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zh-TW"/>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0958939842@gmail.com" initials="a" lastIdx="1" clrIdx="0">
    <p:extLst>
      <p:ext uri="{19B8F6BF-5375-455C-9EA6-DF929625EA0E}">
        <p15:presenceInfo xmlns:p15="http://schemas.microsoft.com/office/powerpoint/2012/main" userId="d88eeb83109563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3209" autoAdjust="0"/>
  </p:normalViewPr>
  <p:slideViewPr>
    <p:cSldViewPr snapToGrid="0">
      <p:cViewPr>
        <p:scale>
          <a:sx n="50" d="100"/>
          <a:sy n="50" d="100"/>
        </p:scale>
        <p:origin x="-1380" y="-109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509D6-71D0-4356-8351-3E7717E5E0D2}" type="datetimeFigureOut">
              <a:rPr lang="zh-TW" altLang="en-US" smtClean="0"/>
              <a:t>2025/9/16</a:t>
            </a:fld>
            <a:endParaRPr lang="zh-TW" altLang="en-US"/>
          </a:p>
        </p:txBody>
      </p:sp>
      <p:sp>
        <p:nvSpPr>
          <p:cNvPr id="4" name="投影片圖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A7978-64E7-46E5-865E-FFB52E17803A}" type="slidenum">
              <a:rPr lang="zh-TW" altLang="en-US" smtClean="0"/>
              <a:t>‹#›</a:t>
            </a:fld>
            <a:endParaRPr lang="zh-TW" altLang="en-US"/>
          </a:p>
        </p:txBody>
      </p:sp>
    </p:spTree>
    <p:extLst>
      <p:ext uri="{BB962C8B-B14F-4D97-AF65-F5344CB8AC3E}">
        <p14:creationId xmlns:p14="http://schemas.microsoft.com/office/powerpoint/2010/main" val="30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50A7978-64E7-46E5-865E-FFB52E17803A}" type="slidenum">
              <a:rPr lang="zh-TW" altLang="en-US" smtClean="0"/>
              <a:t>1</a:t>
            </a:fld>
            <a:endParaRPr lang="zh-TW" altLang="en-US"/>
          </a:p>
        </p:txBody>
      </p:sp>
    </p:spTree>
    <p:extLst>
      <p:ext uri="{BB962C8B-B14F-4D97-AF65-F5344CB8AC3E}">
        <p14:creationId xmlns:p14="http://schemas.microsoft.com/office/powerpoint/2010/main" val="187239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16590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284368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250804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153231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144437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310170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smtClean="0"/>
              <a:t>編輯母片文字樣式</a:t>
            </a:r>
          </a:p>
        </p:txBody>
      </p:sp>
      <p:sp>
        <p:nvSpPr>
          <p:cNvPr id="4" name="Content Placeholder 3"/>
          <p:cNvSpPr>
            <a:spLocks noGrp="1"/>
          </p:cNvSpPr>
          <p:nvPr>
            <p:ph sz="half" idx="2"/>
          </p:nvPr>
        </p:nvSpPr>
        <p:spPr>
          <a:xfrm>
            <a:off x="2085368" y="15635264"/>
            <a:ext cx="12807832" cy="2299711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smtClean="0"/>
              <a:t>編輯母片文字樣式</a:t>
            </a:r>
          </a:p>
        </p:txBody>
      </p:sp>
      <p:sp>
        <p:nvSpPr>
          <p:cNvPr id="6" name="Content Placeholder 5"/>
          <p:cNvSpPr>
            <a:spLocks noGrp="1"/>
          </p:cNvSpPr>
          <p:nvPr>
            <p:ph sz="quarter" idx="4"/>
          </p:nvPr>
        </p:nvSpPr>
        <p:spPr>
          <a:xfrm>
            <a:off x="15326828" y="15635264"/>
            <a:ext cx="12870909" cy="2299711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309471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29352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407430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smtClean="0"/>
              <a:t>按一下以編輯母片標題樣式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240727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478D7FA-038D-4AC1-B9FF-EB93AE343C93}" type="datetimeFigureOut">
              <a:rPr lang="zh-TW" altLang="en-US" smtClean="0"/>
              <a:t>2025/9/15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115764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478D7FA-038D-4AC1-B9FF-EB93AE343C93}" type="datetimeFigureOut">
              <a:rPr lang="zh-TW" altLang="en-US" smtClean="0"/>
              <a:t>2025/9/15</a:t>
            </a:fld>
            <a:endParaRPr lang="zh-TW"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E05266B-524C-42C5-B55C-C717D3968085}" type="slidenum">
              <a:rPr lang="zh-TW" altLang="en-US" smtClean="0"/>
              <a:t>‹#›</a:t>
            </a:fld>
            <a:endParaRPr lang="zh-TW" altLang="en-US"/>
          </a:p>
        </p:txBody>
      </p:sp>
    </p:spTree>
    <p:extLst>
      <p:ext uri="{BB962C8B-B14F-4D97-AF65-F5344CB8AC3E}">
        <p14:creationId xmlns:p14="http://schemas.microsoft.com/office/powerpoint/2010/main" val="46762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574" y="2845399"/>
            <a:ext cx="4125169" cy="2483485"/>
          </a:xfrm>
          <a:prstGeom prst="rect">
            <a:avLst/>
          </a:prstGeom>
        </p:spPr>
      </p:pic>
      <p:sp>
        <p:nvSpPr>
          <p:cNvPr id="233" name="圓角矩形 232"/>
          <p:cNvSpPr/>
          <p:nvPr/>
        </p:nvSpPr>
        <p:spPr>
          <a:xfrm>
            <a:off x="15347176" y="39838964"/>
            <a:ext cx="14756984" cy="2735958"/>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8" name="圖片 227"/>
          <p:cNvPicPr>
            <a:picLocks noChangeAspect="1"/>
          </p:cNvPicPr>
          <p:nvPr/>
        </p:nvPicPr>
        <p:blipFill rotWithShape="1">
          <a:blip r:embed="rId4">
            <a:extLst>
              <a:ext uri="{28A0092B-C50C-407E-A947-70E740481C1C}">
                <a14:useLocalDpi xmlns:a14="http://schemas.microsoft.com/office/drawing/2010/main" val="0"/>
              </a:ext>
            </a:extLst>
          </a:blip>
          <a:srcRect l="4388"/>
          <a:stretch/>
        </p:blipFill>
        <p:spPr>
          <a:xfrm>
            <a:off x="6140917" y="10698842"/>
            <a:ext cx="8511759" cy="5553737"/>
          </a:xfrm>
          <a:prstGeom prst="rect">
            <a:avLst/>
          </a:prstGeom>
        </p:spPr>
      </p:pic>
      <p:sp>
        <p:nvSpPr>
          <p:cNvPr id="222" name="圓角矩形 221"/>
          <p:cNvSpPr/>
          <p:nvPr/>
        </p:nvSpPr>
        <p:spPr>
          <a:xfrm>
            <a:off x="15347176" y="32125737"/>
            <a:ext cx="14756984" cy="6954413"/>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圓角矩形 217"/>
          <p:cNvSpPr/>
          <p:nvPr/>
        </p:nvSpPr>
        <p:spPr>
          <a:xfrm>
            <a:off x="215048" y="37123822"/>
            <a:ext cx="14809490" cy="54511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 name="圓角矩形 215"/>
          <p:cNvSpPr/>
          <p:nvPr/>
        </p:nvSpPr>
        <p:spPr>
          <a:xfrm>
            <a:off x="197682" y="32201909"/>
            <a:ext cx="14809490" cy="4698429"/>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圓角矩形 178"/>
          <p:cNvSpPr/>
          <p:nvPr/>
        </p:nvSpPr>
        <p:spPr>
          <a:xfrm>
            <a:off x="198540" y="17099494"/>
            <a:ext cx="29905620" cy="1462192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圓角矩形 152"/>
          <p:cNvSpPr/>
          <p:nvPr/>
        </p:nvSpPr>
        <p:spPr>
          <a:xfrm>
            <a:off x="15340227" y="5535702"/>
            <a:ext cx="14763933" cy="6129132"/>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p:cNvSpPr/>
          <p:nvPr/>
        </p:nvSpPr>
        <p:spPr>
          <a:xfrm>
            <a:off x="15340226" y="5472088"/>
            <a:ext cx="14763934"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圓角矩形 147"/>
          <p:cNvSpPr/>
          <p:nvPr/>
        </p:nvSpPr>
        <p:spPr>
          <a:xfrm>
            <a:off x="198540" y="8762081"/>
            <a:ext cx="14809490" cy="8114602"/>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圓角矩形 142"/>
          <p:cNvSpPr/>
          <p:nvPr/>
        </p:nvSpPr>
        <p:spPr>
          <a:xfrm>
            <a:off x="190306" y="5666023"/>
            <a:ext cx="14810773" cy="2754541"/>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p:cNvSpPr/>
          <p:nvPr/>
        </p:nvSpPr>
        <p:spPr>
          <a:xfrm>
            <a:off x="190306" y="5465101"/>
            <a:ext cx="14810774"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42126" y="175347"/>
            <a:ext cx="3805866" cy="3805866"/>
          </a:xfrm>
          <a:prstGeom prst="rect">
            <a:avLst/>
          </a:prstGeom>
          <a:ln>
            <a:noFill/>
          </a:ln>
        </p:spPr>
      </p:pic>
      <p:sp>
        <p:nvSpPr>
          <p:cNvPr id="19" name="文字方塊 18"/>
          <p:cNvSpPr txBox="1"/>
          <p:nvPr/>
        </p:nvSpPr>
        <p:spPr>
          <a:xfrm>
            <a:off x="12794" y="582205"/>
            <a:ext cx="30275212" cy="2554545"/>
          </a:xfrm>
          <a:prstGeom prst="rect">
            <a:avLst/>
          </a:prstGeom>
          <a:noFill/>
        </p:spPr>
        <p:txBody>
          <a:bodyPr wrap="square" rtlCol="0">
            <a:spAutoFit/>
          </a:bodyPr>
          <a:lstStyle/>
          <a:p>
            <a:pPr algn="ctr"/>
            <a:r>
              <a:rPr lang="en-US" altLang="zh-TW" sz="8000" b="1" dirty="0">
                <a:latin typeface="Times New Roman" panose="02020603050405020304" pitchFamily="18" charset="0"/>
                <a:cs typeface="Times New Roman" panose="02020603050405020304" pitchFamily="18" charset="0"/>
              </a:rPr>
              <a:t>Investigation of climate sensitive natural hazards </a:t>
            </a:r>
            <a:endParaRPr lang="en-US" altLang="zh-TW" sz="8000" b="1" dirty="0" smtClean="0">
              <a:latin typeface="Times New Roman" panose="02020603050405020304" pitchFamily="18" charset="0"/>
              <a:cs typeface="Times New Roman" panose="02020603050405020304" pitchFamily="18" charset="0"/>
            </a:endParaRPr>
          </a:p>
          <a:p>
            <a:pPr algn="ctr"/>
            <a:r>
              <a:rPr lang="en-US" altLang="zh-TW" sz="8000" b="1" dirty="0" smtClean="0">
                <a:latin typeface="Times New Roman" panose="02020603050405020304" pitchFamily="18" charset="0"/>
                <a:cs typeface="Times New Roman" panose="02020603050405020304" pitchFamily="18" charset="0"/>
              </a:rPr>
              <a:t>using </a:t>
            </a:r>
            <a:r>
              <a:rPr lang="en-US" altLang="zh-TW" sz="8000" b="1" dirty="0">
                <a:latin typeface="Times New Roman" panose="02020603050405020304" pitchFamily="18" charset="0"/>
                <a:cs typeface="Times New Roman" panose="02020603050405020304" pitchFamily="18" charset="0"/>
              </a:rPr>
              <a:t>machine learning </a:t>
            </a:r>
            <a:r>
              <a:rPr lang="en-US" altLang="zh-TW" sz="8000" b="1" dirty="0" smtClean="0">
                <a:latin typeface="Times New Roman" panose="02020603050405020304" pitchFamily="18" charset="0"/>
                <a:cs typeface="Times New Roman" panose="02020603050405020304" pitchFamily="18" charset="0"/>
              </a:rPr>
              <a:t>approach</a:t>
            </a:r>
            <a:endParaRPr lang="zh-TW" altLang="en-US" sz="8000" b="1" dirty="0">
              <a:latin typeface="Times New Roman" panose="02020603050405020304" pitchFamily="18" charset="0"/>
              <a:cs typeface="Times New Roman" panose="02020603050405020304" pitchFamily="18" charset="0"/>
            </a:endParaRPr>
          </a:p>
        </p:txBody>
      </p:sp>
      <p:pic>
        <p:nvPicPr>
          <p:cNvPr id="26" name="圖片 25"/>
          <p:cNvPicPr>
            <a:picLocks noChangeAspect="1"/>
          </p:cNvPicPr>
          <p:nvPr/>
        </p:nvPicPr>
        <p:blipFill rotWithShape="1">
          <a:blip r:embed="rId6">
            <a:extLst>
              <a:ext uri="{28A0092B-C50C-407E-A947-70E740481C1C}">
                <a14:useLocalDpi xmlns:a14="http://schemas.microsoft.com/office/drawing/2010/main" val="0"/>
              </a:ext>
            </a:extLst>
          </a:blip>
          <a:srcRect b="3136"/>
          <a:stretch/>
        </p:blipFill>
        <p:spPr>
          <a:xfrm>
            <a:off x="15424287" y="6285244"/>
            <a:ext cx="7688631" cy="5254568"/>
          </a:xfrm>
          <a:prstGeom prst="rect">
            <a:avLst/>
          </a:prstGeom>
        </p:spPr>
      </p:pic>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93044" y="12690673"/>
            <a:ext cx="9841266" cy="3714037"/>
          </a:xfrm>
          <a:prstGeom prst="rect">
            <a:avLst/>
          </a:prstGeom>
        </p:spPr>
      </p:pic>
      <p:pic>
        <p:nvPicPr>
          <p:cNvPr id="48" name="圖片 47"/>
          <p:cNvPicPr>
            <a:picLocks noChangeAspect="1"/>
          </p:cNvPicPr>
          <p:nvPr/>
        </p:nvPicPr>
        <p:blipFill>
          <a:blip r:embed="rId8"/>
          <a:stretch>
            <a:fillRect/>
          </a:stretch>
        </p:blipFill>
        <p:spPr>
          <a:xfrm>
            <a:off x="787786" y="18387676"/>
            <a:ext cx="9701627" cy="3420000"/>
          </a:xfrm>
          <a:prstGeom prst="rect">
            <a:avLst/>
          </a:prstGeom>
          <a:ln>
            <a:solidFill>
              <a:schemeClr val="tx1"/>
            </a:solidFill>
          </a:ln>
        </p:spPr>
      </p:pic>
      <p:pic>
        <p:nvPicPr>
          <p:cNvPr id="54" name="圖片 53"/>
          <p:cNvPicPr>
            <a:picLocks noChangeAspect="1"/>
          </p:cNvPicPr>
          <p:nvPr/>
        </p:nvPicPr>
        <p:blipFill rotWithShape="1">
          <a:blip r:embed="rId4">
            <a:extLst>
              <a:ext uri="{28A0092B-C50C-407E-A947-70E740481C1C}">
                <a14:useLocalDpi xmlns:a14="http://schemas.microsoft.com/office/drawing/2010/main" val="0"/>
              </a:ext>
            </a:extLst>
          </a:blip>
          <a:srcRect r="47210"/>
          <a:stretch/>
        </p:blipFill>
        <p:spPr>
          <a:xfrm>
            <a:off x="5849767" y="10694651"/>
            <a:ext cx="4699522" cy="5553737"/>
          </a:xfrm>
          <a:prstGeom prst="rect">
            <a:avLst/>
          </a:prstGeom>
        </p:spPr>
      </p:pic>
      <p:pic>
        <p:nvPicPr>
          <p:cNvPr id="57" name="圖片 56"/>
          <p:cNvPicPr>
            <a:picLocks noChangeAspect="1"/>
          </p:cNvPicPr>
          <p:nvPr/>
        </p:nvPicPr>
        <p:blipFill>
          <a:blip r:embed="rId9"/>
          <a:stretch>
            <a:fillRect/>
          </a:stretch>
        </p:blipFill>
        <p:spPr>
          <a:xfrm>
            <a:off x="846563" y="22625401"/>
            <a:ext cx="9680693" cy="3420000"/>
          </a:xfrm>
          <a:prstGeom prst="rect">
            <a:avLst/>
          </a:prstGeom>
          <a:ln>
            <a:solidFill>
              <a:schemeClr val="tx1"/>
            </a:solidFill>
          </a:ln>
        </p:spPr>
      </p:pic>
      <p:pic>
        <p:nvPicPr>
          <p:cNvPr id="58" name="圖片 57"/>
          <p:cNvPicPr>
            <a:picLocks noChangeAspect="1"/>
          </p:cNvPicPr>
          <p:nvPr/>
        </p:nvPicPr>
        <p:blipFill>
          <a:blip r:embed="rId10"/>
          <a:stretch>
            <a:fillRect/>
          </a:stretch>
        </p:blipFill>
        <p:spPr>
          <a:xfrm>
            <a:off x="860974" y="26797849"/>
            <a:ext cx="9684977" cy="3420000"/>
          </a:xfrm>
          <a:prstGeom prst="rect">
            <a:avLst/>
          </a:prstGeom>
          <a:ln>
            <a:solidFill>
              <a:schemeClr val="tx1"/>
            </a:solidFill>
          </a:ln>
        </p:spPr>
      </p:pic>
      <p:pic>
        <p:nvPicPr>
          <p:cNvPr id="59" name="圖片 58"/>
          <p:cNvPicPr>
            <a:picLocks noChangeAspect="1"/>
          </p:cNvPicPr>
          <p:nvPr/>
        </p:nvPicPr>
        <p:blipFill>
          <a:blip r:embed="rId11"/>
          <a:stretch>
            <a:fillRect/>
          </a:stretch>
        </p:blipFill>
        <p:spPr>
          <a:xfrm>
            <a:off x="19897411" y="18378284"/>
            <a:ext cx="9694650" cy="3420000"/>
          </a:xfrm>
          <a:prstGeom prst="rect">
            <a:avLst/>
          </a:prstGeom>
          <a:ln>
            <a:solidFill>
              <a:schemeClr val="tx1"/>
            </a:solidFill>
          </a:ln>
        </p:spPr>
      </p:pic>
      <p:pic>
        <p:nvPicPr>
          <p:cNvPr id="73" name="圖片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468" y="32845969"/>
            <a:ext cx="9863053" cy="3459996"/>
          </a:xfrm>
          <a:prstGeom prst="rect">
            <a:avLst/>
          </a:prstGeom>
          <a:ln>
            <a:solidFill>
              <a:schemeClr val="tx1"/>
            </a:solidFill>
          </a:ln>
        </p:spPr>
      </p:pic>
      <p:sp>
        <p:nvSpPr>
          <p:cNvPr id="7" name="文字方塊 6"/>
          <p:cNvSpPr txBox="1"/>
          <p:nvPr/>
        </p:nvSpPr>
        <p:spPr>
          <a:xfrm>
            <a:off x="1648569" y="5433749"/>
            <a:ext cx="12392050" cy="830997"/>
          </a:xfrm>
          <a:prstGeom prst="rect">
            <a:avLst/>
          </a:prstGeom>
          <a:noFill/>
        </p:spPr>
        <p:txBody>
          <a:bodyPr wrap="square" rtlCol="0">
            <a:spAutoFit/>
          </a:bodyPr>
          <a:lstStyle/>
          <a:p>
            <a:pPr algn="ctr"/>
            <a:r>
              <a:rPr lang="en-US" altLang="zh-TW" sz="4800" dirty="0" smtClean="0">
                <a:solidFill>
                  <a:schemeClr val="bg1"/>
                </a:solidFill>
                <a:latin typeface="Times New Roman" panose="02020603050405020304" pitchFamily="18" charset="0"/>
                <a:cs typeface="Times New Roman" panose="02020603050405020304" pitchFamily="18" charset="0"/>
              </a:rPr>
              <a:t>Key Questions</a:t>
            </a:r>
            <a:endParaRPr lang="zh-TW" altLang="en-US" sz="5400" dirty="0">
              <a:solidFill>
                <a:schemeClr val="bg1"/>
              </a:solidFill>
              <a:latin typeface="Times New Roman" panose="02020603050405020304" pitchFamily="18" charset="0"/>
              <a:cs typeface="Times New Roman" panose="02020603050405020304" pitchFamily="18" charset="0"/>
            </a:endParaRPr>
          </a:p>
        </p:txBody>
      </p:sp>
      <p:sp>
        <p:nvSpPr>
          <p:cNvPr id="10" name="文字方塊 9"/>
          <p:cNvSpPr txBox="1"/>
          <p:nvPr/>
        </p:nvSpPr>
        <p:spPr>
          <a:xfrm>
            <a:off x="1102599" y="6537790"/>
            <a:ext cx="13794502" cy="615553"/>
          </a:xfrm>
          <a:prstGeom prst="rect">
            <a:avLst/>
          </a:prstGeom>
          <a:noFill/>
          <a:ln>
            <a:noFill/>
          </a:ln>
        </p:spPr>
        <p:txBody>
          <a:bodyPr wrap="square" rtlCol="0">
            <a:spAutoFit/>
          </a:bodyPr>
          <a:lstStyle/>
          <a:p>
            <a:pPr algn="just"/>
            <a:r>
              <a:rPr lang="en-US" altLang="zh-TW" sz="3400" dirty="0">
                <a:latin typeface="Times New Roman" panose="02020603050405020304" pitchFamily="18" charset="0"/>
                <a:cs typeface="Times New Roman" panose="02020603050405020304" pitchFamily="18" charset="0"/>
              </a:rPr>
              <a:t>Is there a regional difference in the climate sensitivity of </a:t>
            </a:r>
            <a:r>
              <a:rPr lang="en-US" altLang="zh-TW" sz="3400" dirty="0" smtClean="0">
                <a:latin typeface="Times New Roman" panose="02020603050405020304" pitchFamily="18" charset="0"/>
                <a:cs typeface="Times New Roman" panose="02020603050405020304" pitchFamily="18" charset="0"/>
              </a:rPr>
              <a:t>surface </a:t>
            </a:r>
            <a:r>
              <a:rPr lang="en-US" altLang="zh-TW" sz="3400" dirty="0">
                <a:latin typeface="Times New Roman" panose="02020603050405020304" pitchFamily="18" charset="0"/>
                <a:cs typeface="Times New Roman" panose="02020603050405020304" pitchFamily="18" charset="0"/>
              </a:rPr>
              <a:t>deformation</a:t>
            </a:r>
            <a:r>
              <a:rPr lang="en-US" altLang="zh-TW" sz="3400" dirty="0" smtClean="0">
                <a:latin typeface="Times New Roman" panose="02020603050405020304" pitchFamily="18" charset="0"/>
                <a:cs typeface="Times New Roman" panose="02020603050405020304" pitchFamily="18" charset="0"/>
              </a:rPr>
              <a:t>?</a:t>
            </a:r>
          </a:p>
        </p:txBody>
      </p:sp>
      <p:sp>
        <p:nvSpPr>
          <p:cNvPr id="37" name="文字方塊 36"/>
          <p:cNvSpPr txBox="1"/>
          <p:nvPr/>
        </p:nvSpPr>
        <p:spPr>
          <a:xfrm>
            <a:off x="15340226" y="5441482"/>
            <a:ext cx="14763934" cy="829635"/>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Factors affecting surface deformation</a:t>
            </a:r>
          </a:p>
        </p:txBody>
      </p:sp>
      <p:pic>
        <p:nvPicPr>
          <p:cNvPr id="65" name="圖片 64"/>
          <p:cNvPicPr>
            <a:picLocks noChangeAspect="1"/>
          </p:cNvPicPr>
          <p:nvPr/>
        </p:nvPicPr>
        <p:blipFill rotWithShape="1">
          <a:blip r:embed="rId13">
            <a:extLst>
              <a:ext uri="{28A0092B-C50C-407E-A947-70E740481C1C}">
                <a14:useLocalDpi xmlns:a14="http://schemas.microsoft.com/office/drawing/2010/main" val="0"/>
              </a:ext>
            </a:extLst>
          </a:blip>
          <a:srcRect r="17344"/>
          <a:stretch/>
        </p:blipFill>
        <p:spPr>
          <a:xfrm>
            <a:off x="10923604" y="18010861"/>
            <a:ext cx="8833247" cy="13526277"/>
          </a:xfrm>
          <a:prstGeom prst="rect">
            <a:avLst/>
          </a:prstGeom>
        </p:spPr>
      </p:pic>
      <p:sp>
        <p:nvSpPr>
          <p:cNvPr id="12" name="橢圓 11"/>
          <p:cNvSpPr/>
          <p:nvPr/>
        </p:nvSpPr>
        <p:spPr>
          <a:xfrm>
            <a:off x="16665936" y="18602610"/>
            <a:ext cx="300037" cy="2863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13801986" y="22153128"/>
            <a:ext cx="300037" cy="2863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16934509" y="22452984"/>
            <a:ext cx="300037" cy="2863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p:cNvSpPr/>
          <p:nvPr/>
        </p:nvSpPr>
        <p:spPr>
          <a:xfrm>
            <a:off x="16023482" y="26891986"/>
            <a:ext cx="300037" cy="2863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p:cNvSpPr/>
          <p:nvPr/>
        </p:nvSpPr>
        <p:spPr>
          <a:xfrm>
            <a:off x="12700512" y="25254775"/>
            <a:ext cx="300037" cy="2863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 name="直線接點 71"/>
          <p:cNvCxnSpPr/>
          <p:nvPr/>
        </p:nvCxnSpPr>
        <p:spPr>
          <a:xfrm flipH="1">
            <a:off x="12270835" y="25393325"/>
            <a:ext cx="579695" cy="2688197"/>
          </a:xfrm>
          <a:prstGeom prst="line">
            <a:avLst/>
          </a:prstGeom>
          <a:ln w="38100"/>
        </p:spPr>
        <p:style>
          <a:lnRef idx="1">
            <a:schemeClr val="dk1"/>
          </a:lnRef>
          <a:fillRef idx="0">
            <a:schemeClr val="dk1"/>
          </a:fillRef>
          <a:effectRef idx="0">
            <a:schemeClr val="dk1"/>
          </a:effectRef>
          <a:fontRef idx="minor">
            <a:schemeClr val="tx1"/>
          </a:fontRef>
        </p:style>
      </p:cxnSp>
      <p:cxnSp>
        <p:nvCxnSpPr>
          <p:cNvPr id="77" name="直線接點 76"/>
          <p:cNvCxnSpPr/>
          <p:nvPr/>
        </p:nvCxnSpPr>
        <p:spPr>
          <a:xfrm flipH="1" flipV="1">
            <a:off x="10509057" y="28081522"/>
            <a:ext cx="1761779" cy="1"/>
          </a:xfrm>
          <a:prstGeom prst="line">
            <a:avLst/>
          </a:prstGeom>
          <a:ln w="38100"/>
        </p:spPr>
        <p:style>
          <a:lnRef idx="1">
            <a:schemeClr val="dk1"/>
          </a:lnRef>
          <a:fillRef idx="0">
            <a:schemeClr val="dk1"/>
          </a:fillRef>
          <a:effectRef idx="0">
            <a:schemeClr val="dk1"/>
          </a:effectRef>
          <a:fontRef idx="minor">
            <a:schemeClr val="tx1"/>
          </a:fontRef>
        </p:style>
      </p:cxnSp>
      <p:cxnSp>
        <p:nvCxnSpPr>
          <p:cNvPr id="83" name="直線接點 82"/>
          <p:cNvCxnSpPr/>
          <p:nvPr/>
        </p:nvCxnSpPr>
        <p:spPr>
          <a:xfrm flipV="1">
            <a:off x="16225483" y="24155909"/>
            <a:ext cx="1701837" cy="2925872"/>
          </a:xfrm>
          <a:prstGeom prst="line">
            <a:avLst/>
          </a:prstGeom>
          <a:ln w="38100"/>
        </p:spPr>
        <p:style>
          <a:lnRef idx="1">
            <a:schemeClr val="dk1"/>
          </a:lnRef>
          <a:fillRef idx="0">
            <a:schemeClr val="dk1"/>
          </a:fillRef>
          <a:effectRef idx="0">
            <a:schemeClr val="dk1"/>
          </a:effectRef>
          <a:fontRef idx="minor">
            <a:schemeClr val="tx1"/>
          </a:fontRef>
        </p:style>
      </p:cxnSp>
      <p:cxnSp>
        <p:nvCxnSpPr>
          <p:cNvPr id="86" name="直線接點 85"/>
          <p:cNvCxnSpPr/>
          <p:nvPr/>
        </p:nvCxnSpPr>
        <p:spPr>
          <a:xfrm>
            <a:off x="17927320" y="24150037"/>
            <a:ext cx="2088664" cy="5872"/>
          </a:xfrm>
          <a:prstGeom prst="line">
            <a:avLst/>
          </a:prstGeom>
          <a:ln w="38100"/>
        </p:spPr>
        <p:style>
          <a:lnRef idx="1">
            <a:schemeClr val="dk1"/>
          </a:lnRef>
          <a:fillRef idx="0">
            <a:schemeClr val="dk1"/>
          </a:fillRef>
          <a:effectRef idx="0">
            <a:schemeClr val="dk1"/>
          </a:effectRef>
          <a:fontRef idx="minor">
            <a:schemeClr val="tx1"/>
          </a:fontRef>
        </p:style>
      </p:cxnSp>
      <p:sp>
        <p:nvSpPr>
          <p:cNvPr id="97" name="文字方塊 96"/>
          <p:cNvSpPr txBox="1"/>
          <p:nvPr/>
        </p:nvSpPr>
        <p:spPr>
          <a:xfrm>
            <a:off x="1426519" y="20579189"/>
            <a:ext cx="4478960" cy="707886"/>
          </a:xfrm>
          <a:prstGeom prst="rect">
            <a:avLst/>
          </a:prstGeom>
          <a:solidFill>
            <a:schemeClr val="bg1"/>
          </a:solidFill>
          <a:ln w="38100">
            <a:solidFill>
              <a:schemeClr val="tx1"/>
            </a:solidFill>
          </a:ln>
        </p:spPr>
        <p:txBody>
          <a:bodyPr wrap="square" rtlCol="0">
            <a:spAutoFit/>
          </a:bodyPr>
          <a:lstStyle/>
          <a:p>
            <a:pPr algn="ctr"/>
            <a:r>
              <a:rPr lang="en-US" altLang="zh-TW" sz="4000" b="1" dirty="0">
                <a:latin typeface="Times New Roman" panose="02020603050405020304" pitchFamily="18" charset="0"/>
                <a:cs typeface="Times New Roman" panose="02020603050405020304" pitchFamily="18" charset="0"/>
              </a:rPr>
              <a:t>Taipei R</a:t>
            </a:r>
            <a:r>
              <a:rPr lang="en-US" altLang="zh-TW" sz="4000" b="1" baseline="30000" dirty="0">
                <a:latin typeface="Times New Roman" panose="02020603050405020304" pitchFamily="18" charset="0"/>
                <a:cs typeface="Times New Roman" panose="02020603050405020304" pitchFamily="18" charset="0"/>
              </a:rPr>
              <a:t>2</a:t>
            </a:r>
            <a:r>
              <a:rPr lang="en-US" altLang="zh-TW" sz="4000" b="1" dirty="0">
                <a:latin typeface="Times New Roman" panose="02020603050405020304" pitchFamily="18" charset="0"/>
                <a:cs typeface="Times New Roman" panose="02020603050405020304" pitchFamily="18" charset="0"/>
              </a:rPr>
              <a:t>: </a:t>
            </a:r>
            <a:r>
              <a:rPr lang="en-US" altLang="zh-TW" sz="4000" b="1" dirty="0"/>
              <a:t>0.841</a:t>
            </a:r>
            <a:endParaRPr lang="zh-TW" altLang="en-US" sz="4000" b="1" dirty="0"/>
          </a:p>
        </p:txBody>
      </p:sp>
      <p:sp>
        <p:nvSpPr>
          <p:cNvPr id="98" name="文字方塊 97"/>
          <p:cNvSpPr txBox="1"/>
          <p:nvPr/>
        </p:nvSpPr>
        <p:spPr>
          <a:xfrm>
            <a:off x="1426519" y="25208191"/>
            <a:ext cx="4478960" cy="707886"/>
          </a:xfrm>
          <a:prstGeom prst="rect">
            <a:avLst/>
          </a:prstGeom>
          <a:solidFill>
            <a:schemeClr val="bg1"/>
          </a:solidFill>
          <a:ln w="38100">
            <a:solidFill>
              <a:schemeClr val="tx1"/>
            </a:solidFill>
          </a:ln>
        </p:spPr>
        <p:txBody>
          <a:bodyPr wrap="square" rtlCol="0">
            <a:spAutoFit/>
          </a:bodyPr>
          <a:lstStyle/>
          <a:p>
            <a:pPr algn="ctr"/>
            <a:r>
              <a:rPr lang="en-US" altLang="zh-TW" sz="4000" b="1" dirty="0">
                <a:latin typeface="Times New Roman" panose="02020603050405020304" pitchFamily="18" charset="0"/>
                <a:cs typeface="Times New Roman" panose="02020603050405020304" pitchFamily="18" charset="0"/>
              </a:rPr>
              <a:t>Taichung R</a:t>
            </a:r>
            <a:r>
              <a:rPr lang="en-US" altLang="zh-TW" sz="4000" b="1" baseline="30000" dirty="0">
                <a:latin typeface="Times New Roman" panose="02020603050405020304" pitchFamily="18" charset="0"/>
                <a:cs typeface="Times New Roman" panose="02020603050405020304" pitchFamily="18" charset="0"/>
              </a:rPr>
              <a:t>2</a:t>
            </a:r>
            <a:r>
              <a:rPr lang="en-US" altLang="zh-TW" sz="4000" b="1" dirty="0">
                <a:latin typeface="Times New Roman" panose="02020603050405020304" pitchFamily="18" charset="0"/>
                <a:cs typeface="Times New Roman" panose="02020603050405020304" pitchFamily="18" charset="0"/>
              </a:rPr>
              <a:t>: </a:t>
            </a:r>
            <a:r>
              <a:rPr lang="en-US" altLang="zh-TW" sz="4000" b="1" dirty="0"/>
              <a:t>0.806</a:t>
            </a:r>
            <a:endParaRPr lang="zh-TW" altLang="en-US" sz="4000" b="1" dirty="0"/>
          </a:p>
        </p:txBody>
      </p:sp>
      <p:sp>
        <p:nvSpPr>
          <p:cNvPr id="99" name="文字方塊 98"/>
          <p:cNvSpPr txBox="1"/>
          <p:nvPr/>
        </p:nvSpPr>
        <p:spPr>
          <a:xfrm>
            <a:off x="1461707" y="29022926"/>
            <a:ext cx="4524594" cy="707886"/>
          </a:xfrm>
          <a:prstGeom prst="rect">
            <a:avLst/>
          </a:prstGeom>
          <a:solidFill>
            <a:schemeClr val="bg1"/>
          </a:solidFill>
          <a:ln w="38100">
            <a:solidFill>
              <a:schemeClr val="tx1"/>
            </a:solidFill>
          </a:ln>
        </p:spPr>
        <p:txBody>
          <a:bodyPr wrap="square" rtlCol="0">
            <a:spAutoFit/>
          </a:bodyPr>
          <a:lstStyle/>
          <a:p>
            <a:pPr algn="ctr"/>
            <a:r>
              <a:rPr lang="en-US" altLang="zh-TW" sz="4000" b="1" dirty="0">
                <a:latin typeface="Times New Roman" panose="02020603050405020304" pitchFamily="18" charset="0"/>
                <a:cs typeface="Times New Roman" panose="02020603050405020304" pitchFamily="18" charset="0"/>
              </a:rPr>
              <a:t>Tainan R</a:t>
            </a:r>
            <a:r>
              <a:rPr lang="en-US" altLang="zh-TW" sz="4000" b="1" baseline="30000" dirty="0">
                <a:latin typeface="Times New Roman" panose="02020603050405020304" pitchFamily="18" charset="0"/>
                <a:cs typeface="Times New Roman" panose="02020603050405020304" pitchFamily="18" charset="0"/>
              </a:rPr>
              <a:t>2</a:t>
            </a:r>
            <a:r>
              <a:rPr lang="en-US" altLang="zh-TW" sz="4000" b="1" dirty="0">
                <a:latin typeface="Times New Roman" panose="02020603050405020304" pitchFamily="18" charset="0"/>
                <a:cs typeface="Times New Roman" panose="02020603050405020304" pitchFamily="18" charset="0"/>
              </a:rPr>
              <a:t>: </a:t>
            </a:r>
            <a:r>
              <a:rPr lang="en-US" altLang="zh-TW" sz="4000" b="1" dirty="0"/>
              <a:t>0.864</a:t>
            </a:r>
            <a:endParaRPr lang="zh-TW" altLang="en-US" sz="4000" b="1" dirty="0"/>
          </a:p>
        </p:txBody>
      </p:sp>
      <p:sp>
        <p:nvSpPr>
          <p:cNvPr id="100" name="文字方塊 99"/>
          <p:cNvSpPr txBox="1"/>
          <p:nvPr/>
        </p:nvSpPr>
        <p:spPr>
          <a:xfrm>
            <a:off x="20456611" y="20732287"/>
            <a:ext cx="4524594" cy="722768"/>
          </a:xfrm>
          <a:prstGeom prst="rect">
            <a:avLst/>
          </a:prstGeom>
          <a:solidFill>
            <a:schemeClr val="bg1"/>
          </a:solidFill>
          <a:ln w="38100">
            <a:solidFill>
              <a:schemeClr val="tx1"/>
            </a:solidFill>
          </a:ln>
        </p:spPr>
        <p:txBody>
          <a:bodyPr wrap="square" rtlCol="0">
            <a:spAutoFit/>
          </a:bodyPr>
          <a:lstStyle/>
          <a:p>
            <a:pPr algn="ctr"/>
            <a:r>
              <a:rPr lang="en-US" altLang="zh-TW" sz="4000" b="1" dirty="0">
                <a:latin typeface="Times New Roman" panose="02020603050405020304" pitchFamily="18" charset="0"/>
                <a:ea typeface="標楷體" panose="03000509000000000000" pitchFamily="65" charset="-120"/>
                <a:cs typeface="Times New Roman" panose="02020603050405020304" pitchFamily="18" charset="0"/>
              </a:rPr>
              <a:t>Hualien</a:t>
            </a:r>
            <a:r>
              <a:rPr lang="en-US" altLang="zh-TW" sz="4000" b="1" dirty="0">
                <a:latin typeface="Times New Roman" panose="02020603050405020304" pitchFamily="18" charset="0"/>
                <a:cs typeface="Times New Roman" panose="02020603050405020304" pitchFamily="18" charset="0"/>
              </a:rPr>
              <a:t> R</a:t>
            </a:r>
            <a:r>
              <a:rPr lang="en-US" altLang="zh-TW" sz="4000" b="1" baseline="30000" dirty="0">
                <a:latin typeface="Times New Roman" panose="02020603050405020304" pitchFamily="18" charset="0"/>
                <a:cs typeface="Times New Roman" panose="02020603050405020304" pitchFamily="18" charset="0"/>
              </a:rPr>
              <a:t>2</a:t>
            </a:r>
            <a:r>
              <a:rPr lang="en-US" altLang="zh-TW" sz="4000" b="1" dirty="0">
                <a:latin typeface="Times New Roman" panose="02020603050405020304" pitchFamily="18" charset="0"/>
                <a:cs typeface="Times New Roman" panose="02020603050405020304" pitchFamily="18" charset="0"/>
              </a:rPr>
              <a:t>: </a:t>
            </a:r>
            <a:r>
              <a:rPr lang="en-US" altLang="zh-TW" sz="4000" b="1" dirty="0"/>
              <a:t>0.534</a:t>
            </a:r>
            <a:endParaRPr lang="zh-TW" altLang="en-US" sz="4000" b="1" dirty="0"/>
          </a:p>
        </p:txBody>
      </p:sp>
      <p:grpSp>
        <p:nvGrpSpPr>
          <p:cNvPr id="128" name="群組 127"/>
          <p:cNvGrpSpPr/>
          <p:nvPr/>
        </p:nvGrpSpPr>
        <p:grpSpPr>
          <a:xfrm>
            <a:off x="19897411" y="22314117"/>
            <a:ext cx="9680690" cy="3420000"/>
            <a:chOff x="20105574" y="28506411"/>
            <a:chExt cx="9680690" cy="3420000"/>
          </a:xfrm>
        </p:grpSpPr>
        <p:pic>
          <p:nvPicPr>
            <p:cNvPr id="60" name="圖片 59"/>
            <p:cNvPicPr>
              <a:picLocks noChangeAspect="1"/>
            </p:cNvPicPr>
            <p:nvPr/>
          </p:nvPicPr>
          <p:blipFill>
            <a:blip r:embed="rId14"/>
            <a:stretch>
              <a:fillRect/>
            </a:stretch>
          </p:blipFill>
          <p:spPr>
            <a:xfrm>
              <a:off x="20105574" y="28506411"/>
              <a:ext cx="9680690" cy="3420000"/>
            </a:xfrm>
            <a:prstGeom prst="rect">
              <a:avLst/>
            </a:prstGeom>
            <a:ln>
              <a:solidFill>
                <a:schemeClr val="tx1"/>
              </a:solidFill>
            </a:ln>
          </p:spPr>
        </p:pic>
        <p:sp>
          <p:nvSpPr>
            <p:cNvPr id="101" name="文字方塊 100"/>
            <p:cNvSpPr txBox="1"/>
            <p:nvPr/>
          </p:nvSpPr>
          <p:spPr>
            <a:xfrm>
              <a:off x="20551712" y="30901356"/>
              <a:ext cx="4524594" cy="707886"/>
            </a:xfrm>
            <a:prstGeom prst="rect">
              <a:avLst/>
            </a:prstGeom>
            <a:solidFill>
              <a:schemeClr val="bg1"/>
            </a:solidFill>
            <a:ln w="38100">
              <a:solidFill>
                <a:schemeClr val="tx1"/>
              </a:solidFill>
            </a:ln>
          </p:spPr>
          <p:txBody>
            <a:bodyPr wrap="square" rtlCol="0">
              <a:spAutoFit/>
            </a:bodyPr>
            <a:lstStyle/>
            <a:p>
              <a:pPr algn="ctr"/>
              <a:r>
                <a:rPr lang="en-US" altLang="zh-TW" sz="4000" b="1" dirty="0">
                  <a:latin typeface="Times New Roman" panose="02020603050405020304" pitchFamily="18" charset="0"/>
                  <a:cs typeface="Times New Roman" panose="02020603050405020304" pitchFamily="18" charset="0"/>
                </a:rPr>
                <a:t>Taitung R</a:t>
              </a:r>
              <a:r>
                <a:rPr lang="en-US" altLang="zh-TW" sz="4000" b="1" baseline="30000" dirty="0">
                  <a:latin typeface="Times New Roman" panose="02020603050405020304" pitchFamily="18" charset="0"/>
                  <a:cs typeface="Times New Roman" panose="02020603050405020304" pitchFamily="18" charset="0"/>
                </a:rPr>
                <a:t>2</a:t>
              </a:r>
              <a:r>
                <a:rPr lang="en-US" altLang="zh-TW" sz="4000" b="1" dirty="0">
                  <a:latin typeface="Times New Roman" panose="02020603050405020304" pitchFamily="18" charset="0"/>
                  <a:cs typeface="Times New Roman" panose="02020603050405020304" pitchFamily="18" charset="0"/>
                </a:rPr>
                <a:t>: </a:t>
              </a:r>
              <a:r>
                <a:rPr lang="en-US" altLang="zh-TW" sz="4000" b="1" dirty="0"/>
                <a:t>0.618</a:t>
              </a:r>
              <a:endParaRPr lang="zh-TW" altLang="en-US" sz="4000" b="1" dirty="0"/>
            </a:p>
          </p:txBody>
        </p:sp>
      </p:grpSp>
      <p:cxnSp>
        <p:nvCxnSpPr>
          <p:cNvPr id="104" name="直線接點 103"/>
          <p:cNvCxnSpPr>
            <a:endCxn id="12" idx="2"/>
          </p:cNvCxnSpPr>
          <p:nvPr/>
        </p:nvCxnSpPr>
        <p:spPr>
          <a:xfrm>
            <a:off x="10482436" y="18745802"/>
            <a:ext cx="61835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a:xfrm flipH="1">
            <a:off x="13185889" y="22381435"/>
            <a:ext cx="716399" cy="1222933"/>
          </a:xfrm>
          <a:prstGeom prst="line">
            <a:avLst/>
          </a:prstGeom>
          <a:ln w="38100"/>
        </p:spPr>
        <p:style>
          <a:lnRef idx="1">
            <a:schemeClr val="dk1"/>
          </a:lnRef>
          <a:fillRef idx="0">
            <a:schemeClr val="dk1"/>
          </a:fillRef>
          <a:effectRef idx="0">
            <a:schemeClr val="dk1"/>
          </a:effectRef>
          <a:fontRef idx="minor">
            <a:schemeClr val="tx1"/>
          </a:fontRef>
        </p:style>
      </p:cxnSp>
      <p:cxnSp>
        <p:nvCxnSpPr>
          <p:cNvPr id="108" name="直線接點 107"/>
          <p:cNvCxnSpPr/>
          <p:nvPr/>
        </p:nvCxnSpPr>
        <p:spPr>
          <a:xfrm flipH="1">
            <a:off x="10527257" y="23604368"/>
            <a:ext cx="2675457" cy="127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flipH="1">
            <a:off x="17084528" y="20303385"/>
            <a:ext cx="1187316" cy="2337245"/>
          </a:xfrm>
          <a:prstGeom prst="line">
            <a:avLst/>
          </a:prstGeom>
          <a:ln w="38100"/>
        </p:spPr>
        <p:style>
          <a:lnRef idx="1">
            <a:schemeClr val="dk1"/>
          </a:lnRef>
          <a:fillRef idx="0">
            <a:schemeClr val="dk1"/>
          </a:fillRef>
          <a:effectRef idx="0">
            <a:schemeClr val="dk1"/>
          </a:effectRef>
          <a:fontRef idx="minor">
            <a:schemeClr val="tx1"/>
          </a:fontRef>
        </p:style>
      </p:cxnSp>
      <p:cxnSp>
        <p:nvCxnSpPr>
          <p:cNvPr id="123" name="直線接點 122"/>
          <p:cNvCxnSpPr/>
          <p:nvPr/>
        </p:nvCxnSpPr>
        <p:spPr>
          <a:xfrm flipH="1">
            <a:off x="18271844" y="20319363"/>
            <a:ext cx="1625568" cy="6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文字方塊 126"/>
          <p:cNvSpPr txBox="1"/>
          <p:nvPr/>
        </p:nvSpPr>
        <p:spPr>
          <a:xfrm>
            <a:off x="7816790" y="3586580"/>
            <a:ext cx="15181387" cy="954107"/>
          </a:xfrm>
          <a:prstGeom prst="rect">
            <a:avLst/>
          </a:prstGeom>
          <a:noFill/>
          <a:ln>
            <a:noFill/>
          </a:ln>
        </p:spPr>
        <p:txBody>
          <a:bodyPr wrap="square" rtlCol="0">
            <a:spAutoFit/>
          </a:bodyPr>
          <a:lstStyle/>
          <a:p>
            <a:pPr algn="dist"/>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Supervisor</a:t>
            </a:r>
            <a:r>
              <a:rPr lang="zh-TW" altLang="en-US" sz="2800" dirty="0" smtClean="0">
                <a:latin typeface="Times New Roman" panose="02020603050405020304" pitchFamily="18" charset="0"/>
                <a:ea typeface="Nirmala UI" panose="020B0502040204020203" pitchFamily="34" charset="0"/>
                <a:cs typeface="Times New Roman" panose="02020603050405020304" pitchFamily="18" charset="0"/>
              </a:rPr>
              <a:t>：</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Kate Hui-</a:t>
            </a:r>
            <a:r>
              <a:rPr lang="en-US" altLang="zh-TW" sz="2800" dirty="0" err="1" smtClean="0">
                <a:latin typeface="Times New Roman" panose="02020603050405020304" pitchFamily="18" charset="0"/>
                <a:ea typeface="Nirmala UI" panose="020B0502040204020203" pitchFamily="34" charset="0"/>
                <a:cs typeface="Times New Roman" panose="02020603050405020304" pitchFamily="18" charset="0"/>
              </a:rPr>
              <a:t>Hsuan</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 Chen</a:t>
            </a:r>
            <a:r>
              <a:rPr lang="en-US" altLang="zh-TW" sz="2800" baseline="30000" dirty="0" smtClean="0">
                <a:latin typeface="Times New Roman" panose="02020603050405020304" pitchFamily="18" charset="0"/>
                <a:ea typeface="Nirmala UI" panose="020B0502040204020203" pitchFamily="34" charset="0"/>
                <a:cs typeface="Times New Roman" panose="02020603050405020304" pitchFamily="18" charset="0"/>
              </a:rPr>
              <a:t>2)</a:t>
            </a:r>
            <a:r>
              <a:rPr lang="zh-TW" altLang="en-US" sz="2800" dirty="0" smtClean="0">
                <a:latin typeface="Times New Roman" panose="02020603050405020304" pitchFamily="18" charset="0"/>
                <a:ea typeface="Nirmala UI" panose="020B0502040204020203" pitchFamily="34" charset="0"/>
                <a:cs typeface="Times New Roman" panose="02020603050405020304" pitchFamily="18" charset="0"/>
              </a:rPr>
              <a:t>、</a:t>
            </a:r>
            <a:r>
              <a:rPr lang="en-US" altLang="zh-TW" sz="2800" dirty="0">
                <a:latin typeface="Times New Roman" panose="02020603050405020304" pitchFamily="18" charset="0"/>
                <a:ea typeface="Nirmala UI" panose="020B0502040204020203" pitchFamily="34" charset="0"/>
                <a:cs typeface="Times New Roman" panose="02020603050405020304" pitchFamily="18" charset="0"/>
              </a:rPr>
              <a:t>Wan-Ru </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Huang</a:t>
            </a:r>
            <a:r>
              <a:rPr lang="en-US" altLang="zh-TW" sz="2800" baseline="30000" dirty="0" smtClean="0">
                <a:latin typeface="Times New Roman" panose="02020603050405020304" pitchFamily="18" charset="0"/>
                <a:ea typeface="Nirmala UI" panose="020B0502040204020203" pitchFamily="34" charset="0"/>
                <a:cs typeface="Times New Roman" panose="02020603050405020304" pitchFamily="18" charset="0"/>
              </a:rPr>
              <a:t>2)</a:t>
            </a:r>
            <a:r>
              <a:rPr lang="zh-TW" altLang="en-US" sz="2800" dirty="0" smtClean="0">
                <a:latin typeface="Times New Roman" panose="02020603050405020304" pitchFamily="18" charset="0"/>
                <a:ea typeface="Nirmala UI" panose="020B0502040204020203" pitchFamily="34" charset="0"/>
                <a:cs typeface="Times New Roman" panose="02020603050405020304" pitchFamily="18" charset="0"/>
              </a:rPr>
              <a:t>、</a:t>
            </a:r>
            <a:r>
              <a:rPr lang="en-US" altLang="zh-TW" sz="2800" dirty="0">
                <a:latin typeface="Times New Roman" panose="02020603050405020304" pitchFamily="18" charset="0"/>
                <a:ea typeface="Nirmala UI" panose="020B0502040204020203" pitchFamily="34" charset="0"/>
                <a:cs typeface="Times New Roman" panose="02020603050405020304" pitchFamily="18" charset="0"/>
              </a:rPr>
              <a:t>Hsiang-Han </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Chen</a:t>
            </a:r>
            <a:r>
              <a:rPr lang="en-US" altLang="zh-TW" sz="2800" baseline="30000" dirty="0" smtClean="0">
                <a:latin typeface="Times New Roman" panose="02020603050405020304" pitchFamily="18" charset="0"/>
                <a:ea typeface="Nirmala UI" panose="020B0502040204020203" pitchFamily="34" charset="0"/>
                <a:cs typeface="Times New Roman" panose="02020603050405020304" pitchFamily="18" charset="0"/>
              </a:rPr>
              <a:t>2)</a:t>
            </a:r>
          </a:p>
          <a:p>
            <a:pPr algn="dist"/>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Acknowledgement</a:t>
            </a:r>
            <a:r>
              <a:rPr lang="zh-TW" altLang="en-US" sz="2800" dirty="0" smtClean="0">
                <a:latin typeface="Times New Roman" panose="02020603050405020304" pitchFamily="18" charset="0"/>
                <a:ea typeface="Nirmala UI" panose="020B0502040204020203" pitchFamily="34" charset="0"/>
                <a:cs typeface="Times New Roman" panose="02020603050405020304" pitchFamily="18" charset="0"/>
              </a:rPr>
              <a:t>：</a:t>
            </a:r>
            <a:r>
              <a:rPr lang="en-US" altLang="zh-TW" sz="2800" dirty="0">
                <a:latin typeface="Times New Roman" panose="02020603050405020304" pitchFamily="18" charset="0"/>
                <a:ea typeface="Nirmala UI" panose="020B0502040204020203" pitchFamily="34" charset="0"/>
                <a:cs typeface="Times New Roman" panose="02020603050405020304" pitchFamily="18" charset="0"/>
              </a:rPr>
              <a:t>Chun-Hsiang </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Chan</a:t>
            </a:r>
            <a:r>
              <a:rPr lang="en-US" altLang="zh-TW" sz="2800" baseline="30000" dirty="0" smtClean="0">
                <a:latin typeface="Times New Roman" panose="02020603050405020304" pitchFamily="18" charset="0"/>
                <a:ea typeface="Nirmala UI" panose="020B0502040204020203" pitchFamily="34" charset="0"/>
                <a:cs typeface="Times New Roman" panose="02020603050405020304" pitchFamily="18" charset="0"/>
              </a:rPr>
              <a:t>2)</a:t>
            </a:r>
            <a:r>
              <a:rPr lang="zh-TW" altLang="en-US" sz="2800" dirty="0" smtClean="0">
                <a:latin typeface="Times New Roman" panose="02020603050405020304" pitchFamily="18" charset="0"/>
                <a:ea typeface="Nirmala UI" panose="020B0502040204020203" pitchFamily="34" charset="0"/>
                <a:cs typeface="Times New Roman" panose="02020603050405020304" pitchFamily="18" charset="0"/>
              </a:rPr>
              <a:t>、</a:t>
            </a:r>
            <a:r>
              <a:rPr lang="en-US" altLang="zh-TW" sz="2800" dirty="0">
                <a:latin typeface="Times New Roman" panose="02020603050405020304" pitchFamily="18" charset="0"/>
                <a:ea typeface="Nirmala UI" panose="020B0502040204020203" pitchFamily="34" charset="0"/>
                <a:cs typeface="Times New Roman" panose="02020603050405020304" pitchFamily="18" charset="0"/>
              </a:rPr>
              <a:t>Wei </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Peng</a:t>
            </a:r>
            <a:r>
              <a:rPr lang="en-US" altLang="zh-TW" sz="2800" baseline="30000" dirty="0">
                <a:latin typeface="Times New Roman" panose="02020603050405020304" pitchFamily="18" charset="0"/>
                <a:ea typeface="Nirmala UI" panose="020B0502040204020203" pitchFamily="34" charset="0"/>
                <a:cs typeface="Times New Roman" panose="02020603050405020304" pitchFamily="18" charset="0"/>
              </a:rPr>
              <a:t>2</a:t>
            </a:r>
            <a:r>
              <a:rPr lang="en-US" altLang="zh-TW" sz="2800" baseline="30000" dirty="0" smtClean="0">
                <a:latin typeface="Times New Roman" panose="02020603050405020304" pitchFamily="18" charset="0"/>
                <a:ea typeface="Nirmala UI" panose="020B0502040204020203" pitchFamily="34" charset="0"/>
                <a:cs typeface="Times New Roman" panose="02020603050405020304" pitchFamily="18" charset="0"/>
              </a:rPr>
              <a:t>)</a:t>
            </a:r>
            <a:r>
              <a:rPr lang="zh-TW" altLang="en-US" sz="2800" dirty="0" smtClean="0">
                <a:latin typeface="Times New Roman" panose="02020603050405020304" pitchFamily="18" charset="0"/>
                <a:ea typeface="Nirmala UI" panose="020B0502040204020203" pitchFamily="34" charset="0"/>
                <a:cs typeface="Times New Roman" panose="02020603050405020304" pitchFamily="18" charset="0"/>
              </a:rPr>
              <a:t>、</a:t>
            </a:r>
            <a:r>
              <a:rPr lang="en-US" altLang="zh-TW" sz="2800" dirty="0">
                <a:latin typeface="Times New Roman" panose="02020603050405020304" pitchFamily="18" charset="0"/>
                <a:ea typeface="Nirmala UI" panose="020B0502040204020203" pitchFamily="34" charset="0"/>
                <a:cs typeface="Times New Roman" panose="02020603050405020304" pitchFamily="18" charset="0"/>
              </a:rPr>
              <a:t>Yao-</a:t>
            </a:r>
            <a:r>
              <a:rPr lang="en-US" altLang="zh-TW" sz="2800" dirty="0" err="1">
                <a:latin typeface="Times New Roman" panose="02020603050405020304" pitchFamily="18" charset="0"/>
                <a:ea typeface="Nirmala UI" panose="020B0502040204020203" pitchFamily="34" charset="0"/>
                <a:cs typeface="Times New Roman" panose="02020603050405020304" pitchFamily="18" charset="0"/>
              </a:rPr>
              <a:t>Chieh</a:t>
            </a:r>
            <a:r>
              <a:rPr lang="en-US" altLang="zh-TW" sz="2800" dirty="0">
                <a:latin typeface="Times New Roman" panose="02020603050405020304" pitchFamily="18" charset="0"/>
                <a:ea typeface="Nirmala UI" panose="020B0502040204020203" pitchFamily="34" charset="0"/>
                <a:cs typeface="Times New Roman" panose="02020603050405020304" pitchFamily="18" charset="0"/>
              </a:rPr>
              <a:t> </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Chen</a:t>
            </a:r>
            <a:r>
              <a:rPr lang="en-US" altLang="zh-TW" sz="2800" baseline="30000" dirty="0">
                <a:latin typeface="Times New Roman" panose="02020603050405020304" pitchFamily="18" charset="0"/>
                <a:ea typeface="Nirmala UI" panose="020B0502040204020203" pitchFamily="34" charset="0"/>
                <a:cs typeface="Times New Roman" panose="02020603050405020304" pitchFamily="18" charset="0"/>
              </a:rPr>
              <a:t>2) </a:t>
            </a:r>
            <a:r>
              <a:rPr lang="en-US" altLang="zh-TW" sz="2800" dirty="0" smtClean="0">
                <a:latin typeface="Times New Roman" panose="02020603050405020304" pitchFamily="18" charset="0"/>
                <a:ea typeface="Nirmala UI" panose="020B0502040204020203" pitchFamily="34" charset="0"/>
                <a:cs typeface="Times New Roman" panose="02020603050405020304" pitchFamily="18" charset="0"/>
              </a:rPr>
              <a:t> </a:t>
            </a:r>
          </a:p>
        </p:txBody>
      </p:sp>
      <p:sp>
        <p:nvSpPr>
          <p:cNvPr id="141" name="菱形 140"/>
          <p:cNvSpPr/>
          <p:nvPr/>
        </p:nvSpPr>
        <p:spPr>
          <a:xfrm>
            <a:off x="500807" y="6648211"/>
            <a:ext cx="432000" cy="43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菱形 143"/>
          <p:cNvSpPr/>
          <p:nvPr/>
        </p:nvSpPr>
        <p:spPr>
          <a:xfrm>
            <a:off x="500807" y="7599669"/>
            <a:ext cx="432000" cy="432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文字方塊 144"/>
          <p:cNvSpPr txBox="1"/>
          <p:nvPr/>
        </p:nvSpPr>
        <p:spPr>
          <a:xfrm>
            <a:off x="1109394" y="7495060"/>
            <a:ext cx="12992629" cy="615553"/>
          </a:xfrm>
          <a:prstGeom prst="rect">
            <a:avLst/>
          </a:prstGeom>
          <a:noFill/>
        </p:spPr>
        <p:txBody>
          <a:bodyPr wrap="square" rtlCol="0">
            <a:spAutoFit/>
          </a:bodyPr>
          <a:lstStyle/>
          <a:p>
            <a:r>
              <a:rPr lang="en-US" altLang="zh-TW" sz="3400" dirty="0">
                <a:latin typeface="Times New Roman" panose="02020603050405020304" pitchFamily="18" charset="0"/>
                <a:cs typeface="Times New Roman" panose="02020603050405020304" pitchFamily="18" charset="0"/>
              </a:rPr>
              <a:t>Can we develop a climate sensitivity model of </a:t>
            </a:r>
            <a:r>
              <a:rPr lang="en-US" altLang="zh-TW" sz="3400" dirty="0" smtClean="0">
                <a:latin typeface="Times New Roman" panose="02020603050405020304" pitchFamily="18" charset="0"/>
                <a:cs typeface="Times New Roman" panose="02020603050405020304" pitchFamily="18" charset="0"/>
              </a:rPr>
              <a:t>surface </a:t>
            </a:r>
            <a:r>
              <a:rPr lang="en-US" altLang="zh-TW" sz="3400" dirty="0">
                <a:latin typeface="Times New Roman" panose="02020603050405020304" pitchFamily="18" charset="0"/>
                <a:cs typeface="Times New Roman" panose="02020603050405020304" pitchFamily="18" charset="0"/>
              </a:rPr>
              <a:t>deformation?</a:t>
            </a:r>
            <a:endParaRPr lang="en-US" altLang="zh-TW" sz="3400" dirty="0">
              <a:latin typeface="Times New Roman" panose="02020603050405020304" pitchFamily="18" charset="0"/>
              <a:cs typeface="Times New Roman" panose="02020603050405020304" pitchFamily="18" charset="0"/>
            </a:endParaRPr>
          </a:p>
        </p:txBody>
      </p:sp>
      <p:sp>
        <p:nvSpPr>
          <p:cNvPr id="147" name="矩形 146"/>
          <p:cNvSpPr/>
          <p:nvPr/>
        </p:nvSpPr>
        <p:spPr>
          <a:xfrm>
            <a:off x="182071" y="8613633"/>
            <a:ext cx="14817725"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190306" y="8600479"/>
            <a:ext cx="14802540" cy="830997"/>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Surface </a:t>
            </a:r>
            <a:r>
              <a:rPr lang="en-US" altLang="zh-TW" sz="4800" dirty="0" smtClean="0">
                <a:solidFill>
                  <a:schemeClr val="bg1"/>
                </a:solidFill>
                <a:latin typeface="Times New Roman" panose="02020603050405020304" pitchFamily="18" charset="0"/>
                <a:cs typeface="Times New Roman" panose="02020603050405020304" pitchFamily="18" charset="0"/>
              </a:rPr>
              <a:t>Deformation</a:t>
            </a:r>
            <a:r>
              <a:rPr lang="zh-TW" altLang="en-US" sz="4800" dirty="0" smtClean="0">
                <a:solidFill>
                  <a:schemeClr val="bg1"/>
                </a:solidFill>
                <a:latin typeface="Times New Roman" panose="02020603050405020304" pitchFamily="18" charset="0"/>
                <a:cs typeface="Times New Roman" panose="02020603050405020304" pitchFamily="18" charset="0"/>
              </a:rPr>
              <a:t> </a:t>
            </a:r>
            <a:r>
              <a:rPr lang="en-US" altLang="zh-TW" sz="4800" dirty="0" smtClean="0">
                <a:solidFill>
                  <a:schemeClr val="bg1"/>
                </a:solidFill>
                <a:latin typeface="Times New Roman" panose="02020603050405020304" pitchFamily="18" charset="0"/>
                <a:cs typeface="Times New Roman" panose="02020603050405020304" pitchFamily="18" charset="0"/>
              </a:rPr>
              <a:t>and </a:t>
            </a:r>
            <a:r>
              <a:rPr lang="en-US" altLang="zh-TW" sz="4800" dirty="0">
                <a:solidFill>
                  <a:schemeClr val="bg1"/>
                </a:solidFill>
                <a:latin typeface="Times New Roman" panose="02020603050405020304" pitchFamily="18" charset="0"/>
                <a:cs typeface="Times New Roman" panose="02020603050405020304" pitchFamily="18" charset="0"/>
              </a:rPr>
              <a:t>natural hazard</a:t>
            </a:r>
            <a:endParaRPr lang="zh-TW" altLang="en-US" sz="4800" dirty="0">
              <a:solidFill>
                <a:schemeClr val="bg1"/>
              </a:solidFill>
              <a:latin typeface="Times New Roman" panose="02020603050405020304" pitchFamily="18" charset="0"/>
              <a:cs typeface="Times New Roman" panose="02020603050405020304" pitchFamily="18" charset="0"/>
            </a:endParaRPr>
          </a:p>
        </p:txBody>
      </p:sp>
      <p:sp>
        <p:nvSpPr>
          <p:cNvPr id="149" name="文字方塊 148"/>
          <p:cNvSpPr txBox="1"/>
          <p:nvPr/>
        </p:nvSpPr>
        <p:spPr>
          <a:xfrm>
            <a:off x="5942624" y="16307466"/>
            <a:ext cx="9005313" cy="461665"/>
          </a:xfrm>
          <a:prstGeom prst="rect">
            <a:avLst/>
          </a:prstGeom>
          <a:noFill/>
        </p:spPr>
        <p:txBody>
          <a:bodyPr wrap="square" rtlCol="0">
            <a:spAutoFit/>
          </a:bodyPr>
          <a:lstStyle/>
          <a:p>
            <a:pPr algn="ctr"/>
            <a:r>
              <a:rPr lang="en-US" altLang="zh-TW" sz="2400" b="1" dirty="0" smtClean="0">
                <a:latin typeface="Times New Roman" panose="02020603050405020304" pitchFamily="18" charset="0"/>
                <a:cs typeface="Times New Roman" panose="02020603050405020304" pitchFamily="18" charset="0"/>
              </a:rPr>
              <a:t>Fig. 1</a:t>
            </a:r>
            <a:r>
              <a:rPr lang="en-US" altLang="zh-TW" sz="2400" dirty="0" smtClean="0">
                <a:latin typeface="Times New Roman" panose="02020603050405020304" pitchFamily="18" charset="0"/>
                <a:cs typeface="Times New Roman" panose="02020603050405020304" pitchFamily="18" charset="0"/>
              </a:rPr>
              <a:t> The relationship between surface deformation and </a:t>
            </a:r>
            <a:r>
              <a:rPr lang="en-US" altLang="zh-TW" sz="2400" dirty="0">
                <a:latin typeface="Times New Roman" panose="02020603050405020304" pitchFamily="18" charset="0"/>
                <a:cs typeface="Times New Roman" panose="02020603050405020304" pitchFamily="18" charset="0"/>
              </a:rPr>
              <a:t>natural hazard</a:t>
            </a:r>
          </a:p>
        </p:txBody>
      </p:sp>
      <p:sp>
        <p:nvSpPr>
          <p:cNvPr id="150" name="文字方塊 149"/>
          <p:cNvSpPr txBox="1"/>
          <p:nvPr/>
        </p:nvSpPr>
        <p:spPr>
          <a:xfrm>
            <a:off x="6056419" y="15689915"/>
            <a:ext cx="584668" cy="615553"/>
          </a:xfrm>
          <a:prstGeom prst="rect">
            <a:avLst/>
          </a:prstGeom>
          <a:noFill/>
        </p:spPr>
        <p:txBody>
          <a:bodyPr wrap="square" rtlCol="0">
            <a:spAutoFit/>
          </a:bodyPr>
          <a:lstStyle/>
          <a:p>
            <a:r>
              <a:rPr lang="en-US" altLang="zh-TW" sz="3400" dirty="0" smtClean="0">
                <a:latin typeface="Times New Roman" panose="02020603050405020304" pitchFamily="18" charset="0"/>
                <a:cs typeface="Times New Roman" panose="02020603050405020304" pitchFamily="18" charset="0"/>
              </a:rPr>
              <a:t>A</a:t>
            </a:r>
            <a:endParaRPr lang="en-US" altLang="zh-TW" sz="3400" dirty="0">
              <a:latin typeface="Times New Roman" panose="02020603050405020304" pitchFamily="18" charset="0"/>
              <a:cs typeface="Times New Roman" panose="02020603050405020304" pitchFamily="18" charset="0"/>
            </a:endParaRPr>
          </a:p>
        </p:txBody>
      </p:sp>
      <p:sp>
        <p:nvSpPr>
          <p:cNvPr id="151" name="文字方塊 150"/>
          <p:cNvSpPr txBox="1"/>
          <p:nvPr/>
        </p:nvSpPr>
        <p:spPr>
          <a:xfrm>
            <a:off x="11056936" y="15691502"/>
            <a:ext cx="584668" cy="615553"/>
          </a:xfrm>
          <a:prstGeom prst="rect">
            <a:avLst/>
          </a:prstGeom>
          <a:noFill/>
        </p:spPr>
        <p:txBody>
          <a:bodyPr wrap="square" rtlCol="0">
            <a:spAutoFit/>
          </a:bodyPr>
          <a:lstStyle/>
          <a:p>
            <a:r>
              <a:rPr lang="en-US" altLang="zh-TW" sz="3400" dirty="0" smtClean="0">
                <a:latin typeface="Times New Roman" panose="02020603050405020304" pitchFamily="18" charset="0"/>
                <a:cs typeface="Times New Roman" panose="02020603050405020304" pitchFamily="18" charset="0"/>
              </a:rPr>
              <a:t>B</a:t>
            </a:r>
            <a:endParaRPr lang="en-US" altLang="zh-TW" sz="3400" dirty="0">
              <a:latin typeface="Times New Roman" panose="02020603050405020304" pitchFamily="18" charset="0"/>
              <a:cs typeface="Times New Roman" panose="02020603050405020304" pitchFamily="18" charset="0"/>
            </a:endParaRPr>
          </a:p>
        </p:txBody>
      </p:sp>
      <p:sp>
        <p:nvSpPr>
          <p:cNvPr id="154" name="文字方塊 153"/>
          <p:cNvSpPr txBox="1"/>
          <p:nvPr/>
        </p:nvSpPr>
        <p:spPr>
          <a:xfrm>
            <a:off x="23224671" y="10820418"/>
            <a:ext cx="7439863" cy="830997"/>
          </a:xfrm>
          <a:prstGeom prst="rect">
            <a:avLst/>
          </a:prstGeom>
          <a:noFill/>
        </p:spPr>
        <p:txBody>
          <a:bodyPr wrap="square" rtlCol="0">
            <a:spAutoFit/>
          </a:bodyPr>
          <a:lstStyle/>
          <a:p>
            <a:r>
              <a:rPr lang="en-US" altLang="zh-TW" sz="2400" b="1" dirty="0">
                <a:latin typeface="Times New Roman" panose="02020603050405020304" pitchFamily="18" charset="0"/>
                <a:cs typeface="Times New Roman" panose="02020603050405020304" pitchFamily="18" charset="0"/>
              </a:rPr>
              <a:t>Fig</a:t>
            </a:r>
            <a:r>
              <a:rPr lang="en-US" altLang="zh-TW" sz="2400" b="1" dirty="0" smtClean="0">
                <a:latin typeface="Times New Roman" panose="02020603050405020304" pitchFamily="18" charset="0"/>
                <a:cs typeface="Times New Roman" panose="02020603050405020304" pitchFamily="18" charset="0"/>
              </a:rPr>
              <a:t>. 2</a:t>
            </a:r>
            <a:r>
              <a:rPr lang="en-US" altLang="zh-TW" sz="2400" dirty="0" smtClean="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Correlation between surface deformation and</a:t>
            </a:r>
          </a:p>
          <a:p>
            <a:r>
              <a:rPr lang="en-US" altLang="zh-TW" sz="2400" dirty="0">
                <a:latin typeface="Times New Roman" panose="02020603050405020304" pitchFamily="18" charset="0"/>
                <a:cs typeface="Times New Roman" panose="02020603050405020304" pitchFamily="18" charset="0"/>
              </a:rPr>
              <a:t>           environmental characteristics</a:t>
            </a:r>
            <a:endParaRPr lang="en-US" altLang="zh-TW" sz="2400" dirty="0">
              <a:latin typeface="Times New Roman" panose="02020603050405020304" pitchFamily="18" charset="0"/>
              <a:cs typeface="Times New Roman" panose="02020603050405020304" pitchFamily="18" charset="0"/>
            </a:endParaRPr>
          </a:p>
        </p:txBody>
      </p:sp>
      <p:sp>
        <p:nvSpPr>
          <p:cNvPr id="155" name="圓角矩形 154"/>
          <p:cNvSpPr/>
          <p:nvPr/>
        </p:nvSpPr>
        <p:spPr>
          <a:xfrm>
            <a:off x="15340226" y="11796275"/>
            <a:ext cx="14763934" cy="5076626"/>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p:cNvSpPr/>
          <p:nvPr/>
        </p:nvSpPr>
        <p:spPr>
          <a:xfrm>
            <a:off x="15340226" y="11771813"/>
            <a:ext cx="14763934"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文字方塊 158"/>
          <p:cNvSpPr txBox="1"/>
          <p:nvPr/>
        </p:nvSpPr>
        <p:spPr>
          <a:xfrm>
            <a:off x="15340226" y="11741207"/>
            <a:ext cx="14763934" cy="829635"/>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Research Process</a:t>
            </a:r>
          </a:p>
        </p:txBody>
      </p:sp>
      <p:sp>
        <p:nvSpPr>
          <p:cNvPr id="161" name="矩形 160"/>
          <p:cNvSpPr/>
          <p:nvPr/>
        </p:nvSpPr>
        <p:spPr>
          <a:xfrm>
            <a:off x="196641" y="17074093"/>
            <a:ext cx="29907519"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文字方塊 136"/>
          <p:cNvSpPr txBox="1"/>
          <p:nvPr/>
        </p:nvSpPr>
        <p:spPr>
          <a:xfrm>
            <a:off x="299065" y="17016712"/>
            <a:ext cx="29677081" cy="830997"/>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Prediction results for different areas</a:t>
            </a:r>
            <a:endParaRPr lang="zh-TW" altLang="en-US" sz="4800" dirty="0">
              <a:solidFill>
                <a:schemeClr val="bg1"/>
              </a:solidFill>
              <a:latin typeface="Times New Roman" panose="02020603050405020304" pitchFamily="18" charset="0"/>
              <a:cs typeface="Times New Roman" panose="02020603050405020304" pitchFamily="18" charset="0"/>
            </a:endParaRPr>
          </a:p>
        </p:txBody>
      </p:sp>
      <p:sp>
        <p:nvSpPr>
          <p:cNvPr id="180" name="矩形 179"/>
          <p:cNvSpPr/>
          <p:nvPr/>
        </p:nvSpPr>
        <p:spPr>
          <a:xfrm>
            <a:off x="-1864151" y="31101634"/>
            <a:ext cx="15135225" cy="461665"/>
          </a:xfrm>
          <a:prstGeom prst="rect">
            <a:avLst/>
          </a:prstGeom>
        </p:spPr>
        <p:txBody>
          <a:bodyPr>
            <a:spAutoFit/>
          </a:bodyPr>
          <a:lstStyle/>
          <a:p>
            <a:pPr algn="ctr"/>
            <a:r>
              <a:rPr lang="en-US" altLang="zh-TW" sz="2400" b="1" dirty="0" smtClean="0">
                <a:latin typeface="Times New Roman" panose="02020603050405020304" pitchFamily="18" charset="0"/>
                <a:cs typeface="Times New Roman" panose="02020603050405020304" pitchFamily="18" charset="0"/>
              </a:rPr>
              <a:t>Fig. 4</a:t>
            </a:r>
            <a:r>
              <a:rPr lang="en-US" altLang="zh-TW" sz="2400" dirty="0">
                <a:latin typeface="Times New Roman" panose="02020603050405020304" pitchFamily="18" charset="0"/>
                <a:cs typeface="Times New Roman" panose="02020603050405020304" pitchFamily="18" charset="0"/>
              </a:rPr>
              <a:t> Number of earthquakes in different regions and prediction results</a:t>
            </a:r>
            <a:endParaRPr lang="en-US" altLang="zh-TW" sz="2400" dirty="0">
              <a:latin typeface="Times New Roman" panose="02020603050405020304" pitchFamily="18" charset="0"/>
              <a:cs typeface="Times New Roman" panose="02020603050405020304" pitchFamily="18" charset="0"/>
            </a:endParaRPr>
          </a:p>
        </p:txBody>
      </p:sp>
      <p:sp>
        <p:nvSpPr>
          <p:cNvPr id="182" name="文字方塊 181"/>
          <p:cNvSpPr txBox="1"/>
          <p:nvPr/>
        </p:nvSpPr>
        <p:spPr>
          <a:xfrm>
            <a:off x="436276" y="9614822"/>
            <a:ext cx="14467715"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Global Navigation Satellite System (GNSS) can detect subtle surface deformations, helping us better understand earthquakes and natural hazards.</a:t>
            </a:r>
            <a:endParaRPr lang="en-US" altLang="zh-TW" sz="3200" dirty="0">
              <a:latin typeface="Times New Roman" panose="02020603050405020304" pitchFamily="18" charset="0"/>
              <a:cs typeface="Times New Roman" panose="02020603050405020304" pitchFamily="18" charset="0"/>
            </a:endParaRPr>
          </a:p>
        </p:txBody>
      </p:sp>
      <p:sp>
        <p:nvSpPr>
          <p:cNvPr id="186" name="文字方塊 185"/>
          <p:cNvSpPr txBox="1"/>
          <p:nvPr/>
        </p:nvSpPr>
        <p:spPr>
          <a:xfrm>
            <a:off x="500808" y="10801674"/>
            <a:ext cx="5344785" cy="3108543"/>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l"/>
            </a:pPr>
            <a:r>
              <a:rPr lang="en-US" altLang="zh-TW" sz="2800" dirty="0" smtClean="0">
                <a:latin typeface="Times New Roman" panose="02020603050405020304" pitchFamily="18" charset="0"/>
                <a:cs typeface="Times New Roman" panose="02020603050405020304" pitchFamily="18" charset="0"/>
              </a:rPr>
              <a:t>(</a:t>
            </a:r>
            <a:r>
              <a:rPr lang="en-US" altLang="zh-TW" sz="2800" b="1" dirty="0" smtClean="0">
                <a:latin typeface="Times New Roman" panose="02020603050405020304" pitchFamily="18" charset="0"/>
                <a:cs typeface="Times New Roman" panose="02020603050405020304" pitchFamily="18" charset="0"/>
              </a:rPr>
              <a:t>Fig. 1A</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shows the time series </a:t>
            </a:r>
            <a:r>
              <a:rPr lang="en-US" altLang="zh-TW" sz="2800" dirty="0" smtClean="0">
                <a:latin typeface="Times New Roman" panose="02020603050405020304" pitchFamily="18" charset="0"/>
                <a:cs typeface="Times New Roman" panose="02020603050405020304" pitchFamily="18" charset="0"/>
              </a:rPr>
              <a:t> at </a:t>
            </a:r>
            <a:r>
              <a:rPr lang="en-US" altLang="zh-TW" sz="2800" dirty="0">
                <a:latin typeface="Times New Roman" panose="02020603050405020304" pitchFamily="18" charset="0"/>
                <a:cs typeface="Times New Roman" panose="02020603050405020304" pitchFamily="18" charset="0"/>
              </a:rPr>
              <a:t>station HUAL in Hualien, where the sudden subsidence on February 6, 2018 corresponds to the Mw 6.4 earthquake, and its decay resembles the temporal pattern of seismicity. </a:t>
            </a:r>
            <a:endParaRPr lang="en-US" altLang="zh-TW" sz="2800" dirty="0" smtClean="0">
              <a:latin typeface="Times New Roman" panose="02020603050405020304" pitchFamily="18" charset="0"/>
              <a:cs typeface="Times New Roman" panose="02020603050405020304" pitchFamily="18" charset="0"/>
            </a:endParaRPr>
          </a:p>
        </p:txBody>
      </p:sp>
      <p:sp>
        <p:nvSpPr>
          <p:cNvPr id="188" name="文字方塊 187"/>
          <p:cNvSpPr txBox="1"/>
          <p:nvPr/>
        </p:nvSpPr>
        <p:spPr>
          <a:xfrm>
            <a:off x="500807" y="14026266"/>
            <a:ext cx="5344786" cy="2677656"/>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l"/>
            </a:pPr>
            <a:r>
              <a:rPr lang="en-US" altLang="zh-TW" sz="2800"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Fig</a:t>
            </a:r>
            <a:r>
              <a:rPr lang="en-US" altLang="zh-TW" sz="2800" b="1" dirty="0" smtClean="0">
                <a:latin typeface="Times New Roman" panose="02020603050405020304" pitchFamily="18" charset="0"/>
                <a:cs typeface="Times New Roman" panose="02020603050405020304" pitchFamily="18" charset="0"/>
              </a:rPr>
              <a:t>. 1B</a:t>
            </a:r>
            <a:r>
              <a:rPr lang="en-US" altLang="zh-TW" sz="2800" dirty="0">
                <a:latin typeface="Times New Roman" panose="02020603050405020304" pitchFamily="18" charset="0"/>
                <a:cs typeface="Times New Roman" panose="02020603050405020304" pitchFamily="18" charset="0"/>
              </a:rPr>
              <a:t>) shows gradual deformation that closely follows groundwater level variations rather than seismicity, indicating hydrological control on the seasonal signal.</a:t>
            </a:r>
          </a:p>
        </p:txBody>
      </p:sp>
      <p:sp>
        <p:nvSpPr>
          <p:cNvPr id="189" name="文字方塊 188"/>
          <p:cNvSpPr txBox="1"/>
          <p:nvPr/>
        </p:nvSpPr>
        <p:spPr>
          <a:xfrm>
            <a:off x="23196978" y="6384155"/>
            <a:ext cx="6690073" cy="4401205"/>
          </a:xfrm>
          <a:prstGeom prst="rect">
            <a:avLst/>
          </a:prstGeom>
          <a:noFill/>
          <a:ln>
            <a:solidFill>
              <a:schemeClr val="tx1"/>
            </a:solidFill>
          </a:ln>
        </p:spPr>
        <p:txBody>
          <a:bodyPr wrap="square" rtlCol="0" anchor="ctr">
            <a:spAutoFit/>
          </a:bodyPr>
          <a:lstStyle/>
          <a:p>
            <a:pPr marL="457200" indent="-457200">
              <a:buFont typeface="Wingdings" panose="05000000000000000000" pitchFamily="2" charset="2"/>
              <a:buChar char="l"/>
            </a:pPr>
            <a:r>
              <a:rPr lang="en-US" altLang="zh-TW" sz="2800" b="1" dirty="0" smtClean="0">
                <a:latin typeface="Times New Roman" panose="02020603050405020304" pitchFamily="18" charset="0"/>
                <a:cs typeface="Times New Roman" panose="02020603050405020304" pitchFamily="18" charset="0"/>
              </a:rPr>
              <a:t>(Fig. 2)</a:t>
            </a:r>
            <a:r>
              <a:rPr lang="en-US" altLang="zh-TW" sz="2800" dirty="0" smtClean="0">
                <a:latin typeface="Times New Roman" panose="02020603050405020304" pitchFamily="18" charset="0"/>
                <a:cs typeface="Times New Roman" panose="02020603050405020304" pitchFamily="18" charset="0"/>
              </a:rPr>
              <a:t>This </a:t>
            </a:r>
            <a:r>
              <a:rPr lang="en-US" altLang="zh-TW" sz="2800" dirty="0">
                <a:latin typeface="Times New Roman" panose="02020603050405020304" pitchFamily="18" charset="0"/>
                <a:cs typeface="Times New Roman" panose="02020603050405020304" pitchFamily="18" charset="0"/>
              </a:rPr>
              <a:t>figure shows time series of GNSS </a:t>
            </a:r>
            <a:r>
              <a:rPr lang="en-US" altLang="zh-TW" sz="2800" dirty="0" smtClean="0">
                <a:latin typeface="Times New Roman" panose="02020603050405020304" pitchFamily="18" charset="0"/>
                <a:cs typeface="Times New Roman" panose="02020603050405020304" pitchFamily="18" charset="0"/>
              </a:rPr>
              <a:t>vertical </a:t>
            </a:r>
            <a:r>
              <a:rPr lang="en-US" altLang="zh-TW" sz="2800" dirty="0">
                <a:latin typeface="Times New Roman" panose="02020603050405020304" pitchFamily="18" charset="0"/>
                <a:cs typeface="Times New Roman" panose="02020603050405020304" pitchFamily="18" charset="0"/>
              </a:rPr>
              <a:t>displacement, groundwater level, and precipitation in the Taipei area. </a:t>
            </a:r>
            <a:r>
              <a:rPr lang="en-US" altLang="zh-TW" sz="2800" dirty="0" smtClean="0">
                <a:latin typeface="Times New Roman" panose="02020603050405020304" pitchFamily="18" charset="0"/>
                <a:cs typeface="Times New Roman" panose="02020603050405020304" pitchFamily="18" charset="0"/>
              </a:rPr>
              <a:t>All </a:t>
            </a:r>
            <a:r>
              <a:rPr lang="en-US" altLang="zh-TW" sz="2800" dirty="0">
                <a:latin typeface="Times New Roman" panose="02020603050405020304" pitchFamily="18" charset="0"/>
                <a:cs typeface="Times New Roman" panose="02020603050405020304" pitchFamily="18" charset="0"/>
              </a:rPr>
              <a:t>three display annual periodicity with a </a:t>
            </a:r>
            <a:r>
              <a:rPr lang="en-US" altLang="zh-TW" sz="2800" dirty="0" smtClean="0">
                <a:latin typeface="Times New Roman" panose="02020603050405020304" pitchFamily="18" charset="0"/>
                <a:cs typeface="Times New Roman" panose="02020603050405020304" pitchFamily="18" charset="0"/>
              </a:rPr>
              <a:t>time </a:t>
            </a:r>
            <a:r>
              <a:rPr lang="en-US" altLang="zh-TW" sz="2800" dirty="0">
                <a:latin typeface="Times New Roman" panose="02020603050405020304" pitchFamily="18" charset="0"/>
                <a:cs typeface="Times New Roman" panose="02020603050405020304" pitchFamily="18" charset="0"/>
              </a:rPr>
              <a:t>lag, where rainfall </a:t>
            </a:r>
            <a:r>
              <a:rPr lang="en-US" altLang="zh-TW" sz="2800" dirty="0" smtClean="0">
                <a:latin typeface="Times New Roman" panose="02020603050405020304" pitchFamily="18" charset="0"/>
                <a:cs typeface="Times New Roman" panose="02020603050405020304" pitchFamily="18" charset="0"/>
              </a:rPr>
              <a:t>increases groundwater </a:t>
            </a:r>
            <a:r>
              <a:rPr lang="en-US" altLang="zh-TW" sz="2800" dirty="0">
                <a:latin typeface="Times New Roman" panose="02020603050405020304" pitchFamily="18" charset="0"/>
                <a:cs typeface="Times New Roman" panose="02020603050405020304" pitchFamily="18" charset="0"/>
              </a:rPr>
              <a:t>level, which in turn uplifts the ground </a:t>
            </a:r>
            <a:r>
              <a:rPr lang="en-US" altLang="zh-TW" sz="2800" dirty="0" smtClean="0">
                <a:latin typeface="Times New Roman" panose="02020603050405020304" pitchFamily="18" charset="0"/>
                <a:cs typeface="Times New Roman" panose="02020603050405020304" pitchFamily="18" charset="0"/>
              </a:rPr>
              <a:t>surface.</a:t>
            </a:r>
          </a:p>
          <a:p>
            <a:r>
              <a:rPr lang="en-US" altLang="zh-TW" sz="2800" dirty="0" smtClean="0">
                <a:latin typeface="Times New Roman" panose="02020603050405020304" pitchFamily="18" charset="0"/>
                <a:cs typeface="Times New Roman" panose="02020603050405020304" pitchFamily="18" charset="0"/>
              </a:rPr>
              <a:t>     </a:t>
            </a:r>
            <a:r>
              <a:rPr lang="en-US" altLang="zh-TW" sz="105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This </a:t>
            </a:r>
            <a:r>
              <a:rPr lang="en-US" altLang="zh-TW" sz="2800" dirty="0">
                <a:latin typeface="Times New Roman" panose="02020603050405020304" pitchFamily="18" charset="0"/>
                <a:cs typeface="Times New Roman" panose="02020603050405020304" pitchFamily="18" charset="0"/>
              </a:rPr>
              <a:t>demonstrates that GNSS is </a:t>
            </a:r>
            <a:r>
              <a:rPr lang="en-US" altLang="zh-TW" sz="2800" dirty="0" smtClean="0">
                <a:latin typeface="Times New Roman" panose="02020603050405020304" pitchFamily="18" charset="0"/>
                <a:cs typeface="Times New Roman" panose="02020603050405020304" pitchFamily="18" charset="0"/>
              </a:rPr>
              <a:t>highly</a:t>
            </a:r>
          </a:p>
          <a:p>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sensitive </a:t>
            </a:r>
            <a:r>
              <a:rPr lang="en-US" altLang="zh-TW" sz="2800" dirty="0">
                <a:latin typeface="Times New Roman" panose="02020603050405020304" pitchFamily="18" charset="0"/>
                <a:cs typeface="Times New Roman" panose="02020603050405020304" pitchFamily="18" charset="0"/>
              </a:rPr>
              <a:t>to environmental and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hydrological </a:t>
            </a:r>
            <a:r>
              <a:rPr lang="en-US" altLang="zh-TW" sz="2800" dirty="0">
                <a:latin typeface="Times New Roman" panose="02020603050405020304" pitchFamily="18" charset="0"/>
                <a:cs typeface="Times New Roman" panose="02020603050405020304" pitchFamily="18" charset="0"/>
              </a:rPr>
              <a:t>changes.</a:t>
            </a:r>
            <a:endParaRPr lang="en-US" altLang="zh-TW" sz="2800" dirty="0" smtClean="0">
              <a:latin typeface="Times New Roman" panose="02020603050405020304" pitchFamily="18" charset="0"/>
              <a:cs typeface="Times New Roman" panose="02020603050405020304" pitchFamily="18" charset="0"/>
            </a:endParaRPr>
          </a:p>
        </p:txBody>
      </p:sp>
      <p:sp>
        <p:nvSpPr>
          <p:cNvPr id="190" name="文字方塊 189"/>
          <p:cNvSpPr txBox="1"/>
          <p:nvPr/>
        </p:nvSpPr>
        <p:spPr>
          <a:xfrm>
            <a:off x="15523861" y="16386003"/>
            <a:ext cx="9865499" cy="461665"/>
          </a:xfrm>
          <a:prstGeom prst="rect">
            <a:avLst/>
          </a:prstGeom>
          <a:noFill/>
        </p:spPr>
        <p:txBody>
          <a:bodyPr wrap="square" rtlCol="0">
            <a:spAutoFit/>
          </a:bodyPr>
          <a:lstStyle/>
          <a:p>
            <a:pPr algn="ctr"/>
            <a:r>
              <a:rPr lang="en-US" altLang="zh-TW" sz="2400" b="1" dirty="0" smtClean="0">
                <a:latin typeface="Times New Roman" panose="02020603050405020304" pitchFamily="18" charset="0"/>
                <a:cs typeface="Times New Roman" panose="02020603050405020304" pitchFamily="18" charset="0"/>
              </a:rPr>
              <a:t>Fig. 3</a:t>
            </a:r>
            <a:r>
              <a:rPr lang="en-US" altLang="zh-TW" sz="2400" dirty="0" smtClean="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Research framework diagram</a:t>
            </a:r>
            <a:endParaRPr lang="en-US" altLang="zh-TW" sz="2400" dirty="0">
              <a:latin typeface="Times New Roman" panose="02020603050405020304" pitchFamily="18" charset="0"/>
              <a:cs typeface="Times New Roman" panose="02020603050405020304" pitchFamily="18" charset="0"/>
            </a:endParaRPr>
          </a:p>
        </p:txBody>
      </p:sp>
      <p:sp>
        <p:nvSpPr>
          <p:cNvPr id="191" name="文字方塊 190"/>
          <p:cNvSpPr txBox="1"/>
          <p:nvPr/>
        </p:nvSpPr>
        <p:spPr>
          <a:xfrm>
            <a:off x="25405911" y="12693470"/>
            <a:ext cx="4570235" cy="4093428"/>
          </a:xfrm>
          <a:prstGeom prst="rect">
            <a:avLst/>
          </a:prstGeom>
          <a:noFill/>
          <a:ln>
            <a:solidFill>
              <a:schemeClr val="tx1"/>
            </a:solidFill>
          </a:ln>
        </p:spPr>
        <p:txBody>
          <a:bodyPr wrap="square" rtlCol="0" anchor="ctr">
            <a:spAutoFit/>
          </a:bodyPr>
          <a:lstStyle/>
          <a:p>
            <a:pPr marL="457200" indent="-457200">
              <a:buFont typeface="Wingdings" panose="05000000000000000000" pitchFamily="2" charset="2"/>
              <a:buChar char="l"/>
            </a:pPr>
            <a:r>
              <a:rPr lang="en-US" altLang="zh-TW" sz="2600" b="1" dirty="0" smtClean="0">
                <a:latin typeface="Times New Roman" panose="02020603050405020304" pitchFamily="18" charset="0"/>
                <a:cs typeface="Times New Roman" panose="02020603050405020304" pitchFamily="18" charset="0"/>
              </a:rPr>
              <a:t>(Fig. 3A) </a:t>
            </a:r>
            <a:r>
              <a:rPr lang="en-US" altLang="zh-TW" sz="2600" dirty="0" smtClean="0">
                <a:latin typeface="Times New Roman" panose="02020603050405020304" pitchFamily="18" charset="0"/>
                <a:cs typeface="Times New Roman" panose="02020603050405020304" pitchFamily="18" charset="0"/>
              </a:rPr>
              <a:t>Study </a:t>
            </a:r>
            <a:r>
              <a:rPr lang="en-US" altLang="zh-TW" sz="2600" dirty="0">
                <a:latin typeface="Times New Roman" panose="02020603050405020304" pitchFamily="18" charset="0"/>
                <a:cs typeface="Times New Roman" panose="02020603050405020304" pitchFamily="18" charset="0"/>
              </a:rPr>
              <a:t>areas follow Taiwan’s seismic zoning</a:t>
            </a:r>
            <a:r>
              <a:rPr lang="en-US" altLang="zh-TW" sz="2600"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l"/>
            </a:pPr>
            <a:r>
              <a:rPr lang="en-US" altLang="zh-TW" sz="2600" b="1" dirty="0" smtClean="0">
                <a:latin typeface="Times New Roman" panose="02020603050405020304" pitchFamily="18" charset="0"/>
                <a:cs typeface="Times New Roman" panose="02020603050405020304" pitchFamily="18" charset="0"/>
              </a:rPr>
              <a:t>(Fig</a:t>
            </a:r>
            <a:r>
              <a:rPr lang="en-US" altLang="zh-TW" sz="2600" b="1" dirty="0">
                <a:latin typeface="Times New Roman" panose="02020603050405020304" pitchFamily="18" charset="0"/>
                <a:cs typeface="Times New Roman" panose="02020603050405020304" pitchFamily="18" charset="0"/>
              </a:rPr>
              <a:t>. </a:t>
            </a:r>
            <a:r>
              <a:rPr lang="en-US" altLang="zh-TW" sz="2600" b="1" dirty="0" smtClean="0">
                <a:latin typeface="Times New Roman" panose="02020603050405020304" pitchFamily="18" charset="0"/>
                <a:cs typeface="Times New Roman" panose="02020603050405020304" pitchFamily="18" charset="0"/>
              </a:rPr>
              <a:t>3B) </a:t>
            </a:r>
            <a:r>
              <a:rPr lang="en-US" altLang="zh-TW" sz="2600" dirty="0">
                <a:latin typeface="Times New Roman" panose="02020603050405020304" pitchFamily="18" charset="0"/>
                <a:cs typeface="Times New Roman" panose="02020603050405020304" pitchFamily="18" charset="0"/>
              </a:rPr>
              <a:t>For each GNSS station, 9–21 nearby environmental features are selected. </a:t>
            </a:r>
            <a:endParaRPr lang="en-US" altLang="zh-TW" sz="26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TW" sz="2600" b="1" dirty="0" smtClean="0">
                <a:latin typeface="Times New Roman" panose="02020603050405020304" pitchFamily="18" charset="0"/>
                <a:cs typeface="Times New Roman" panose="02020603050405020304" pitchFamily="18" charset="0"/>
              </a:rPr>
              <a:t>(Fig</a:t>
            </a:r>
            <a:r>
              <a:rPr lang="en-US" altLang="zh-TW" sz="2600" b="1" dirty="0">
                <a:latin typeface="Times New Roman" panose="02020603050405020304" pitchFamily="18" charset="0"/>
                <a:cs typeface="Times New Roman" panose="02020603050405020304" pitchFamily="18" charset="0"/>
              </a:rPr>
              <a:t>. </a:t>
            </a:r>
            <a:r>
              <a:rPr lang="en-US" altLang="zh-TW" sz="2600" b="1" dirty="0" smtClean="0">
                <a:latin typeface="Times New Roman" panose="02020603050405020304" pitchFamily="18" charset="0"/>
                <a:cs typeface="Times New Roman" panose="02020603050405020304" pitchFamily="18" charset="0"/>
              </a:rPr>
              <a:t>3C) </a:t>
            </a:r>
            <a:r>
              <a:rPr lang="en-US" altLang="zh-TW" sz="2600" dirty="0">
                <a:latin typeface="Times New Roman" panose="02020603050405020304" pitchFamily="18" charset="0"/>
                <a:cs typeface="Times New Roman" panose="02020603050405020304" pitchFamily="18" charset="0"/>
              </a:rPr>
              <a:t>SVR is applied with 80% training and 20% testing data, and performance is evaluated by </a:t>
            </a:r>
            <a:r>
              <a:rPr lang="en-US" altLang="zh-TW" sz="2600" dirty="0" smtClean="0">
                <a:latin typeface="Times New Roman" panose="02020603050405020304" pitchFamily="18" charset="0"/>
                <a:cs typeface="Times New Roman" panose="02020603050405020304" pitchFamily="18" charset="0"/>
              </a:rPr>
              <a:t>R</a:t>
            </a:r>
            <a:r>
              <a:rPr lang="en-US" altLang="zh-TW" sz="2600" baseline="30000" dirty="0" smtClean="0">
                <a:latin typeface="Times New Roman" panose="02020603050405020304" pitchFamily="18" charset="0"/>
                <a:cs typeface="Times New Roman" panose="02020603050405020304" pitchFamily="18" charset="0"/>
              </a:rPr>
              <a:t>2</a:t>
            </a:r>
            <a:r>
              <a:rPr lang="en-US" altLang="zh-TW" sz="2600" dirty="0" smtClean="0">
                <a:latin typeface="Times New Roman" panose="02020603050405020304" pitchFamily="18" charset="0"/>
                <a:cs typeface="Times New Roman" panose="02020603050405020304" pitchFamily="18" charset="0"/>
              </a:rPr>
              <a:t>.</a:t>
            </a:r>
          </a:p>
        </p:txBody>
      </p:sp>
      <p:sp>
        <p:nvSpPr>
          <p:cNvPr id="193" name="文字方塊 192"/>
          <p:cNvSpPr txBox="1"/>
          <p:nvPr/>
        </p:nvSpPr>
        <p:spPr>
          <a:xfrm>
            <a:off x="24693365" y="15807222"/>
            <a:ext cx="584668" cy="615553"/>
          </a:xfrm>
          <a:prstGeom prst="rect">
            <a:avLst/>
          </a:prstGeom>
          <a:noFill/>
        </p:spPr>
        <p:txBody>
          <a:bodyPr wrap="square" rtlCol="0">
            <a:spAutoFit/>
          </a:bodyPr>
          <a:lstStyle/>
          <a:p>
            <a:r>
              <a:rPr lang="en-US" altLang="zh-TW" sz="3400" dirty="0" smtClean="0">
                <a:latin typeface="Times New Roman" panose="02020603050405020304" pitchFamily="18" charset="0"/>
                <a:cs typeface="Times New Roman" panose="02020603050405020304" pitchFamily="18" charset="0"/>
              </a:rPr>
              <a:t>C</a:t>
            </a:r>
            <a:endParaRPr lang="en-US" altLang="zh-TW" sz="3400" dirty="0">
              <a:latin typeface="Times New Roman" panose="02020603050405020304" pitchFamily="18" charset="0"/>
              <a:cs typeface="Times New Roman" panose="02020603050405020304" pitchFamily="18" charset="0"/>
            </a:endParaRPr>
          </a:p>
        </p:txBody>
      </p:sp>
      <p:sp>
        <p:nvSpPr>
          <p:cNvPr id="194" name="文字方塊 193"/>
          <p:cNvSpPr txBox="1"/>
          <p:nvPr/>
        </p:nvSpPr>
        <p:spPr>
          <a:xfrm>
            <a:off x="21294217" y="15803251"/>
            <a:ext cx="584668" cy="615553"/>
          </a:xfrm>
          <a:prstGeom prst="rect">
            <a:avLst/>
          </a:prstGeom>
          <a:noFill/>
        </p:spPr>
        <p:txBody>
          <a:bodyPr wrap="square" rtlCol="0">
            <a:spAutoFit/>
          </a:bodyPr>
          <a:lstStyle/>
          <a:p>
            <a:r>
              <a:rPr lang="en-US" altLang="zh-TW" sz="3400" dirty="0" smtClean="0">
                <a:latin typeface="Times New Roman" panose="02020603050405020304" pitchFamily="18" charset="0"/>
                <a:cs typeface="Times New Roman" panose="02020603050405020304" pitchFamily="18" charset="0"/>
              </a:rPr>
              <a:t>B</a:t>
            </a:r>
            <a:endParaRPr lang="en-US" altLang="zh-TW" sz="3400" dirty="0">
              <a:latin typeface="Times New Roman" panose="02020603050405020304" pitchFamily="18" charset="0"/>
              <a:cs typeface="Times New Roman" panose="02020603050405020304" pitchFamily="18" charset="0"/>
            </a:endParaRPr>
          </a:p>
        </p:txBody>
      </p:sp>
      <p:sp>
        <p:nvSpPr>
          <p:cNvPr id="195" name="文字方塊 194"/>
          <p:cNvSpPr txBox="1"/>
          <p:nvPr/>
        </p:nvSpPr>
        <p:spPr>
          <a:xfrm>
            <a:off x="17831130" y="15803251"/>
            <a:ext cx="584668" cy="615553"/>
          </a:xfrm>
          <a:prstGeom prst="rect">
            <a:avLst/>
          </a:prstGeom>
          <a:noFill/>
        </p:spPr>
        <p:txBody>
          <a:bodyPr wrap="square" rtlCol="0">
            <a:spAutoFit/>
          </a:bodyPr>
          <a:lstStyle/>
          <a:p>
            <a:r>
              <a:rPr lang="en-US" altLang="zh-TW" sz="3400" dirty="0" smtClean="0">
                <a:latin typeface="Times New Roman" panose="02020603050405020304" pitchFamily="18" charset="0"/>
                <a:cs typeface="Times New Roman" panose="02020603050405020304" pitchFamily="18" charset="0"/>
              </a:rPr>
              <a:t>A</a:t>
            </a:r>
            <a:endParaRPr lang="en-US" altLang="zh-TW" sz="3400" dirty="0">
              <a:latin typeface="Times New Roman" panose="02020603050405020304" pitchFamily="18" charset="0"/>
              <a:cs typeface="Times New Roman" panose="02020603050405020304" pitchFamily="18" charset="0"/>
            </a:endParaRPr>
          </a:p>
        </p:txBody>
      </p:sp>
      <p:sp>
        <p:nvSpPr>
          <p:cNvPr id="196" name="文字方塊 195"/>
          <p:cNvSpPr txBox="1"/>
          <p:nvPr/>
        </p:nvSpPr>
        <p:spPr>
          <a:xfrm>
            <a:off x="19879634" y="25936771"/>
            <a:ext cx="9712427" cy="5509200"/>
          </a:xfrm>
          <a:prstGeom prst="rect">
            <a:avLst/>
          </a:prstGeom>
          <a:noFill/>
          <a:ln>
            <a:solidFill>
              <a:schemeClr val="tx1"/>
            </a:solidFill>
          </a:ln>
        </p:spPr>
        <p:txBody>
          <a:bodyPr wrap="square" rtlCol="0" anchor="ctr">
            <a:spAutoFit/>
          </a:bodyPr>
          <a:lstStyle/>
          <a:p>
            <a:pPr marL="457200" indent="-457200" algn="dist">
              <a:buFont typeface="Wingdings" panose="05000000000000000000" pitchFamily="2" charset="2"/>
              <a:buChar char="l"/>
            </a:pPr>
            <a:r>
              <a:rPr lang="en-US" altLang="zh-TW" sz="3200" b="1" dirty="0" smtClean="0">
                <a:latin typeface="Times New Roman" panose="02020603050405020304" pitchFamily="18" charset="0"/>
                <a:cs typeface="Times New Roman" panose="02020603050405020304" pitchFamily="18" charset="0"/>
              </a:rPr>
              <a:t>(Fig. 4)</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Comparison between observed and predicted GNSS vertical displacements (</a:t>
            </a:r>
            <a:r>
              <a:rPr lang="en-US" altLang="zh-TW" sz="3200" dirty="0" err="1">
                <a:latin typeface="Times New Roman" panose="02020603050405020304" pitchFamily="18" charset="0"/>
                <a:cs typeface="Times New Roman" panose="02020603050405020304" pitchFamily="18" charset="0"/>
              </a:rPr>
              <a:t>dU</a:t>
            </a:r>
            <a:r>
              <a:rPr lang="en-US" altLang="zh-TW" sz="3200" dirty="0">
                <a:latin typeface="Times New Roman" panose="02020603050405020304" pitchFamily="18" charset="0"/>
                <a:cs typeface="Times New Roman" panose="02020603050405020304" pitchFamily="18" charset="0"/>
              </a:rPr>
              <a:t>) at five stations across Taiwan, along with their spatial distribution relative to weather stations, groundwater stations, and earthquakes. The coefficient of determination (R²) varies from </a:t>
            </a:r>
            <a:r>
              <a:rPr lang="en-US" altLang="zh-TW" sz="3200" dirty="0" smtClean="0">
                <a:latin typeface="Times New Roman" panose="02020603050405020304" pitchFamily="18" charset="0"/>
                <a:cs typeface="Times New Roman" panose="02020603050405020304" pitchFamily="18" charset="0"/>
              </a:rPr>
              <a:t>0.53 </a:t>
            </a:r>
            <a:r>
              <a:rPr lang="en-US" altLang="zh-TW" sz="3200" dirty="0">
                <a:latin typeface="Times New Roman" panose="02020603050405020304" pitchFamily="18" charset="0"/>
                <a:cs typeface="Times New Roman" panose="02020603050405020304" pitchFamily="18" charset="0"/>
              </a:rPr>
              <a:t>(Hualien) to </a:t>
            </a:r>
            <a:r>
              <a:rPr lang="en-US" altLang="zh-TW" sz="3200" dirty="0" smtClean="0">
                <a:latin typeface="Times New Roman" panose="02020603050405020304" pitchFamily="18" charset="0"/>
                <a:cs typeface="Times New Roman" panose="02020603050405020304" pitchFamily="18" charset="0"/>
              </a:rPr>
              <a:t>0.86 </a:t>
            </a:r>
            <a:r>
              <a:rPr lang="en-US" altLang="zh-TW" sz="3200" dirty="0">
                <a:latin typeface="Times New Roman" panose="02020603050405020304" pitchFamily="18" charset="0"/>
                <a:cs typeface="Times New Roman" panose="02020603050405020304" pitchFamily="18" charset="0"/>
              </a:rPr>
              <a:t>(Tainan), suggesting that surface deformation in Taiwan is strongly influenced by weather and groundwater conditions. Among all sites, Tainan shows the highest predictive performance, while overall, predictions in western </a:t>
            </a:r>
            <a:r>
              <a:rPr lang="en-US" altLang="zh-TW" sz="3200" dirty="0" smtClean="0">
                <a:latin typeface="Times New Roman" panose="02020603050405020304" pitchFamily="18" charset="0"/>
                <a:cs typeface="Times New Roman" panose="02020603050405020304" pitchFamily="18" charset="0"/>
              </a:rPr>
              <a:t>Taiwan </a:t>
            </a:r>
            <a:r>
              <a:rPr lang="en-US" altLang="zh-TW" sz="3200" dirty="0">
                <a:latin typeface="Times New Roman" panose="02020603050405020304" pitchFamily="18" charset="0"/>
                <a:cs typeface="Times New Roman" panose="02020603050405020304" pitchFamily="18" charset="0"/>
              </a:rPr>
              <a:t>outperform those in eastern Taiwan.</a:t>
            </a:r>
            <a:endParaRPr lang="en-US" altLang="zh-TW" sz="3200" dirty="0" smtClean="0">
              <a:latin typeface="Times New Roman" panose="02020603050405020304" pitchFamily="18" charset="0"/>
              <a:cs typeface="Times New Roman" panose="02020603050405020304" pitchFamily="18" charset="0"/>
            </a:endParaRPr>
          </a:p>
        </p:txBody>
      </p:sp>
      <p:graphicFrame>
        <p:nvGraphicFramePr>
          <p:cNvPr id="204" name="內容版面配置區 3"/>
          <p:cNvGraphicFramePr>
            <a:graphicFrameLocks/>
          </p:cNvGraphicFramePr>
          <p:nvPr>
            <p:extLst>
              <p:ext uri="{D42A27DB-BD31-4B8C-83A1-F6EECF244321}">
                <p14:modId xmlns:p14="http://schemas.microsoft.com/office/powerpoint/2010/main" val="1609626372"/>
              </p:ext>
            </p:extLst>
          </p:nvPr>
        </p:nvGraphicFramePr>
        <p:xfrm>
          <a:off x="299065" y="38016189"/>
          <a:ext cx="9480140" cy="3887838"/>
        </p:xfrm>
        <a:graphic>
          <a:graphicData uri="http://schemas.openxmlformats.org/drawingml/2006/table">
            <a:tbl>
              <a:tblPr firstRow="1" bandRow="1">
                <a:tableStyleId>{5C22544A-7EE6-4342-B048-85BDC9FD1C3A}</a:tableStyleId>
              </a:tblPr>
              <a:tblGrid>
                <a:gridCol w="2076247">
                  <a:extLst>
                    <a:ext uri="{9D8B030D-6E8A-4147-A177-3AD203B41FA5}">
                      <a16:colId xmlns:a16="http://schemas.microsoft.com/office/drawing/2014/main" val="1856012992"/>
                    </a:ext>
                  </a:extLst>
                </a:gridCol>
                <a:gridCol w="2472148">
                  <a:extLst>
                    <a:ext uri="{9D8B030D-6E8A-4147-A177-3AD203B41FA5}">
                      <a16:colId xmlns:a16="http://schemas.microsoft.com/office/drawing/2014/main" val="2748136141"/>
                    </a:ext>
                  </a:extLst>
                </a:gridCol>
                <a:gridCol w="2547441">
                  <a:extLst>
                    <a:ext uri="{9D8B030D-6E8A-4147-A177-3AD203B41FA5}">
                      <a16:colId xmlns:a16="http://schemas.microsoft.com/office/drawing/2014/main" val="2500959902"/>
                    </a:ext>
                  </a:extLst>
                </a:gridCol>
                <a:gridCol w="2384304">
                  <a:extLst>
                    <a:ext uri="{9D8B030D-6E8A-4147-A177-3AD203B41FA5}">
                      <a16:colId xmlns:a16="http://schemas.microsoft.com/office/drawing/2014/main" val="3417660943"/>
                    </a:ext>
                  </a:extLst>
                </a:gridCol>
              </a:tblGrid>
              <a:tr h="545792">
                <a:tc>
                  <a:txBody>
                    <a:bodyPr/>
                    <a:lstStyle/>
                    <a:p>
                      <a:pPr algn="ctr">
                        <a:lnSpc>
                          <a:spcPct val="100000"/>
                        </a:lnSpc>
                        <a:spcBef>
                          <a:spcPts val="600"/>
                        </a:spcBef>
                      </a:pPr>
                      <a:r>
                        <a:rPr lang="en-US" altLang="zh-TW" sz="2800" dirty="0">
                          <a:solidFill>
                            <a:schemeClr val="tx1"/>
                          </a:solidFill>
                          <a:latin typeface="Times New Roman" panose="02020603050405020304" pitchFamily="18" charset="0"/>
                          <a:cs typeface="Times New Roman" panose="02020603050405020304" pitchFamily="18" charset="0"/>
                        </a:rPr>
                        <a:t>Area</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pPr>
                      <a:r>
                        <a:rPr lang="en-US" altLang="zh-TW" sz="2800" dirty="0">
                          <a:solidFill>
                            <a:schemeClr val="tx1"/>
                          </a:solidFill>
                        </a:rPr>
                        <a:t>Magnitude </a:t>
                      </a:r>
                      <a:r>
                        <a:rPr lang="zh-TW" altLang="en-US" sz="2800" dirty="0">
                          <a:solidFill>
                            <a:schemeClr val="tx1"/>
                          </a:solidFill>
                        </a:rPr>
                        <a:t>≧</a:t>
                      </a:r>
                      <a:r>
                        <a:rPr lang="en-US" altLang="zh-TW" sz="2800" dirty="0">
                          <a:solidFill>
                            <a:schemeClr val="tx1"/>
                          </a:solidFill>
                        </a:rPr>
                        <a:t> 4</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pPr>
                      <a:r>
                        <a:rPr lang="en-US" altLang="zh-TW" sz="2800" dirty="0">
                          <a:solidFill>
                            <a:schemeClr val="tx1"/>
                          </a:solidFill>
                        </a:rPr>
                        <a:t>Magnitude </a:t>
                      </a:r>
                      <a:r>
                        <a:rPr lang="zh-TW" altLang="en-US" sz="2800" dirty="0">
                          <a:solidFill>
                            <a:schemeClr val="tx1"/>
                          </a:solidFill>
                        </a:rPr>
                        <a:t>≧</a:t>
                      </a:r>
                      <a:r>
                        <a:rPr lang="en-US" altLang="zh-TW" sz="2800" dirty="0">
                          <a:solidFill>
                            <a:schemeClr val="tx1"/>
                          </a:solidFill>
                        </a:rPr>
                        <a:t> 5</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pPr>
                      <a:r>
                        <a:rPr lang="en-US" altLang="zh-TW" sz="2800" dirty="0">
                          <a:solidFill>
                            <a:schemeClr val="tx1"/>
                          </a:solidFill>
                        </a:rPr>
                        <a:t>Magnitude </a:t>
                      </a:r>
                      <a:r>
                        <a:rPr lang="zh-TW" altLang="en-US" sz="2800" dirty="0">
                          <a:solidFill>
                            <a:schemeClr val="tx1"/>
                          </a:solidFill>
                        </a:rPr>
                        <a:t>≧</a:t>
                      </a:r>
                      <a:r>
                        <a:rPr lang="en-US" altLang="zh-TW" sz="2800" dirty="0">
                          <a:solidFill>
                            <a:schemeClr val="tx1"/>
                          </a:solidFill>
                        </a:rPr>
                        <a:t> 6</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477898"/>
                  </a:ext>
                </a:extLst>
              </a:tr>
              <a:tr h="733554">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Taipei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57</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TW" sz="2800">
                          <a:solidFill>
                            <a:schemeClr val="tx1"/>
                          </a:solidFill>
                          <a:latin typeface="Times New Roman" panose="02020603050405020304" pitchFamily="18" charset="0"/>
                          <a:cs typeface="Times New Roman" panose="02020603050405020304" pitchFamily="18" charset="0"/>
                        </a:rPr>
                        <a:t>7</a:t>
                      </a:r>
                      <a:endParaRPr lang="zh-TW" altLang="en-US" sz="280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0</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extLst>
                  <a:ext uri="{0D108BD9-81ED-4DB2-BD59-A6C34878D82A}">
                    <a16:rowId xmlns:a16="http://schemas.microsoft.com/office/drawing/2014/main" val="1958019861"/>
                  </a:ext>
                </a:extLst>
              </a:tr>
              <a:tr h="733554">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Taichung</a:t>
                      </a:r>
                    </a:p>
                  </a:txBody>
                  <a:tcPr>
                    <a:lnL w="12700" cap="flat" cmpd="sng" algn="ctr">
                      <a:solidFill>
                        <a:schemeClr val="tx1"/>
                      </a:solidFill>
                      <a:prstDash val="solid"/>
                      <a:round/>
                      <a:headEnd type="none" w="med" len="med"/>
                      <a:tailEnd type="none" w="med" len="med"/>
                    </a:lnL>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83</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TW" sz="2800">
                          <a:solidFill>
                            <a:schemeClr val="tx1"/>
                          </a:solidFill>
                          <a:latin typeface="Times New Roman" panose="02020603050405020304" pitchFamily="18" charset="0"/>
                          <a:cs typeface="Times New Roman" panose="02020603050405020304" pitchFamily="18" charset="0"/>
                        </a:rPr>
                        <a:t>12</a:t>
                      </a:r>
                      <a:endParaRPr lang="zh-TW" altLang="en-US" sz="2800">
                        <a:solidFill>
                          <a:schemeClr val="tx1"/>
                        </a:solidFill>
                        <a:latin typeface="Times New Roman" panose="02020603050405020304" pitchFamily="18" charset="0"/>
                        <a:cs typeface="Times New Roman" panose="02020603050405020304" pitchFamily="18" charset="0"/>
                      </a:endParaRPr>
                    </a:p>
                  </a:txBody>
                  <a:tcPr>
                    <a:lnR w="12700" cmpd="sng">
                      <a:noFill/>
                    </a:lnR>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3</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7310067"/>
                  </a:ext>
                </a:extLst>
              </a:tr>
              <a:tr h="733554">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Tainan</a:t>
                      </a:r>
                    </a:p>
                  </a:txBody>
                  <a:tcPr>
                    <a:lnL w="12700" cap="flat" cmpd="sng" algn="ctr">
                      <a:solidFill>
                        <a:schemeClr val="tx1"/>
                      </a:solidFill>
                      <a:prstDash val="solid"/>
                      <a:round/>
                      <a:headEnd type="none" w="med" len="med"/>
                      <a:tailEnd type="none" w="med" len="med"/>
                    </a:lnL>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101</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10</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1</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mpd="sng">
                      <a:noFill/>
                    </a:lnT>
                    <a:noFill/>
                  </a:tcPr>
                </a:tc>
                <a:extLst>
                  <a:ext uri="{0D108BD9-81ED-4DB2-BD59-A6C34878D82A}">
                    <a16:rowId xmlns:a16="http://schemas.microsoft.com/office/drawing/2014/main" val="3260997561"/>
                  </a:ext>
                </a:extLst>
              </a:tr>
              <a:tr h="579833">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Hualien</a:t>
                      </a:r>
                    </a:p>
                  </a:txBody>
                  <a:tcPr>
                    <a:lnL w="12700" cap="flat" cmpd="sng" algn="ctr">
                      <a:solidFill>
                        <a:schemeClr val="tx1"/>
                      </a:solidFill>
                      <a:prstDash val="solid"/>
                      <a:round/>
                      <a:headEnd type="none" w="med" len="med"/>
                      <a:tailEnd type="none" w="med" len="med"/>
                    </a:lnL>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716</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85</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7</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54472740"/>
                  </a:ext>
                </a:extLst>
              </a:tr>
              <a:tr h="561551">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Taitung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417</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50</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TW" sz="2800" dirty="0">
                          <a:solidFill>
                            <a:schemeClr val="tx1"/>
                          </a:solidFill>
                          <a:latin typeface="Times New Roman" panose="02020603050405020304" pitchFamily="18" charset="0"/>
                          <a:cs typeface="Times New Roman" panose="02020603050405020304" pitchFamily="18" charset="0"/>
                        </a:rPr>
                        <a:t>5</a:t>
                      </a:r>
                      <a:endParaRPr lang="zh-TW" altLang="en-US" sz="280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244488"/>
                  </a:ext>
                </a:extLst>
              </a:tr>
            </a:tbl>
          </a:graphicData>
        </a:graphic>
      </p:graphicFrame>
      <p:sp>
        <p:nvSpPr>
          <p:cNvPr id="211" name="矩形 210"/>
          <p:cNvSpPr/>
          <p:nvPr/>
        </p:nvSpPr>
        <p:spPr>
          <a:xfrm>
            <a:off x="203981" y="31905156"/>
            <a:ext cx="14817725"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文字方塊 211"/>
          <p:cNvSpPr txBox="1"/>
          <p:nvPr/>
        </p:nvSpPr>
        <p:spPr>
          <a:xfrm>
            <a:off x="212216" y="31892002"/>
            <a:ext cx="14802540" cy="830997"/>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Feature ablation test Results</a:t>
            </a:r>
          </a:p>
        </p:txBody>
      </p:sp>
      <p:sp>
        <p:nvSpPr>
          <p:cNvPr id="214" name="矩形 213"/>
          <p:cNvSpPr/>
          <p:nvPr/>
        </p:nvSpPr>
        <p:spPr>
          <a:xfrm>
            <a:off x="210931" y="37049304"/>
            <a:ext cx="14817725"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文字方塊 214"/>
          <p:cNvSpPr txBox="1"/>
          <p:nvPr/>
        </p:nvSpPr>
        <p:spPr>
          <a:xfrm>
            <a:off x="219166" y="37036150"/>
            <a:ext cx="14802540" cy="830997"/>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Number of earthquakes in each region</a:t>
            </a:r>
            <a:endParaRPr lang="zh-TW" altLang="en-US" sz="4800" dirty="0">
              <a:solidFill>
                <a:schemeClr val="bg1"/>
              </a:solidFill>
              <a:latin typeface="Times New Roman" panose="02020603050405020304" pitchFamily="18" charset="0"/>
              <a:cs typeface="Times New Roman" panose="02020603050405020304" pitchFamily="18" charset="0"/>
            </a:endParaRPr>
          </a:p>
        </p:txBody>
      </p:sp>
      <p:sp>
        <p:nvSpPr>
          <p:cNvPr id="217" name="矩形 216"/>
          <p:cNvSpPr/>
          <p:nvPr/>
        </p:nvSpPr>
        <p:spPr>
          <a:xfrm>
            <a:off x="-2134676" y="36381703"/>
            <a:ext cx="15135225" cy="461665"/>
          </a:xfrm>
          <a:prstGeom prst="rect">
            <a:avLst/>
          </a:prstGeom>
        </p:spPr>
        <p:txBody>
          <a:bodyPr>
            <a:spAutoFit/>
          </a:bodyPr>
          <a:lstStyle/>
          <a:p>
            <a:pPr algn="ctr"/>
            <a:r>
              <a:rPr lang="en-US" altLang="zh-TW" sz="2400" b="1" dirty="0" err="1" smtClean="0">
                <a:latin typeface="Times New Roman" panose="02020603050405020304" pitchFamily="18" charset="0"/>
                <a:cs typeface="Times New Roman" panose="02020603050405020304" pitchFamily="18" charset="0"/>
              </a:rPr>
              <a:t>Tbl</a:t>
            </a:r>
            <a:r>
              <a:rPr lang="en-US" altLang="zh-TW" sz="2400" b="1" dirty="0" smtClean="0">
                <a:latin typeface="Times New Roman" panose="02020603050405020304" pitchFamily="18" charset="0"/>
                <a:cs typeface="Times New Roman" panose="02020603050405020304" pitchFamily="18" charset="0"/>
              </a:rPr>
              <a:t>. 1</a:t>
            </a:r>
            <a:r>
              <a:rPr lang="en-US" altLang="zh-TW" sz="2400" dirty="0">
                <a:latin typeface="Times New Roman" panose="02020603050405020304" pitchFamily="18" charset="0"/>
                <a:cs typeface="Times New Roman" panose="02020603050405020304" pitchFamily="18" charset="0"/>
              </a:rPr>
              <a:t> Feature ablation test Results</a:t>
            </a:r>
            <a:endParaRPr lang="en-US" altLang="zh-TW" sz="2400" dirty="0">
              <a:latin typeface="Times New Roman" panose="02020603050405020304" pitchFamily="18" charset="0"/>
              <a:cs typeface="Times New Roman" panose="02020603050405020304" pitchFamily="18" charset="0"/>
            </a:endParaRPr>
          </a:p>
        </p:txBody>
      </p:sp>
      <p:sp>
        <p:nvSpPr>
          <p:cNvPr id="219" name="矩形 218"/>
          <p:cNvSpPr/>
          <p:nvPr/>
        </p:nvSpPr>
        <p:spPr>
          <a:xfrm>
            <a:off x="-2134676" y="41966389"/>
            <a:ext cx="15135225" cy="461665"/>
          </a:xfrm>
          <a:prstGeom prst="rect">
            <a:avLst/>
          </a:prstGeom>
        </p:spPr>
        <p:txBody>
          <a:bodyPr>
            <a:spAutoFit/>
          </a:bodyPr>
          <a:lstStyle/>
          <a:p>
            <a:pPr algn="ctr"/>
            <a:r>
              <a:rPr lang="en-US" altLang="zh-TW" sz="2400" b="1" dirty="0" err="1" smtClean="0">
                <a:latin typeface="Times New Roman" panose="02020603050405020304" pitchFamily="18" charset="0"/>
                <a:cs typeface="Times New Roman" panose="02020603050405020304" pitchFamily="18" charset="0"/>
              </a:rPr>
              <a:t>Tbl</a:t>
            </a:r>
            <a:r>
              <a:rPr lang="en-US" altLang="zh-TW" sz="2400" b="1" dirty="0" smtClean="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2</a:t>
            </a:r>
            <a:r>
              <a:rPr lang="en-US" altLang="zh-TW" sz="2400" dirty="0">
                <a:latin typeface="Times New Roman" panose="02020603050405020304" pitchFamily="18" charset="0"/>
                <a:cs typeface="Times New Roman" panose="02020603050405020304" pitchFamily="18" charset="0"/>
              </a:rPr>
              <a:t> Number of earthquakes with a magnitude of 4 or above in different regions</a:t>
            </a:r>
            <a:endParaRPr lang="en-US" altLang="zh-TW" sz="2400" dirty="0">
              <a:latin typeface="Times New Roman" panose="02020603050405020304" pitchFamily="18" charset="0"/>
              <a:cs typeface="Times New Roman" panose="02020603050405020304" pitchFamily="18" charset="0"/>
            </a:endParaRPr>
          </a:p>
        </p:txBody>
      </p:sp>
      <p:sp>
        <p:nvSpPr>
          <p:cNvPr id="220" name="矩形 219"/>
          <p:cNvSpPr/>
          <p:nvPr/>
        </p:nvSpPr>
        <p:spPr>
          <a:xfrm>
            <a:off x="15340226" y="31913236"/>
            <a:ext cx="14763934"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 name="文字方塊 220"/>
          <p:cNvSpPr txBox="1"/>
          <p:nvPr/>
        </p:nvSpPr>
        <p:spPr>
          <a:xfrm>
            <a:off x="15340226" y="31882630"/>
            <a:ext cx="14763934" cy="830997"/>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Conclusion</a:t>
            </a:r>
            <a:endParaRPr lang="zh-TW" altLang="en-US" sz="4800" dirty="0">
              <a:solidFill>
                <a:schemeClr val="bg1"/>
              </a:solidFill>
              <a:latin typeface="Times New Roman" panose="02020603050405020304" pitchFamily="18" charset="0"/>
              <a:cs typeface="Times New Roman" panose="02020603050405020304" pitchFamily="18" charset="0"/>
            </a:endParaRPr>
          </a:p>
        </p:txBody>
      </p:sp>
      <p:sp>
        <p:nvSpPr>
          <p:cNvPr id="223" name="文字方塊 222"/>
          <p:cNvSpPr txBox="1"/>
          <p:nvPr/>
        </p:nvSpPr>
        <p:spPr>
          <a:xfrm>
            <a:off x="10527256" y="33266583"/>
            <a:ext cx="4294783" cy="3108543"/>
          </a:xfrm>
          <a:prstGeom prst="rect">
            <a:avLst/>
          </a:prstGeom>
          <a:noFill/>
          <a:ln>
            <a:solidFill>
              <a:schemeClr val="tx1"/>
            </a:solidFill>
          </a:ln>
        </p:spPr>
        <p:txBody>
          <a:bodyPr wrap="square" rtlCol="0" anchor="ctr">
            <a:spAutoFit/>
          </a:bodyPr>
          <a:lstStyle/>
          <a:p>
            <a:pPr marL="457200" indent="-457200">
              <a:buFont typeface="Wingdings" panose="05000000000000000000" pitchFamily="2" charset="2"/>
              <a:buChar char="l"/>
            </a:pPr>
            <a:r>
              <a:rPr lang="en-US" altLang="zh-TW" sz="2800" b="1" dirty="0" smtClean="0">
                <a:latin typeface="Times New Roman" panose="02020603050405020304" pitchFamily="18" charset="0"/>
                <a:cs typeface="Times New Roman" panose="02020603050405020304" pitchFamily="18" charset="0"/>
              </a:rPr>
              <a:t>(</a:t>
            </a:r>
            <a:r>
              <a:rPr lang="en-US" altLang="zh-TW" sz="2800" b="1" dirty="0" err="1" smtClean="0">
                <a:latin typeface="Times New Roman" panose="02020603050405020304" pitchFamily="18" charset="0"/>
                <a:cs typeface="Times New Roman" panose="02020603050405020304" pitchFamily="18" charset="0"/>
              </a:rPr>
              <a:t>Tbl</a:t>
            </a:r>
            <a:r>
              <a:rPr lang="en-US" altLang="zh-TW" sz="2800" b="1" dirty="0" smtClean="0">
                <a:latin typeface="Times New Roman" panose="02020603050405020304" pitchFamily="18" charset="0"/>
                <a:cs typeface="Times New Roman" panose="02020603050405020304" pitchFamily="18" charset="0"/>
              </a:rPr>
              <a:t>. 1) </a:t>
            </a:r>
            <a:r>
              <a:rPr lang="en-US" altLang="zh-TW" sz="2800" dirty="0">
                <a:latin typeface="Times New Roman" panose="02020603050405020304" pitchFamily="18" charset="0"/>
                <a:cs typeface="Times New Roman" panose="02020603050405020304" pitchFamily="18" charset="0"/>
              </a:rPr>
              <a:t>Feature removal analysis indicates that groundwater level is a key factor, exerting a notable influence on GNSS surface deformation predictions.</a:t>
            </a:r>
            <a:endParaRPr lang="en-US" altLang="zh-TW" sz="2600" dirty="0" smtClean="0">
              <a:latin typeface="Times New Roman" panose="02020603050405020304" pitchFamily="18" charset="0"/>
              <a:cs typeface="Times New Roman" panose="02020603050405020304" pitchFamily="18" charset="0"/>
            </a:endParaRPr>
          </a:p>
        </p:txBody>
      </p:sp>
      <p:sp>
        <p:nvSpPr>
          <p:cNvPr id="226" name="文字方塊 225"/>
          <p:cNvSpPr txBox="1"/>
          <p:nvPr/>
        </p:nvSpPr>
        <p:spPr>
          <a:xfrm>
            <a:off x="9899752" y="37988410"/>
            <a:ext cx="5004239" cy="3970318"/>
          </a:xfrm>
          <a:prstGeom prst="rect">
            <a:avLst/>
          </a:prstGeom>
          <a:noFill/>
          <a:ln>
            <a:solidFill>
              <a:schemeClr val="tx1"/>
            </a:solidFill>
          </a:ln>
        </p:spPr>
        <p:txBody>
          <a:bodyPr wrap="square" rtlCol="0" anchor="ctr">
            <a:spAutoFit/>
          </a:bodyPr>
          <a:lstStyle/>
          <a:p>
            <a:pPr marL="457200" indent="-457200" algn="dist">
              <a:buFont typeface="Wingdings" panose="05000000000000000000" pitchFamily="2" charset="2"/>
              <a:buChar char="l"/>
            </a:pPr>
            <a:r>
              <a:rPr lang="en-US" altLang="zh-TW" sz="2800" b="1" dirty="0" smtClean="0">
                <a:latin typeface="Times New Roman" panose="02020603050405020304" pitchFamily="18" charset="0"/>
                <a:cs typeface="Times New Roman" panose="02020603050405020304" pitchFamily="18" charset="0"/>
              </a:rPr>
              <a:t>(</a:t>
            </a:r>
            <a:r>
              <a:rPr lang="en-US" altLang="zh-TW" sz="2800" b="1" dirty="0" err="1" smtClean="0">
                <a:latin typeface="Times New Roman" panose="02020603050405020304" pitchFamily="18" charset="0"/>
                <a:cs typeface="Times New Roman" panose="02020603050405020304" pitchFamily="18" charset="0"/>
              </a:rPr>
              <a:t>Tbl</a:t>
            </a:r>
            <a:r>
              <a:rPr lang="en-US" altLang="zh-TW" sz="2800" b="1" dirty="0" smtClean="0">
                <a:latin typeface="Times New Roman" panose="02020603050405020304" pitchFamily="18" charset="0"/>
                <a:cs typeface="Times New Roman" panose="02020603050405020304" pitchFamily="18" charset="0"/>
              </a:rPr>
              <a:t>. 2) </a:t>
            </a:r>
            <a:r>
              <a:rPr lang="en-US" altLang="zh-TW" sz="2800" dirty="0">
                <a:latin typeface="Times New Roman" panose="02020603050405020304" pitchFamily="18" charset="0"/>
                <a:cs typeface="Times New Roman" panose="02020603050405020304" pitchFamily="18" charset="0"/>
              </a:rPr>
              <a:t>Hualien and Taitung experience more earthquakes than other regions, which may explain the lower predictive performance when using only environmental features. This suggests that tectonic activity is an important factor in GNSS surface deformation.</a:t>
            </a:r>
            <a:endParaRPr lang="en-US" altLang="zh-TW" sz="2600" dirty="0" smtClean="0">
              <a:latin typeface="Times New Roman" panose="02020603050405020304" pitchFamily="18" charset="0"/>
              <a:cs typeface="Times New Roman" panose="02020603050405020304" pitchFamily="18" charset="0"/>
            </a:endParaRPr>
          </a:p>
        </p:txBody>
      </p:sp>
      <p:sp>
        <p:nvSpPr>
          <p:cNvPr id="227" name="文字方塊 226">
            <a:extLst>
              <a:ext uri="{FF2B5EF4-FFF2-40B4-BE49-F238E27FC236}">
                <a16:creationId xmlns:a16="http://schemas.microsoft.com/office/drawing/2014/main" id="{CD6B8B1B-34AE-6DC1-487D-4E7331C5F962}"/>
              </a:ext>
            </a:extLst>
          </p:cNvPr>
          <p:cNvSpPr txBox="1"/>
          <p:nvPr/>
        </p:nvSpPr>
        <p:spPr>
          <a:xfrm>
            <a:off x="13392366" y="15875952"/>
            <a:ext cx="1617751" cy="338554"/>
          </a:xfrm>
          <a:prstGeom prst="rect">
            <a:avLst/>
          </a:prstGeom>
          <a:noFill/>
        </p:spPr>
        <p:txBody>
          <a:bodyPr wrap="none" rtlCol="0">
            <a:spAutoFit/>
          </a:bodyPr>
          <a:lstStyle/>
          <a:p>
            <a:r>
              <a:rPr kumimoji="1" lang="en-US" altLang="zh-TW" sz="1600" dirty="0">
                <a:latin typeface="Times New Roman" panose="02020603050405020304" pitchFamily="18" charset="0"/>
                <a:cs typeface="Times New Roman" panose="02020603050405020304" pitchFamily="18" charset="0"/>
              </a:rPr>
              <a:t>Hsu et al., (2021)</a:t>
            </a:r>
            <a:endParaRPr kumimoji="1" lang="zh-TW" altLang="en-US" sz="1600" dirty="0">
              <a:latin typeface="Times New Roman" panose="02020603050405020304" pitchFamily="18" charset="0"/>
              <a:cs typeface="Times New Roman" panose="02020603050405020304" pitchFamily="18" charset="0"/>
            </a:endParaRPr>
          </a:p>
        </p:txBody>
      </p:sp>
      <p:sp>
        <p:nvSpPr>
          <p:cNvPr id="229" name="文字方塊 228">
            <a:extLst>
              <a:ext uri="{FF2B5EF4-FFF2-40B4-BE49-F238E27FC236}">
                <a16:creationId xmlns:a16="http://schemas.microsoft.com/office/drawing/2014/main" id="{CD6B8B1B-34AE-6DC1-487D-4E7331C5F962}"/>
              </a:ext>
            </a:extLst>
          </p:cNvPr>
          <p:cNvSpPr txBox="1"/>
          <p:nvPr/>
        </p:nvSpPr>
        <p:spPr>
          <a:xfrm>
            <a:off x="9380032" y="15877861"/>
            <a:ext cx="1617751" cy="338554"/>
          </a:xfrm>
          <a:prstGeom prst="rect">
            <a:avLst/>
          </a:prstGeom>
          <a:noFill/>
        </p:spPr>
        <p:txBody>
          <a:bodyPr wrap="none" rtlCol="0">
            <a:spAutoFit/>
          </a:bodyPr>
          <a:lstStyle/>
          <a:p>
            <a:r>
              <a:rPr kumimoji="1" lang="en-US" altLang="zh-TW" sz="1600" dirty="0">
                <a:latin typeface="Times New Roman" panose="02020603050405020304" pitchFamily="18" charset="0"/>
                <a:cs typeface="Times New Roman" panose="02020603050405020304" pitchFamily="18" charset="0"/>
              </a:rPr>
              <a:t>Hsu et al., (2021)</a:t>
            </a:r>
            <a:endParaRPr kumimoji="1" lang="zh-TW" altLang="en-US" sz="1600" dirty="0">
              <a:latin typeface="Times New Roman" panose="02020603050405020304" pitchFamily="18" charset="0"/>
              <a:cs typeface="Times New Roman" panose="02020603050405020304" pitchFamily="18" charset="0"/>
            </a:endParaRPr>
          </a:p>
        </p:txBody>
      </p:sp>
      <p:sp>
        <p:nvSpPr>
          <p:cNvPr id="230" name="文字方塊 229"/>
          <p:cNvSpPr txBox="1"/>
          <p:nvPr/>
        </p:nvSpPr>
        <p:spPr>
          <a:xfrm>
            <a:off x="15911411" y="32727389"/>
            <a:ext cx="14403014" cy="6370975"/>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TW" sz="3400" dirty="0">
                <a:latin typeface="Times New Roman" panose="02020603050405020304" pitchFamily="18" charset="0"/>
                <a:cs typeface="Times New Roman" panose="02020603050405020304" pitchFamily="18" charset="0"/>
              </a:rPr>
              <a:t>Surface deformation is influenced by both geological hazards and environmental factors.</a:t>
            </a:r>
          </a:p>
          <a:p>
            <a:pPr marL="457200" indent="-457200">
              <a:lnSpc>
                <a:spcPct val="150000"/>
              </a:lnSpc>
              <a:buFont typeface="Wingdings" panose="05000000000000000000" pitchFamily="2" charset="2"/>
              <a:buChar char="l"/>
            </a:pPr>
            <a:r>
              <a:rPr lang="en-US" altLang="zh-TW" sz="3400" dirty="0">
                <a:latin typeface="Times New Roman" panose="02020603050405020304" pitchFamily="18" charset="0"/>
                <a:cs typeface="Times New Roman" panose="02020603050405020304" pitchFamily="18" charset="0"/>
              </a:rPr>
              <a:t>SVR can stably predict GNSS time series using environmental data</a:t>
            </a:r>
          </a:p>
          <a:p>
            <a:pPr marL="457200" indent="-457200">
              <a:lnSpc>
                <a:spcPct val="150000"/>
              </a:lnSpc>
              <a:buFont typeface="Wingdings" panose="05000000000000000000" pitchFamily="2" charset="2"/>
              <a:buChar char="l"/>
            </a:pPr>
            <a:r>
              <a:rPr lang="en-US" altLang="zh-TW" sz="3400" dirty="0">
                <a:latin typeface="Times New Roman" panose="02020603050405020304" pitchFamily="18" charset="0"/>
                <a:cs typeface="Times New Roman" panose="02020603050405020304" pitchFamily="18" charset="0"/>
              </a:rPr>
              <a:t>Groundwater level is the most significant environmental factor affecting deformation.</a:t>
            </a:r>
          </a:p>
          <a:p>
            <a:pPr marL="457200" indent="-457200">
              <a:lnSpc>
                <a:spcPct val="150000"/>
              </a:lnSpc>
              <a:buFont typeface="Wingdings" panose="05000000000000000000" pitchFamily="2" charset="2"/>
              <a:buChar char="l"/>
            </a:pPr>
            <a:r>
              <a:rPr lang="en-US" altLang="zh-TW" sz="3400" dirty="0">
                <a:latin typeface="Times New Roman" panose="02020603050405020304" pitchFamily="18" charset="0"/>
                <a:cs typeface="Times New Roman" panose="02020603050405020304" pitchFamily="18" charset="0"/>
              </a:rPr>
              <a:t>Prediction works better in western Taiwan than in eastern Taiwan</a:t>
            </a:r>
          </a:p>
          <a:p>
            <a:pPr marL="457200" indent="-457200">
              <a:lnSpc>
                <a:spcPct val="150000"/>
              </a:lnSpc>
              <a:buFont typeface="Wingdings" panose="05000000000000000000" pitchFamily="2" charset="2"/>
              <a:buChar char="l"/>
            </a:pPr>
            <a:r>
              <a:rPr lang="en-US" altLang="zh-TW" sz="3400" dirty="0">
                <a:latin typeface="Times New Roman" panose="02020603050405020304" pitchFamily="18" charset="0"/>
                <a:cs typeface="Times New Roman" panose="02020603050405020304" pitchFamily="18" charset="0"/>
              </a:rPr>
              <a:t>Tectonic activity reduces prediction accuracy, while stable regions show stronger correlations.</a:t>
            </a:r>
            <a:endParaRPr lang="en-US" altLang="zh-TW" sz="3400" dirty="0">
              <a:latin typeface="Times New Roman" panose="02020603050405020304" pitchFamily="18" charset="0"/>
              <a:cs typeface="Times New Roman" panose="02020603050405020304" pitchFamily="18" charset="0"/>
            </a:endParaRPr>
          </a:p>
        </p:txBody>
      </p:sp>
      <p:sp>
        <p:nvSpPr>
          <p:cNvPr id="231" name="矩形 230"/>
          <p:cNvSpPr/>
          <p:nvPr/>
        </p:nvSpPr>
        <p:spPr>
          <a:xfrm>
            <a:off x="15347176" y="39260224"/>
            <a:ext cx="14763934" cy="79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文字方塊 231"/>
          <p:cNvSpPr txBox="1"/>
          <p:nvPr/>
        </p:nvSpPr>
        <p:spPr>
          <a:xfrm>
            <a:off x="15347176" y="39229618"/>
            <a:ext cx="14763934" cy="830997"/>
          </a:xfrm>
          <a:prstGeom prst="rect">
            <a:avLst/>
          </a:prstGeom>
          <a:noFill/>
        </p:spPr>
        <p:txBody>
          <a:bodyPr wrap="square" rtlCol="0">
            <a:spAutoFit/>
          </a:bodyPr>
          <a:lstStyle/>
          <a:p>
            <a:pPr algn="ctr"/>
            <a:r>
              <a:rPr lang="en-US" altLang="zh-TW" sz="4800" dirty="0">
                <a:solidFill>
                  <a:schemeClr val="bg1"/>
                </a:solidFill>
                <a:latin typeface="Times New Roman" panose="02020603050405020304" pitchFamily="18" charset="0"/>
                <a:cs typeface="Times New Roman" panose="02020603050405020304" pitchFamily="18" charset="0"/>
              </a:rPr>
              <a:t>Reference</a:t>
            </a:r>
            <a:endParaRPr lang="zh-TW" altLang="en-US" sz="4800" dirty="0">
              <a:solidFill>
                <a:schemeClr val="bg1"/>
              </a:solidFill>
              <a:latin typeface="Times New Roman" panose="02020603050405020304" pitchFamily="18" charset="0"/>
              <a:cs typeface="Times New Roman" panose="02020603050405020304" pitchFamily="18" charset="0"/>
            </a:endParaRPr>
          </a:p>
        </p:txBody>
      </p:sp>
      <p:sp>
        <p:nvSpPr>
          <p:cNvPr id="234" name="文字方塊 233"/>
          <p:cNvSpPr txBox="1"/>
          <p:nvPr/>
        </p:nvSpPr>
        <p:spPr>
          <a:xfrm>
            <a:off x="15643108" y="39956030"/>
            <a:ext cx="14232786" cy="3185487"/>
          </a:xfrm>
          <a:prstGeom prst="rect">
            <a:avLst/>
          </a:prstGeom>
          <a:noFill/>
        </p:spPr>
        <p:txBody>
          <a:bodyPr wrap="square" rtlCol="0">
            <a:spAutoFit/>
          </a:bodyPr>
          <a:lstStyle/>
          <a:p>
            <a:pPr marL="742950" indent="-742950">
              <a:lnSpc>
                <a:spcPct val="150000"/>
              </a:lnSpc>
              <a:buFont typeface="+mj-lt"/>
              <a:buAutoNum type="arabicPeriod"/>
            </a:pPr>
            <a:r>
              <a:rPr lang="en-US" altLang="zh-TW" sz="2800" dirty="0" smtClean="0">
                <a:latin typeface="Times New Roman" panose="02020603050405020304" pitchFamily="18" charset="0"/>
                <a:cs typeface="Times New Roman" panose="02020603050405020304" pitchFamily="18" charset="0"/>
              </a:rPr>
              <a:t>Hsu </a:t>
            </a:r>
            <a:r>
              <a:rPr kumimoji="1" lang="en-US" altLang="zh-TW" sz="2800" dirty="0" smtClean="0">
                <a:latin typeface="Times New Roman" panose="02020603050405020304" pitchFamily="18" charset="0"/>
                <a:cs typeface="Times New Roman" panose="02020603050405020304" pitchFamily="18" charset="0"/>
              </a:rPr>
              <a:t>et </a:t>
            </a:r>
            <a:r>
              <a:rPr kumimoji="1" lang="en-US" altLang="zh-TW" sz="2800" dirty="0">
                <a:latin typeface="Times New Roman" panose="02020603050405020304" pitchFamily="18" charset="0"/>
                <a:cs typeface="Times New Roman" panose="02020603050405020304" pitchFamily="18" charset="0"/>
              </a:rPr>
              <a:t>al</a:t>
            </a:r>
            <a:r>
              <a:rPr kumimoji="1" lang="en-US" altLang="zh-TW" sz="2800" dirty="0" smtClean="0">
                <a:latin typeface="Times New Roman" panose="02020603050405020304" pitchFamily="18" charset="0"/>
                <a:cs typeface="Times New Roman" panose="02020603050405020304" pitchFamily="18" charset="0"/>
              </a:rPr>
              <a:t>.,</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2020). Assessing seasonal and </a:t>
            </a:r>
            <a:r>
              <a:rPr lang="en-US" altLang="zh-TW" sz="2800" dirty="0" err="1">
                <a:latin typeface="Times New Roman" panose="02020603050405020304" pitchFamily="18" charset="0"/>
                <a:cs typeface="Times New Roman" panose="02020603050405020304" pitchFamily="18" charset="0"/>
              </a:rPr>
              <a:t>interannual</a:t>
            </a:r>
            <a:r>
              <a:rPr lang="en-US" altLang="zh-TW" sz="2800" dirty="0">
                <a:latin typeface="Times New Roman" panose="02020603050405020304" pitchFamily="18" charset="0"/>
                <a:cs typeface="Times New Roman" panose="02020603050405020304" pitchFamily="18" charset="0"/>
              </a:rPr>
              <a:t> water storage variations in Taiwan using geodetic and hydrological </a:t>
            </a:r>
            <a:r>
              <a:rPr lang="en-US" altLang="zh-TW" sz="2800" dirty="0" smtClean="0">
                <a:latin typeface="Times New Roman" panose="02020603050405020304" pitchFamily="18" charset="0"/>
                <a:cs typeface="Times New Roman" panose="02020603050405020304" pitchFamily="18" charset="0"/>
              </a:rPr>
              <a:t>data</a:t>
            </a:r>
          </a:p>
          <a:p>
            <a:pPr marL="742950" indent="-742950">
              <a:lnSpc>
                <a:spcPct val="150000"/>
              </a:lnSpc>
              <a:buFont typeface="+mj-lt"/>
              <a:buAutoNum type="arabicPeriod"/>
            </a:pPr>
            <a:r>
              <a:rPr lang="en-US" altLang="zh-TW" sz="2800" dirty="0">
                <a:latin typeface="Times New Roman" panose="02020603050405020304" pitchFamily="18" charset="0"/>
                <a:cs typeface="Times New Roman" panose="02020603050405020304" pitchFamily="18" charset="0"/>
              </a:rPr>
              <a:t>Hsu </a:t>
            </a:r>
            <a:r>
              <a:rPr kumimoji="1" lang="en-US" altLang="zh-TW" sz="2800" dirty="0">
                <a:latin typeface="Times New Roman" panose="02020603050405020304" pitchFamily="18" charset="0"/>
                <a:cs typeface="Times New Roman" panose="02020603050405020304" pitchFamily="18" charset="0"/>
              </a:rPr>
              <a:t>et al</a:t>
            </a:r>
            <a:r>
              <a:rPr kumimoji="1" lang="en-US" altLang="zh-TW" sz="2800">
                <a:latin typeface="Times New Roman" panose="02020603050405020304" pitchFamily="18" charset="0"/>
                <a:cs typeface="Times New Roman" panose="02020603050405020304" pitchFamily="18" charset="0"/>
              </a:rPr>
              <a:t>.,</a:t>
            </a:r>
            <a:r>
              <a:rPr lang="en-US" altLang="zh-TW" sz="2800">
                <a:latin typeface="Times New Roman" panose="02020603050405020304" pitchFamily="18" charset="0"/>
                <a:cs typeface="Times New Roman" panose="02020603050405020304" pitchFamily="18" charset="0"/>
              </a:rPr>
              <a:t>(</a:t>
            </a:r>
            <a:r>
              <a:rPr lang="en-US" altLang="zh-TW" sz="2800" smtClean="0">
                <a:latin typeface="Times New Roman" panose="02020603050405020304" pitchFamily="18" charset="0"/>
                <a:cs typeface="Times New Roman" panose="02020603050405020304" pitchFamily="18" charset="0"/>
              </a:rPr>
              <a:t>2021). </a:t>
            </a:r>
            <a:r>
              <a:rPr lang="en-US" altLang="zh-TW" sz="2800" dirty="0">
                <a:latin typeface="Times New Roman" panose="02020603050405020304" pitchFamily="18" charset="0"/>
                <a:cs typeface="Times New Roman" panose="02020603050405020304" pitchFamily="18" charset="0"/>
              </a:rPr>
              <a:t>Synchronized and asynchronous modulation of seismicity by hydrological loading: A case study in Taiwan</a:t>
            </a:r>
            <a:endParaRPr lang="en-US" altLang="zh-TW" sz="2800" dirty="0" smtClean="0">
              <a:latin typeface="Times New Roman" panose="02020603050405020304" pitchFamily="18" charset="0"/>
              <a:cs typeface="Times New Roman" panose="02020603050405020304" pitchFamily="18" charset="0"/>
            </a:endParaRPr>
          </a:p>
          <a:p>
            <a:pPr marL="742950" indent="-742950">
              <a:lnSpc>
                <a:spcPct val="150000"/>
              </a:lnSpc>
              <a:buFont typeface="+mj-lt"/>
              <a:buAutoNum type="arabicPeriod"/>
            </a:pPr>
            <a:endParaRPr lang="en-US" altLang="zh-TW" sz="2200" dirty="0">
              <a:latin typeface="Times New Roman" panose="02020603050405020304" pitchFamily="18" charset="0"/>
              <a:cs typeface="Times New Roman" panose="02020603050405020304" pitchFamily="18" charset="0"/>
            </a:endParaRPr>
          </a:p>
        </p:txBody>
      </p:sp>
      <p:pic>
        <p:nvPicPr>
          <p:cNvPr id="235" name="圖片 2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5844" y="326449"/>
            <a:ext cx="3469004" cy="3469004"/>
          </a:xfrm>
          <a:prstGeom prst="rect">
            <a:avLst/>
          </a:prstGeom>
        </p:spPr>
      </p:pic>
      <p:sp>
        <p:nvSpPr>
          <p:cNvPr id="236" name="矩形 235"/>
          <p:cNvSpPr/>
          <p:nvPr/>
        </p:nvSpPr>
        <p:spPr>
          <a:xfrm>
            <a:off x="10797069" y="4487026"/>
            <a:ext cx="8959782" cy="954107"/>
          </a:xfrm>
          <a:prstGeom prst="rect">
            <a:avLst/>
          </a:prstGeom>
        </p:spPr>
        <p:txBody>
          <a:bodyPr wrap="square">
            <a:spAutoFit/>
          </a:bodyPr>
          <a:lstStyle/>
          <a:p>
            <a:pPr algn="dist"/>
            <a:r>
              <a:rPr lang="en-US" altLang="zh-TW" sz="2800" i="1" baseline="30000" dirty="0">
                <a:latin typeface="Times New Roman" panose="02020603050405020304" pitchFamily="18" charset="0"/>
                <a:ea typeface="Nirmala UI" panose="020B0502040204020203" pitchFamily="34" charset="0"/>
                <a:cs typeface="Times New Roman" panose="02020603050405020304" pitchFamily="18" charset="0"/>
              </a:rPr>
              <a:t>1) </a:t>
            </a:r>
            <a:r>
              <a:rPr lang="en-US" altLang="zh-TW" sz="2800" i="1" dirty="0">
                <a:latin typeface="Times New Roman" panose="02020603050405020304" pitchFamily="18" charset="0"/>
                <a:ea typeface="Nirmala UI" panose="020B0502040204020203" pitchFamily="34" charset="0"/>
                <a:cs typeface="Times New Roman" panose="02020603050405020304" pitchFamily="18" charset="0"/>
              </a:rPr>
              <a:t> National Taichung University of Education</a:t>
            </a:r>
          </a:p>
          <a:p>
            <a:pPr algn="dist"/>
            <a:r>
              <a:rPr lang="en-US" altLang="zh-TW" sz="2800" i="1" baseline="30000" dirty="0">
                <a:latin typeface="Times New Roman" panose="02020603050405020304" pitchFamily="18" charset="0"/>
                <a:ea typeface="Nirmala UI" panose="020B0502040204020203" pitchFamily="34" charset="0"/>
                <a:cs typeface="Times New Roman" panose="02020603050405020304" pitchFamily="18" charset="0"/>
              </a:rPr>
              <a:t>2)  </a:t>
            </a:r>
            <a:r>
              <a:rPr lang="en-US" altLang="zh-TW" sz="2800" i="1" dirty="0">
                <a:latin typeface="Times New Roman" panose="02020603050405020304" pitchFamily="18" charset="0"/>
                <a:ea typeface="Nirmala UI" panose="020B0502040204020203" pitchFamily="34" charset="0"/>
                <a:cs typeface="Times New Roman" panose="02020603050405020304" pitchFamily="18" charset="0"/>
              </a:rPr>
              <a:t>National Taiwan Normal University</a:t>
            </a:r>
            <a:endParaRPr lang="en-US" altLang="zh-TW" sz="2800" i="1" dirty="0">
              <a:latin typeface="Times New Roman" panose="02020603050405020304" pitchFamily="18" charset="0"/>
              <a:ea typeface="Nirmala UI" panose="020B0502040204020203" pitchFamily="34" charset="0"/>
              <a:cs typeface="Times New Roman" panose="02020603050405020304" pitchFamily="18" charset="0"/>
            </a:endParaRPr>
          </a:p>
        </p:txBody>
      </p:sp>
      <p:sp>
        <p:nvSpPr>
          <p:cNvPr id="237" name="矩形 236"/>
          <p:cNvSpPr/>
          <p:nvPr/>
        </p:nvSpPr>
        <p:spPr>
          <a:xfrm>
            <a:off x="12401871" y="3068809"/>
            <a:ext cx="5627811" cy="584775"/>
          </a:xfrm>
          <a:prstGeom prst="rect">
            <a:avLst/>
          </a:prstGeom>
        </p:spPr>
        <p:txBody>
          <a:bodyPr wrap="square">
            <a:spAutoFit/>
          </a:bodyPr>
          <a:lstStyle/>
          <a:p>
            <a:pPr marL="180000" algn="dist"/>
            <a:r>
              <a:rPr lang="en-US" altLang="zh-TW" sz="3200" dirty="0">
                <a:latin typeface="Times New Roman" panose="02020603050405020304" pitchFamily="18" charset="0"/>
                <a:cs typeface="Times New Roman" panose="02020603050405020304" pitchFamily="18" charset="0"/>
              </a:rPr>
              <a:t>Student</a:t>
            </a:r>
            <a:r>
              <a:rPr lang="zh-TW" altLang="en-US" sz="3200" dirty="0">
                <a:latin typeface="Times New Roman" panose="02020603050405020304" pitchFamily="18" charset="0"/>
                <a:cs typeface="Times New Roman" panose="02020603050405020304" pitchFamily="18" charset="0"/>
              </a:rPr>
              <a:t>：</a:t>
            </a:r>
            <a:r>
              <a:rPr lang="en-US" altLang="zh-TW" sz="3200" dirty="0">
                <a:latin typeface="Times New Roman" panose="02020603050405020304" pitchFamily="18" charset="0"/>
                <a:cs typeface="Times New Roman" panose="02020603050405020304" pitchFamily="18" charset="0"/>
              </a:rPr>
              <a:t>Yu-</a:t>
            </a:r>
            <a:r>
              <a:rPr lang="en-US" altLang="zh-TW" sz="3200" dirty="0" err="1">
                <a:latin typeface="Times New Roman" panose="02020603050405020304" pitchFamily="18" charset="0"/>
                <a:cs typeface="Times New Roman" panose="02020603050405020304" pitchFamily="18" charset="0"/>
              </a:rPr>
              <a:t>Lun</a:t>
            </a:r>
            <a:r>
              <a:rPr lang="en-US" altLang="zh-TW" sz="3200" dirty="0">
                <a:latin typeface="Times New Roman" panose="02020603050405020304" pitchFamily="18" charset="0"/>
                <a:cs typeface="Times New Roman" panose="02020603050405020304" pitchFamily="18" charset="0"/>
              </a:rPr>
              <a:t> Mai</a:t>
            </a:r>
            <a:r>
              <a:rPr lang="en-US" altLang="zh-TW" sz="3200" baseline="30000"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59935347"/>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1744</TotalTime>
  <Words>710</Words>
  <Application>Microsoft Office PowerPoint</Application>
  <PresentationFormat>自訂</PresentationFormat>
  <Paragraphs>82</Paragraphs>
  <Slides>1</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vt:i4>
      </vt:variant>
    </vt:vector>
  </HeadingPairs>
  <TitlesOfParts>
    <vt:vector size="10" baseType="lpstr">
      <vt:lpstr>新細明體</vt:lpstr>
      <vt:lpstr>標楷體</vt:lpstr>
      <vt:lpstr>Arial</vt:lpstr>
      <vt:lpstr>Calibri</vt:lpstr>
      <vt:lpstr>Calibri Light</vt:lpstr>
      <vt:lpstr>Nirmala UI</vt:lpstr>
      <vt:lpstr>Times New Roman</vt:lpstr>
      <vt:lpstr>Wingdings</vt:lpstr>
      <vt:lpstr>Office 佈景主題</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a0958939842@gmail.com</dc:creator>
  <cp:lastModifiedBy>a0958939842@gmail.com</cp:lastModifiedBy>
  <cp:revision>60</cp:revision>
  <dcterms:created xsi:type="dcterms:W3CDTF">2025-09-14T08:02:46Z</dcterms:created>
  <dcterms:modified xsi:type="dcterms:W3CDTF">2025-09-15T23:23:49Z</dcterms:modified>
</cp:coreProperties>
</file>