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62" r:id="rId2"/>
    <p:sldId id="259" r:id="rId3"/>
    <p:sldId id="268" r:id="rId4"/>
    <p:sldId id="258" r:id="rId5"/>
    <p:sldId id="260" r:id="rId6"/>
    <p:sldId id="263" r:id="rId7"/>
    <p:sldId id="264" r:id="rId8"/>
    <p:sldId id="265" r:id="rId9"/>
    <p:sldId id="266" r:id="rId10"/>
    <p:sldId id="267" r:id="rId11"/>
    <p:sldId id="271" r:id="rId12"/>
    <p:sldId id="269" r:id="rId13"/>
    <p:sldId id="270" r:id="rId14"/>
  </p:sldIdLst>
  <p:sldSz cx="9144000" cy="6858000" type="screen4x3"/>
  <p:notesSz cx="9866313" cy="67357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9AECA1-D7BC-4340-8F7A-A24BF55028A7}">
          <p14:sldIdLst>
            <p14:sldId id="262"/>
            <p14:sldId id="259"/>
            <p14:sldId id="268"/>
            <p14:sldId id="258"/>
            <p14:sldId id="260"/>
            <p14:sldId id="263"/>
            <p14:sldId id="264"/>
            <p14:sldId id="265"/>
            <p14:sldId id="266"/>
            <p14:sldId id="267"/>
            <p14:sldId id="271"/>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92D050"/>
    <a:srgbClr val="7D60A0"/>
    <a:srgbClr val="CCC1DA"/>
    <a:srgbClr val="4A7EBB"/>
    <a:srgbClr val="B7DEE8"/>
    <a:srgbClr val="BE4B48"/>
    <a:srgbClr val="FCD5B5"/>
    <a:srgbClr val="992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108" d="100"/>
          <a:sy n="108" d="100"/>
        </p:scale>
        <p:origin x="16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276093" cy="337810"/>
          </a:xfrm>
          <a:prstGeom prst="rect">
            <a:avLst/>
          </a:prstGeom>
        </p:spPr>
        <p:txBody>
          <a:bodyPr vert="horz" lIns="90654" tIns="45327" rIns="90654" bIns="45327" rtlCol="0"/>
          <a:lstStyle>
            <a:lvl1pPr algn="l">
              <a:defRPr sz="1200"/>
            </a:lvl1pPr>
          </a:lstStyle>
          <a:p>
            <a:endParaRPr lang="zh-TW" altLang="en-US"/>
          </a:p>
        </p:txBody>
      </p:sp>
      <p:sp>
        <p:nvSpPr>
          <p:cNvPr id="3" name="日期版面配置區 2"/>
          <p:cNvSpPr>
            <a:spLocks noGrp="1"/>
          </p:cNvSpPr>
          <p:nvPr>
            <p:ph type="dt" sz="quarter" idx="1"/>
          </p:nvPr>
        </p:nvSpPr>
        <p:spPr>
          <a:xfrm>
            <a:off x="5587919" y="0"/>
            <a:ext cx="4276093" cy="337810"/>
          </a:xfrm>
          <a:prstGeom prst="rect">
            <a:avLst/>
          </a:prstGeom>
        </p:spPr>
        <p:txBody>
          <a:bodyPr vert="horz" lIns="90654" tIns="45327" rIns="90654" bIns="45327" rtlCol="0"/>
          <a:lstStyle>
            <a:lvl1pPr algn="r">
              <a:defRPr sz="1200"/>
            </a:lvl1pPr>
          </a:lstStyle>
          <a:p>
            <a:fld id="{088DA2B7-97D3-487D-93CE-1C0650BDF106}" type="datetimeFigureOut">
              <a:rPr lang="zh-TW" altLang="en-US" smtClean="0"/>
              <a:t>2023/6/7</a:t>
            </a:fld>
            <a:endParaRPr lang="zh-TW" altLang="en-US"/>
          </a:p>
        </p:txBody>
      </p:sp>
      <p:sp>
        <p:nvSpPr>
          <p:cNvPr id="4" name="頁尾版面配置區 3"/>
          <p:cNvSpPr>
            <a:spLocks noGrp="1"/>
          </p:cNvSpPr>
          <p:nvPr>
            <p:ph type="ftr" sz="quarter" idx="2"/>
          </p:nvPr>
        </p:nvSpPr>
        <p:spPr>
          <a:xfrm>
            <a:off x="1" y="6397954"/>
            <a:ext cx="4276093" cy="337810"/>
          </a:xfrm>
          <a:prstGeom prst="rect">
            <a:avLst/>
          </a:prstGeom>
        </p:spPr>
        <p:txBody>
          <a:bodyPr vert="horz" lIns="90654" tIns="45327" rIns="90654" bIns="45327"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587919" y="6397954"/>
            <a:ext cx="4276093" cy="337810"/>
          </a:xfrm>
          <a:prstGeom prst="rect">
            <a:avLst/>
          </a:prstGeom>
        </p:spPr>
        <p:txBody>
          <a:bodyPr vert="horz" lIns="90654" tIns="45327" rIns="90654" bIns="45327" rtlCol="0" anchor="b"/>
          <a:lstStyle>
            <a:lvl1pPr algn="r">
              <a:defRPr sz="1200"/>
            </a:lvl1pPr>
          </a:lstStyle>
          <a:p>
            <a:fld id="{3DDD6C0B-93ED-4DC3-B833-22A6B2D3452F}" type="slidenum">
              <a:rPr lang="zh-TW" altLang="en-US" smtClean="0"/>
              <a:t>‹#›</a:t>
            </a:fld>
            <a:endParaRPr lang="zh-TW" altLang="en-US"/>
          </a:p>
        </p:txBody>
      </p:sp>
    </p:spTree>
    <p:extLst>
      <p:ext uri="{BB962C8B-B14F-4D97-AF65-F5344CB8AC3E}">
        <p14:creationId xmlns:p14="http://schemas.microsoft.com/office/powerpoint/2010/main" val="4045855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5138" cy="33813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588000" y="0"/>
            <a:ext cx="4276725" cy="338138"/>
          </a:xfrm>
          <a:prstGeom prst="rect">
            <a:avLst/>
          </a:prstGeom>
        </p:spPr>
        <p:txBody>
          <a:bodyPr vert="horz" lIns="91440" tIns="45720" rIns="91440" bIns="45720" rtlCol="0"/>
          <a:lstStyle>
            <a:lvl1pPr algn="r">
              <a:defRPr sz="1200"/>
            </a:lvl1pPr>
          </a:lstStyle>
          <a:p>
            <a:fld id="{F985F2F7-A36B-4343-81B4-CF297A1C95E5}" type="datetimeFigureOut">
              <a:rPr lang="zh-TW" altLang="en-US" smtClean="0"/>
              <a:t>2023/6/7</a:t>
            </a:fld>
            <a:endParaRPr lang="zh-TW" altLang="en-US"/>
          </a:p>
        </p:txBody>
      </p:sp>
      <p:sp>
        <p:nvSpPr>
          <p:cNvPr id="4" name="投影片圖像版面配置區 3"/>
          <p:cNvSpPr>
            <a:spLocks noGrp="1" noRot="1" noChangeAspect="1"/>
          </p:cNvSpPr>
          <p:nvPr>
            <p:ph type="sldImg" idx="2"/>
          </p:nvPr>
        </p:nvSpPr>
        <p:spPr>
          <a:xfrm>
            <a:off x="3417888" y="841375"/>
            <a:ext cx="3032125" cy="22733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87425" y="3241675"/>
            <a:ext cx="7893050" cy="2652713"/>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397625"/>
            <a:ext cx="4275138" cy="33813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B7ED4484-CD49-48DE-97AD-10271EB4E791}" type="slidenum">
              <a:rPr lang="zh-TW" altLang="en-US" smtClean="0"/>
              <a:t>‹#›</a:t>
            </a:fld>
            <a:endParaRPr lang="zh-TW" altLang="en-US"/>
          </a:p>
        </p:txBody>
      </p:sp>
    </p:spTree>
    <p:extLst>
      <p:ext uri="{BB962C8B-B14F-4D97-AF65-F5344CB8AC3E}">
        <p14:creationId xmlns:p14="http://schemas.microsoft.com/office/powerpoint/2010/main" val="3510978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188739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364240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70318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229176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214774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288772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72243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374496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373494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85974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4F1DF5D-3871-474C-BC91-DDDB8265A86A}" type="datetimeFigureOut">
              <a:rPr lang="zh-TW" altLang="en-US" smtClean="0"/>
              <a:t>2023/6/7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211096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1DF5D-3871-474C-BC91-DDDB8265A86A}" type="datetimeFigureOut">
              <a:rPr lang="zh-TW" altLang="en-US" smtClean="0"/>
              <a:t>2023/6/7</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E26F-05A3-4930-ABB4-CCD47B9E2102}" type="slidenum">
              <a:rPr lang="zh-TW" altLang="en-US" smtClean="0"/>
              <a:t>‹#›</a:t>
            </a:fld>
            <a:endParaRPr lang="zh-TW" altLang="en-US"/>
          </a:p>
        </p:txBody>
      </p:sp>
    </p:spTree>
    <p:extLst>
      <p:ext uri="{BB962C8B-B14F-4D97-AF65-F5344CB8AC3E}">
        <p14:creationId xmlns:p14="http://schemas.microsoft.com/office/powerpoint/2010/main" val="422524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785/0120220147" TargetMode="External"/><Relationship Id="rId7" Type="http://schemas.openxmlformats.org/officeDocument/2006/relationships/image" Target="../media/image46.png"/><Relationship Id="rId2" Type="http://schemas.openxmlformats.org/officeDocument/2006/relationships/hyperlink" Target="https://doi.org/10.1038/s41598-021-04528-6"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doi.org/10.1186/s40623-023-01776-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mailto:pylin.patty@ntnu.edu.tw" TargetMode="Externa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ilto:ecyeh@ntnu,edu.tw" TargetMode="Externa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hyperlink" Target="mailto:ymlai@ntnu.edu.tw" TargetMode="Externa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3390/s19010155" TargetMode="External"/><Relationship Id="rId7" Type="http://schemas.openxmlformats.org/officeDocument/2006/relationships/image" Target="../media/image20.png"/><Relationship Id="rId2" Type="http://schemas.openxmlformats.org/officeDocument/2006/relationships/hyperlink" Target="mailto:jfj@ntnu.edu.tw" TargetMode="Externa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doi.org/10.2151/jmsj.2019-0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hyperlink" Target="https://web.ntnu.edu.tw/~wrhuang/" TargetMode="External"/><Relationship Id="rId1" Type="http://schemas.openxmlformats.org/officeDocument/2006/relationships/slideLayout" Target="../slideLayouts/slideLayout1.xml"/><Relationship Id="rId6" Type="http://schemas.openxmlformats.org/officeDocument/2006/relationships/hyperlink" Target="https://orcid.org/0000-0002-2171-4075" TargetMode="External"/><Relationship Id="rId5" Type="http://schemas.openxmlformats.org/officeDocument/2006/relationships/image" Target="NUL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hyperlink" Target="mailto:kuan@ntnu.edu.tw" TargetMode="External"/><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wltseng@ntnu.edu.tw" TargetMode="Externa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flipV="1">
            <a:off x="-27638" y="3741345"/>
            <a:ext cx="4651564"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H="1">
            <a:off x="4612899" y="893250"/>
            <a:ext cx="11027" cy="53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7489" y="1025211"/>
            <a:ext cx="4434842" cy="2800767"/>
          </a:xfrm>
          <a:prstGeom prst="rect">
            <a:avLst/>
          </a:prstGeom>
          <a:noFill/>
        </p:spPr>
        <p:txBody>
          <a:bodyPr wrap="square" rtlCol="0">
            <a:spAutoFit/>
          </a:bodyPr>
          <a:lstStyle/>
          <a:p>
            <a:r>
              <a:rPr lang="en-AU" altLang="zh-TW" sz="1400" dirty="0"/>
              <a:t>My main research focus has been on the stable carbon and oxygen isotope compositions and elemental contents of Palaeozoic and </a:t>
            </a:r>
            <a:r>
              <a:rPr lang="en-AU" altLang="zh-TW" sz="1400" dirty="0" err="1"/>
              <a:t>Cenozoic</a:t>
            </a:r>
            <a:r>
              <a:rPr lang="en-AU" altLang="zh-TW" sz="1400" dirty="0"/>
              <a:t> fossil shells (mainly brachiopods, molluscs and foraminifers) and carbonate rocks as a geochemical tool to reconstruct global </a:t>
            </a:r>
            <a:r>
              <a:rPr lang="en-AU" altLang="zh-TW" sz="1400" dirty="0" err="1"/>
              <a:t>palaeoenvironments</a:t>
            </a:r>
            <a:r>
              <a:rPr lang="en-AU" altLang="zh-TW" sz="1400" dirty="0"/>
              <a:t>, as well as to tool to achieve/constrain stratigraphical correlations.</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Sample collection, petrographic thin sections preparation, observation of diagenesis using </a:t>
            </a:r>
            <a:r>
              <a:rPr lang="en-US" altLang="zh-TW" sz="1300" dirty="0" err="1">
                <a:ea typeface="Arial Unicode MS" panose="020B0604020202020204" pitchFamily="34" charset="-120"/>
                <a:cs typeface="Arial Unicode MS" panose="020B0604020202020204" pitchFamily="34" charset="-120"/>
              </a:rPr>
              <a:t>cathodoluminescence</a:t>
            </a:r>
            <a:r>
              <a:rPr lang="en-US" altLang="zh-TW" sz="1300" dirty="0">
                <a:ea typeface="Arial Unicode MS" panose="020B0604020202020204" pitchFamily="34" charset="-120"/>
                <a:cs typeface="Arial Unicode MS" panose="020B0604020202020204" pitchFamily="34" charset="-120"/>
              </a:rPr>
              <a:t> microscope, Isotope Ratio Mass Spectrometer, and Inductively Coupled Plasma Optical Emission Spectrometer (ICP-OES).</a:t>
            </a:r>
          </a:p>
        </p:txBody>
      </p:sp>
      <p:sp>
        <p:nvSpPr>
          <p:cNvPr id="16" name="文字方塊 15"/>
          <p:cNvSpPr txBox="1"/>
          <p:nvPr/>
        </p:nvSpPr>
        <p:spPr>
          <a:xfrm>
            <a:off x="91644" y="3828321"/>
            <a:ext cx="4048300" cy="2139047"/>
          </a:xfrm>
          <a:prstGeom prst="rect">
            <a:avLst/>
          </a:prstGeom>
          <a:noFill/>
        </p:spPr>
        <p:txBody>
          <a:bodyPr wrap="square" rtlCol="0">
            <a:spAutoFit/>
          </a:bodyPr>
          <a:lstStyle/>
          <a:p>
            <a:r>
              <a:rPr lang="en-US" altLang="zh-TW" sz="1600" b="1" dirty="0" err="1">
                <a:solidFill>
                  <a:srgbClr val="002060"/>
                </a:solidFill>
                <a:ea typeface="Arial Unicode MS" panose="020B0604020202020204" pitchFamily="34" charset="-120"/>
                <a:cs typeface="Arial Unicode MS" panose="020B0604020202020204" pitchFamily="34" charset="-120"/>
              </a:rPr>
              <a:t>Horng-sheng</a:t>
            </a:r>
            <a:r>
              <a:rPr lang="en-US" altLang="zh-TW" sz="1600" b="1" dirty="0">
                <a:solidFill>
                  <a:srgbClr val="002060"/>
                </a:solidFill>
                <a:ea typeface="Arial Unicode MS" panose="020B0604020202020204" pitchFamily="34" charset="-120"/>
                <a:cs typeface="Arial Unicode MS" panose="020B0604020202020204" pitchFamily="34" charset="-120"/>
              </a:rPr>
              <a:t> Mii</a:t>
            </a:r>
            <a:r>
              <a:rPr lang="en-US" altLang="zh-TW" sz="1300" dirty="0">
                <a:ea typeface="Arial Unicode MS" panose="020B0604020202020204" pitchFamily="34" charset="-120"/>
                <a:cs typeface="Arial Unicode MS" panose="020B0604020202020204" pitchFamily="34" charset="-120"/>
              </a:rPr>
              <a:t>, Professor</a:t>
            </a:r>
          </a:p>
          <a:p>
            <a:r>
              <a:rPr lang="en-US" altLang="zh-TW" sz="1300" dirty="0">
                <a:ea typeface="Arial Unicode MS" panose="020B0604020202020204" pitchFamily="34" charset="-120"/>
                <a:cs typeface="Arial Unicode MS" panose="020B0604020202020204" pitchFamily="34" charset="-120"/>
              </a:rPr>
              <a:t>Department of Earth Sciences,</a:t>
            </a:r>
          </a:p>
          <a:p>
            <a:r>
              <a:rPr lang="en-US" altLang="zh-TW" sz="1300" dirty="0">
                <a:ea typeface="Arial Unicode MS" panose="020B0604020202020204" pitchFamily="34" charset="-120"/>
                <a:cs typeface="Arial Unicode MS" panose="020B0604020202020204" pitchFamily="34" charset="-120"/>
              </a:rPr>
              <a:t>t44006@ntnu.edu.tw</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a:t>
            </a:r>
          </a:p>
          <a:p>
            <a:r>
              <a:rPr lang="en-US" altLang="zh-TW" sz="1300" dirty="0">
                <a:ea typeface="Arial Unicode MS" panose="020B0604020202020204" pitchFamily="34" charset="-120"/>
                <a:cs typeface="Arial Unicode MS" panose="020B0604020202020204" pitchFamily="34" charset="-120"/>
              </a:rPr>
              <a:t>PhD in Geology, </a:t>
            </a:r>
          </a:p>
          <a:p>
            <a:r>
              <a:rPr lang="en-US" altLang="zh-TW" sz="1300" dirty="0">
                <a:ea typeface="Arial Unicode MS" panose="020B0604020202020204" pitchFamily="34" charset="-120"/>
                <a:cs typeface="Arial Unicode MS" panose="020B0604020202020204" pitchFamily="34" charset="-120"/>
              </a:rPr>
              <a:t>Texas A&amp;M University,</a:t>
            </a:r>
          </a:p>
          <a:p>
            <a:r>
              <a:rPr lang="en-US" altLang="zh-TW" sz="1300" dirty="0">
                <a:ea typeface="Arial Unicode MS" panose="020B0604020202020204" pitchFamily="34" charset="-120"/>
                <a:cs typeface="Arial Unicode MS" panose="020B0604020202020204" pitchFamily="34" charset="-120"/>
              </a:rPr>
              <a:t>College Station, TX, USA</a:t>
            </a:r>
          </a:p>
          <a:p>
            <a:endParaRPr lang="en-US" altLang="zh-TW" sz="1300" dirty="0">
              <a:ea typeface="Arial Unicode MS" panose="020B0604020202020204" pitchFamily="34" charset="-120"/>
              <a:cs typeface="Arial Unicode MS" panose="020B0604020202020204" pitchFamily="34" charset="-120"/>
            </a:endParaRPr>
          </a:p>
          <a:p>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45153" y="4445309"/>
            <a:ext cx="4498847" cy="1908215"/>
          </a:xfrm>
          <a:prstGeom prst="rect">
            <a:avLst/>
          </a:prstGeom>
          <a:noFill/>
        </p:spPr>
        <p:txBody>
          <a:bodyPr wrap="square" rtlCol="0">
            <a:spAutoFit/>
          </a:bodyPr>
          <a:lstStyle/>
          <a:p>
            <a:pPr lvl="0"/>
            <a:r>
              <a:rPr lang="en-US" altLang="zh-TW" sz="1300" b="1" dirty="0">
                <a:solidFill>
                  <a:srgbClr val="002060"/>
                </a:solidFill>
              </a:rPr>
              <a:t>Publications </a:t>
            </a:r>
          </a:p>
          <a:p>
            <a:pPr marL="171450" lvl="0" indent="-171450">
              <a:buFont typeface="Arial" panose="020B0604020202020204" pitchFamily="34" charset="0"/>
              <a:buChar char="•"/>
            </a:pPr>
            <a:r>
              <a:rPr lang="en-US" altLang="zh-TW" sz="1050" b="1" dirty="0"/>
              <a:t>Mii, H.-S.</a:t>
            </a:r>
            <a:r>
              <a:rPr lang="en-US" altLang="zh-TW" sz="1050" dirty="0"/>
              <a:t> and Grossman, E.L., 1994. Late Pennsylvanian seasonality reflected in the 18O and elemental composition of a brachiopod shell. </a:t>
            </a:r>
            <a:r>
              <a:rPr lang="en-US" altLang="zh-TW" sz="1050" i="1" dirty="0"/>
              <a:t>Geology</a:t>
            </a:r>
            <a:r>
              <a:rPr lang="en-US" altLang="zh-TW" sz="1050" dirty="0"/>
              <a:t> 22, 661-664.</a:t>
            </a:r>
          </a:p>
          <a:p>
            <a:pPr marL="171450" lvl="0" indent="-171450">
              <a:buFont typeface="Arial" panose="020B0604020202020204" pitchFamily="34" charset="0"/>
              <a:buChar char="•"/>
            </a:pPr>
            <a:r>
              <a:rPr lang="en-US" altLang="zh-TW" sz="1050" b="1" dirty="0"/>
              <a:t>Mii, H.-S.</a:t>
            </a:r>
            <a:r>
              <a:rPr lang="en-US" altLang="zh-TW" sz="1050" dirty="0"/>
              <a:t>, Shi, G. R., and Wang, C.-A., 2013, Late Paleozoic middle-latitude </a:t>
            </a:r>
            <a:r>
              <a:rPr lang="en-US" altLang="zh-TW" sz="1050" dirty="0" err="1"/>
              <a:t>Gondwana</a:t>
            </a:r>
            <a:r>
              <a:rPr lang="en-US" altLang="zh-TW" sz="1050" dirty="0"/>
              <a:t> environment -stable isotope records from Western Australia: </a:t>
            </a:r>
            <a:r>
              <a:rPr lang="en-US" altLang="zh-TW" sz="1050" dirty="0" err="1"/>
              <a:t>Gondwana</a:t>
            </a:r>
            <a:r>
              <a:rPr lang="en-US" altLang="zh-TW" sz="1050" dirty="0"/>
              <a:t> Research, v. 24, p. 125-138.</a:t>
            </a:r>
          </a:p>
          <a:p>
            <a:pPr marL="171450" lvl="0" indent="-171450">
              <a:buFont typeface="Arial" panose="020B0604020202020204" pitchFamily="34" charset="0"/>
              <a:buChar char="•"/>
            </a:pPr>
            <a:r>
              <a:rPr lang="en-US" altLang="zh-TW" sz="1050" dirty="0"/>
              <a:t>Ren, H., Chen, Y.-C., Wang, X. T., Wong, G. T. F., Cohen, A. L., </a:t>
            </a:r>
            <a:r>
              <a:rPr lang="en-US" altLang="zh-TW" sz="1050" dirty="0" err="1"/>
              <a:t>DeCarlo</a:t>
            </a:r>
            <a:r>
              <a:rPr lang="en-US" altLang="zh-TW" sz="1050" dirty="0"/>
              <a:t>, T. M., </a:t>
            </a:r>
            <a:r>
              <a:rPr lang="en-US" altLang="zh-TW" sz="1050" dirty="0" err="1"/>
              <a:t>Weigand</a:t>
            </a:r>
            <a:r>
              <a:rPr lang="en-US" altLang="zh-TW" sz="1050" dirty="0"/>
              <a:t>, M. A., </a:t>
            </a:r>
            <a:r>
              <a:rPr lang="en-US" altLang="zh-TW" sz="1050" b="1" dirty="0"/>
              <a:t>Mii, H.-S.</a:t>
            </a:r>
            <a:r>
              <a:rPr lang="en-US" altLang="zh-TW" sz="1050" dirty="0"/>
              <a:t>, and </a:t>
            </a:r>
            <a:r>
              <a:rPr lang="en-US" altLang="zh-TW" sz="1050" dirty="0" err="1"/>
              <a:t>Sigman</a:t>
            </a:r>
            <a:r>
              <a:rPr lang="en-US" altLang="zh-TW" sz="1050" dirty="0"/>
              <a:t>, D. M., 2017, 21st-century rise in anthropogenic nitrogen deposition on a remote coral reef: Science, V. 356, p. 749-752 (19 May 2017:Vol. 356, Issue 6339, pp. 749-752.</a:t>
            </a:r>
            <a:endParaRPr lang="en-US" altLang="zh-TW" sz="1050" dirty="0">
              <a:ea typeface="Arial Unicode MS" panose="020B0604020202020204" pitchFamily="34" charset="-120"/>
              <a:cs typeface="Arial Unicode MS" panose="020B0604020202020204" pitchFamily="34" charset="-120"/>
            </a:endParaRPr>
          </a:p>
        </p:txBody>
      </p:sp>
      <p:sp>
        <p:nvSpPr>
          <p:cNvPr id="19" name="Rectangle 3"/>
          <p:cNvSpPr>
            <a:spLocks noGrp="1" noChangeArrowheads="1"/>
          </p:cNvSpPr>
          <p:nvPr>
            <p:ph type="ctrTitle"/>
          </p:nvPr>
        </p:nvSpPr>
        <p:spPr bwMode="auto">
          <a:xfrm>
            <a:off x="4700911" y="966183"/>
            <a:ext cx="2082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zh-TW" altLang="zh-TW" sz="1300" dirty="0">
                <a:latin typeface="+mn-lt"/>
                <a:ea typeface="Arial Unicode MS" panose="020B0604020202020204" pitchFamily="34" charset="-120"/>
                <a:cs typeface="Arial Unicode MS" panose="020B0604020202020204" pitchFamily="34" charset="-120"/>
              </a:rPr>
              <a:t> </a:t>
            </a:r>
            <a:r>
              <a:rPr lang="en-US" altLang="zh-TW" sz="1300" dirty="0">
                <a:latin typeface="+mn-lt"/>
                <a:ea typeface="Arial Unicode MS" panose="020B0604020202020204" pitchFamily="34" charset="-120"/>
                <a:cs typeface="Arial Unicode MS" panose="020B0604020202020204" pitchFamily="34" charset="-120"/>
              </a:rPr>
              <a:t>T</a:t>
            </a:r>
            <a:r>
              <a:rPr lang="en-AU" altLang="zh-TW" sz="1300" dirty="0">
                <a:latin typeface="+mn-lt"/>
                <a:ea typeface="Arial Unicode MS" panose="020B0604020202020204" pitchFamily="34" charset="-120"/>
                <a:cs typeface="Arial Unicode MS" panose="020B0604020202020204" pitchFamily="34" charset="-120"/>
              </a:rPr>
              <a:t>he first to publish critical data on Late Carboniferous seasonality</a:t>
            </a:r>
            <a:endParaRPr lang="zh-TW" altLang="en-US" sz="1300" dirty="0">
              <a:latin typeface="+mn-lt"/>
              <a:ea typeface="Arial Unicode MS" panose="020B0604020202020204" pitchFamily="34" charset="-120"/>
              <a:cs typeface="Arial Unicode MS" panose="020B0604020202020204" pitchFamily="34" charset="-120"/>
            </a:endParaRPr>
          </a:p>
        </p:txBody>
      </p:sp>
      <p:sp>
        <p:nvSpPr>
          <p:cNvPr id="22" name="文字方塊 21"/>
          <p:cNvSpPr txBox="1"/>
          <p:nvPr/>
        </p:nvSpPr>
        <p:spPr>
          <a:xfrm flipH="1">
            <a:off x="6683934" y="952333"/>
            <a:ext cx="2483190" cy="452432"/>
          </a:xfrm>
          <a:prstGeom prst="rect">
            <a:avLst/>
          </a:prstGeom>
          <a:noFill/>
        </p:spPr>
        <p:txBody>
          <a:bodyPr wrap="square" rtlCol="0">
            <a:spAutoFit/>
          </a:bodyPr>
          <a:lstStyle/>
          <a:p>
            <a:pPr algn="ctr">
              <a:lnSpc>
                <a:spcPct val="90000"/>
              </a:lnSpc>
              <a:spcBef>
                <a:spcPct val="0"/>
              </a:spcBef>
            </a:pPr>
            <a:r>
              <a:rPr lang="en-US" altLang="zh-TW" sz="1300" dirty="0">
                <a:ea typeface="Arial Unicode MS" panose="020B0604020202020204" pitchFamily="34" charset="-120"/>
                <a:cs typeface="Arial Unicode MS" panose="020B0604020202020204" pitchFamily="34" charset="-120"/>
              </a:rPr>
              <a:t>Late Paleozoic middle-latitude </a:t>
            </a:r>
            <a:r>
              <a:rPr lang="en-US" altLang="zh-TW" sz="1300" dirty="0" err="1">
                <a:ea typeface="Arial Unicode MS" panose="020B0604020202020204" pitchFamily="34" charset="-120"/>
                <a:cs typeface="Arial Unicode MS" panose="020B0604020202020204" pitchFamily="34" charset="-120"/>
              </a:rPr>
              <a:t>Gondwana</a:t>
            </a:r>
            <a:r>
              <a:rPr lang="en-US" altLang="zh-TW" sz="1300" dirty="0">
                <a:ea typeface="Arial Unicode MS" panose="020B0604020202020204" pitchFamily="34" charset="-120"/>
                <a:cs typeface="Arial Unicode MS" panose="020B0604020202020204" pitchFamily="34" charset="-120"/>
              </a:rPr>
              <a:t> environment</a:t>
            </a:r>
          </a:p>
        </p:txBody>
      </p:sp>
      <p:cxnSp>
        <p:nvCxnSpPr>
          <p:cNvPr id="31" name="直線接點 30"/>
          <p:cNvCxnSpPr/>
          <p:nvPr/>
        </p:nvCxnSpPr>
        <p:spPr>
          <a:xfrm>
            <a:off x="4663644" y="4495131"/>
            <a:ext cx="4507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08065" y="116378"/>
            <a:ext cx="8927869" cy="802656"/>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Study of </a:t>
            </a:r>
            <a:r>
              <a:rPr lang="en-US" altLang="zh-TW" sz="2400" b="1" dirty="0" err="1">
                <a:solidFill>
                  <a:srgbClr val="A50021"/>
                </a:solidFill>
              </a:rPr>
              <a:t>Paleoenvironment</a:t>
            </a:r>
            <a:endParaRPr lang="zh-TW" altLang="en-US" sz="2400" b="1" dirty="0">
              <a:solidFill>
                <a:srgbClr val="A50021"/>
              </a:solidFill>
            </a:endParaRPr>
          </a:p>
        </p:txBody>
      </p:sp>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251" y="1703972"/>
            <a:ext cx="1859774" cy="262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圖片 2"/>
          <p:cNvPicPr>
            <a:picLocks noChangeAspect="1"/>
          </p:cNvPicPr>
          <p:nvPr/>
        </p:nvPicPr>
        <p:blipFill rotWithShape="1">
          <a:blip r:embed="rId3"/>
          <a:srcRect t="7903" b="1649"/>
          <a:stretch/>
        </p:blipFill>
        <p:spPr>
          <a:xfrm>
            <a:off x="6795346" y="2999130"/>
            <a:ext cx="2260366" cy="1332338"/>
          </a:xfrm>
          <a:prstGeom prst="rect">
            <a:avLst/>
          </a:prstGeom>
        </p:spPr>
      </p:pic>
      <p:pic>
        <p:nvPicPr>
          <p:cNvPr id="6" name="圖片 5"/>
          <p:cNvPicPr>
            <a:picLocks noChangeAspect="1"/>
          </p:cNvPicPr>
          <p:nvPr/>
        </p:nvPicPr>
        <p:blipFill rotWithShape="1">
          <a:blip r:embed="rId4"/>
          <a:srcRect t="8019" b="1709"/>
          <a:stretch/>
        </p:blipFill>
        <p:spPr>
          <a:xfrm>
            <a:off x="6795129" y="1703972"/>
            <a:ext cx="2260800" cy="1215387"/>
          </a:xfrm>
          <a:prstGeom prst="rect">
            <a:avLst/>
          </a:prstGeom>
        </p:spPr>
      </p:pic>
      <p:pic>
        <p:nvPicPr>
          <p:cNvPr id="34" name="內容版面配置區 3"/>
          <p:cNvPicPr>
            <a:picLocks noChangeAspect="1"/>
          </p:cNvPicPr>
          <p:nvPr/>
        </p:nvPicPr>
        <p:blipFill rotWithShape="1">
          <a:blip r:embed="rId5" cstate="print">
            <a:extLst>
              <a:ext uri="{28A0092B-C50C-407E-A947-70E740481C1C}">
                <a14:useLocalDpi xmlns:a14="http://schemas.microsoft.com/office/drawing/2010/main" val="0"/>
              </a:ext>
            </a:extLst>
          </a:blip>
          <a:srcRect l="20682" t="8742" r="24624" b="1706"/>
          <a:stretch/>
        </p:blipFill>
        <p:spPr>
          <a:xfrm>
            <a:off x="3292428" y="4753922"/>
            <a:ext cx="1132146" cy="1390295"/>
          </a:xfrm>
          <a:prstGeom prst="rect">
            <a:avLst/>
          </a:prstGeom>
        </p:spPr>
      </p:pic>
    </p:spTree>
    <p:extLst>
      <p:ext uri="{BB962C8B-B14F-4D97-AF65-F5344CB8AC3E}">
        <p14:creationId xmlns:p14="http://schemas.microsoft.com/office/powerpoint/2010/main" val="186577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0" y="3996292"/>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572000" y="762709"/>
            <a:ext cx="0" cy="56547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065" y="116378"/>
            <a:ext cx="8927869" cy="677108"/>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000" b="1" dirty="0">
                <a:solidFill>
                  <a:srgbClr val="A50021"/>
                </a:solidFill>
              </a:rPr>
              <a:t>Geochronology Tectonic Structural Evolution</a:t>
            </a:r>
            <a:endParaRPr lang="zh-TW" altLang="en-US" sz="2000" b="1" dirty="0">
              <a:solidFill>
                <a:srgbClr val="A50021"/>
              </a:solidFill>
            </a:endParaRPr>
          </a:p>
        </p:txBody>
      </p:sp>
      <p:sp>
        <p:nvSpPr>
          <p:cNvPr id="14" name="文字方塊 13"/>
          <p:cNvSpPr txBox="1"/>
          <p:nvPr/>
        </p:nvSpPr>
        <p:spPr>
          <a:xfrm>
            <a:off x="103751" y="804272"/>
            <a:ext cx="4434842" cy="2292935"/>
          </a:xfrm>
          <a:prstGeom prst="rect">
            <a:avLst/>
          </a:prstGeom>
          <a:noFill/>
        </p:spPr>
        <p:txBody>
          <a:bodyPr wrap="square" rtlCol="0">
            <a:spAutoFit/>
          </a:bodyPr>
          <a:lstStyle/>
          <a:p>
            <a:r>
              <a:rPr lang="en-US" altLang="zh-TW" sz="1100" baseline="30000" dirty="0">
                <a:ea typeface="Arial Unicode MS" panose="020B0604020202020204" pitchFamily="34" charset="-120"/>
                <a:cs typeface="Arial Unicode MS" panose="020B0604020202020204" pitchFamily="34" charset="-120"/>
              </a:rPr>
              <a:t>40</a:t>
            </a:r>
            <a:r>
              <a:rPr lang="en-US" altLang="zh-TW" sz="1100" dirty="0">
                <a:ea typeface="Arial Unicode MS" panose="020B0604020202020204" pitchFamily="34" charset="-120"/>
                <a:cs typeface="Arial Unicode MS" panose="020B0604020202020204" pitchFamily="34" charset="-120"/>
              </a:rPr>
              <a:t>Ar/</a:t>
            </a:r>
            <a:r>
              <a:rPr lang="en-US" altLang="zh-TW" sz="1100" baseline="30000" dirty="0">
                <a:ea typeface="Arial Unicode MS" panose="020B0604020202020204" pitchFamily="34" charset="-120"/>
                <a:cs typeface="Arial Unicode MS" panose="020B0604020202020204" pitchFamily="34" charset="-120"/>
              </a:rPr>
              <a:t>39</a:t>
            </a:r>
            <a:r>
              <a:rPr lang="en-US" altLang="zh-TW" sz="1100" dirty="0">
                <a:ea typeface="Arial Unicode MS" panose="020B0604020202020204" pitchFamily="34" charset="-120"/>
                <a:cs typeface="Arial Unicode MS" panose="020B0604020202020204" pitchFamily="34" charset="-120"/>
              </a:rPr>
              <a:t>Ar geochronology method is a powerful tool to decipher the timing of structural event of metamorphic rocks. It has been used to assign reliable ages to the Earth and numerous meteorites along with highly deformed rocks within plate scale shear zones. However, the geological meaning of </a:t>
            </a:r>
            <a:r>
              <a:rPr lang="en-US" altLang="zh-TW" sz="1100" dirty="0" err="1">
                <a:ea typeface="Arial Unicode MS" panose="020B0604020202020204" pitchFamily="34" charset="-120"/>
                <a:cs typeface="Arial Unicode MS" panose="020B0604020202020204" pitchFamily="34" charset="-120"/>
              </a:rPr>
              <a:t>Ar</a:t>
            </a:r>
            <a:r>
              <a:rPr lang="en-US" altLang="zh-TW" sz="1100" dirty="0">
                <a:ea typeface="Arial Unicode MS" panose="020B0604020202020204" pitchFamily="34" charset="-120"/>
                <a:cs typeface="Arial Unicode MS" panose="020B0604020202020204" pitchFamily="34" charset="-120"/>
              </a:rPr>
              <a:t> ages obtained from mineral separates were hotly debated as multiple factors as: internal deformation, recrystallization, fluid circulation or preservation of inherited argon pre-metamorphic signature by shielding effect can affect the outcome of </a:t>
            </a:r>
            <a:r>
              <a:rPr lang="en-US" altLang="zh-TW" sz="1100" dirty="0" err="1">
                <a:ea typeface="Arial Unicode MS" panose="020B0604020202020204" pitchFamily="34" charset="-120"/>
                <a:cs typeface="Arial Unicode MS" panose="020B0604020202020204" pitchFamily="34" charset="-120"/>
              </a:rPr>
              <a:t>Ar</a:t>
            </a:r>
            <a:r>
              <a:rPr lang="en-US" altLang="zh-TW" sz="1100" dirty="0">
                <a:ea typeface="Arial Unicode MS" panose="020B0604020202020204" pitchFamily="34" charset="-120"/>
                <a:cs typeface="Arial Unicode MS" panose="020B0604020202020204" pitchFamily="34" charset="-120"/>
              </a:rPr>
              <a:t> ages within one mineral grain. For one to successfully decipher heterogeneities of </a:t>
            </a:r>
            <a:r>
              <a:rPr lang="en-US" altLang="zh-TW" sz="1100" baseline="30000" dirty="0">
                <a:ea typeface="Arial Unicode MS" panose="020B0604020202020204" pitchFamily="34" charset="-120"/>
                <a:cs typeface="Arial Unicode MS" panose="020B0604020202020204" pitchFamily="34" charset="-120"/>
              </a:rPr>
              <a:t>40</a:t>
            </a:r>
            <a:r>
              <a:rPr lang="en-US" altLang="zh-TW" sz="1100" dirty="0">
                <a:ea typeface="Arial Unicode MS" panose="020B0604020202020204" pitchFamily="34" charset="-120"/>
                <a:cs typeface="Arial Unicode MS" panose="020B0604020202020204" pitchFamily="34" charset="-120"/>
              </a:rPr>
              <a:t>Ar/</a:t>
            </a:r>
            <a:r>
              <a:rPr lang="en-US" altLang="zh-TW" sz="1100" baseline="30000" dirty="0">
                <a:ea typeface="Arial Unicode MS" panose="020B0604020202020204" pitchFamily="34" charset="-120"/>
                <a:cs typeface="Arial Unicode MS" panose="020B0604020202020204" pitchFamily="34" charset="-120"/>
              </a:rPr>
              <a:t>39</a:t>
            </a:r>
            <a:r>
              <a:rPr lang="en-US" altLang="zh-TW" sz="1100" dirty="0">
                <a:ea typeface="Arial Unicode MS" panose="020B0604020202020204" pitchFamily="34" charset="-120"/>
                <a:cs typeface="Arial Unicode MS" panose="020B0604020202020204" pitchFamily="34" charset="-120"/>
              </a:rPr>
              <a:t>Ar data that experienced complex metamorphic/deformation histories, detailed knowledge of microstructural/ </a:t>
            </a:r>
            <a:r>
              <a:rPr lang="en-US" altLang="zh-TW" sz="1100" dirty="0" err="1">
                <a:ea typeface="Arial Unicode MS" panose="020B0604020202020204" pitchFamily="34" charset="-120"/>
                <a:cs typeface="Arial Unicode MS" panose="020B0604020202020204" pitchFamily="34" charset="-120"/>
              </a:rPr>
              <a:t>micropetrological</a:t>
            </a:r>
            <a:r>
              <a:rPr lang="en-US" altLang="zh-TW" sz="1100" dirty="0">
                <a:ea typeface="Arial Unicode MS" panose="020B0604020202020204" pitchFamily="34" charset="-120"/>
                <a:cs typeface="Arial Unicode MS" panose="020B0604020202020204" pitchFamily="34" charset="-120"/>
              </a:rPr>
              <a:t> relationships of examined minerals, and numerical diffusion modeling of argon retention or loss are required. </a:t>
            </a:r>
          </a:p>
        </p:txBody>
      </p:sp>
      <p:sp>
        <p:nvSpPr>
          <p:cNvPr id="16" name="文字方塊 15"/>
          <p:cNvSpPr txBox="1"/>
          <p:nvPr/>
        </p:nvSpPr>
        <p:spPr>
          <a:xfrm>
            <a:off x="108064" y="4017591"/>
            <a:ext cx="3195613" cy="1938992"/>
          </a:xfrm>
          <a:prstGeom prst="rect">
            <a:avLst/>
          </a:prstGeom>
          <a:noFill/>
        </p:spPr>
        <p:txBody>
          <a:bodyPr wrap="square" rtlCol="0">
            <a:spAutoFit/>
          </a:bodyPr>
          <a:lstStyle/>
          <a:p>
            <a:r>
              <a:rPr lang="en-US" altLang="zh-TW" sz="1600" b="1" dirty="0" err="1">
                <a:solidFill>
                  <a:srgbClr val="002060"/>
                </a:solidFill>
                <a:ea typeface="Arial Unicode MS" panose="020B0604020202020204" pitchFamily="34" charset="-120"/>
                <a:cs typeface="Arial Unicode MS" panose="020B0604020202020204" pitchFamily="34" charset="-120"/>
              </a:rPr>
              <a:t>Meng</a:t>
            </a:r>
            <a:r>
              <a:rPr lang="en-US" altLang="zh-TW" sz="1600" b="1" dirty="0">
                <a:solidFill>
                  <a:srgbClr val="002060"/>
                </a:solidFill>
                <a:ea typeface="Arial Unicode MS" panose="020B0604020202020204" pitchFamily="34" charset="-120"/>
                <a:cs typeface="Arial Unicode MS" panose="020B0604020202020204" pitchFamily="34" charset="-120"/>
              </a:rPr>
              <a:t> Wan (Mary) </a:t>
            </a:r>
            <a:r>
              <a:rPr lang="en-US" altLang="zh-TW" sz="1600" b="1" dirty="0" err="1">
                <a:solidFill>
                  <a:srgbClr val="002060"/>
                </a:solidFill>
                <a:ea typeface="Arial Unicode MS" panose="020B0604020202020204" pitchFamily="34" charset="-120"/>
                <a:cs typeface="Arial Unicode MS" panose="020B0604020202020204" pitchFamily="34" charset="-120"/>
              </a:rPr>
              <a:t>Yeh</a:t>
            </a:r>
            <a:r>
              <a:rPr lang="en-US" altLang="zh-TW" sz="1300" dirty="0">
                <a:ea typeface="Arial Unicode MS" panose="020B0604020202020204" pitchFamily="34" charset="-120"/>
                <a:cs typeface="Arial Unicode MS" panose="020B0604020202020204" pitchFamily="34" charset="-120"/>
              </a:rPr>
              <a:t>, Professor</a:t>
            </a:r>
          </a:p>
          <a:p>
            <a:r>
              <a:rPr lang="en-US" altLang="zh-TW" sz="1300" dirty="0" err="1">
                <a:ea typeface="Arial Unicode MS" panose="020B0604020202020204" pitchFamily="34" charset="-120"/>
                <a:cs typeface="Arial Unicode MS" panose="020B0604020202020204" pitchFamily="34" charset="-120"/>
              </a:rPr>
              <a:t>Ar-Ar</a:t>
            </a:r>
            <a:r>
              <a:rPr lang="en-US" altLang="zh-TW" sz="1300" dirty="0">
                <a:ea typeface="Arial Unicode MS" panose="020B0604020202020204" pitchFamily="34" charset="-120"/>
                <a:cs typeface="Arial Unicode MS" panose="020B0604020202020204" pitchFamily="34" charset="-120"/>
              </a:rPr>
              <a:t> Geochronology Lab/ Earth Sciences department</a:t>
            </a:r>
          </a:p>
          <a:p>
            <a:r>
              <a:rPr lang="en-US" altLang="zh-TW" sz="1300" dirty="0">
                <a:ea typeface="Arial Unicode MS" panose="020B0604020202020204" pitchFamily="34" charset="-120"/>
                <a:cs typeface="Arial Unicode MS" panose="020B0604020202020204" pitchFamily="34" charset="-120"/>
              </a:rPr>
              <a:t>Email: marywyeh@gmail.com</a:t>
            </a:r>
            <a:r>
              <a:rPr lang="zh-TW" altLang="en-US" sz="1300" dirty="0">
                <a:solidFill>
                  <a:srgbClr val="A50021"/>
                </a:solidFill>
                <a:ea typeface="Arial Unicode MS" panose="020B0604020202020204" pitchFamily="34" charset="-120"/>
                <a:cs typeface="Arial Unicode MS" panose="020B0604020202020204" pitchFamily="34" charset="-120"/>
              </a:rPr>
              <a:t> </a:t>
            </a:r>
            <a:endParaRPr lang="en-US" altLang="zh-TW" sz="1300" dirty="0">
              <a:solidFill>
                <a:srgbClr val="A50021"/>
              </a:solidFill>
              <a:ea typeface="Arial Unicode MS" panose="020B0604020202020204" pitchFamily="34" charset="-120"/>
              <a:cs typeface="Arial Unicode MS" panose="020B0604020202020204" pitchFamily="34" charset="-120"/>
            </a:endParaRP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Structural Geology</a:t>
            </a:r>
          </a:p>
          <a:p>
            <a:r>
              <a:rPr lang="en-US" altLang="zh-TW" sz="1300" dirty="0">
                <a:ea typeface="Arial Unicode MS" panose="020B0604020202020204" pitchFamily="34" charset="-120"/>
                <a:cs typeface="Arial Unicode MS" panose="020B0604020202020204" pitchFamily="34" charset="-120"/>
              </a:rPr>
              <a:t>School of Earth Sciences, James Cook University, Townsville, Australia</a:t>
            </a:r>
            <a:endParaRPr lang="en-US" altLang="zh-TW" sz="1300" b="1" dirty="0">
              <a:solidFill>
                <a:srgbClr val="002060"/>
              </a:solidFill>
              <a:cs typeface="Times New Roman" panose="02020603050405020304" pitchFamily="18" charset="0"/>
            </a:endParaRPr>
          </a:p>
        </p:txBody>
      </p:sp>
      <p:sp>
        <p:nvSpPr>
          <p:cNvPr id="18" name="文字方塊 17"/>
          <p:cNvSpPr txBox="1"/>
          <p:nvPr/>
        </p:nvSpPr>
        <p:spPr>
          <a:xfrm>
            <a:off x="4581847" y="3964622"/>
            <a:ext cx="4498847" cy="2369880"/>
          </a:xfrm>
          <a:prstGeom prst="rect">
            <a:avLst/>
          </a:prstGeom>
          <a:noFill/>
        </p:spPr>
        <p:txBody>
          <a:bodyPr wrap="square" rtlCol="0">
            <a:spAutoFit/>
          </a:bodyPr>
          <a:lstStyle/>
          <a:p>
            <a:pPr lvl="0"/>
            <a:r>
              <a:rPr lang="en-US" altLang="zh-TW" sz="1300" b="1" dirty="0">
                <a:solidFill>
                  <a:srgbClr val="002060"/>
                </a:solidFill>
              </a:rPr>
              <a:t>Publications (representative)</a:t>
            </a:r>
          </a:p>
          <a:p>
            <a:pPr marL="171450" indent="-171450">
              <a:buFont typeface="Arial" panose="020B0604020202020204" pitchFamily="34" charset="0"/>
              <a:buChar char="•"/>
            </a:pPr>
            <a:r>
              <a:rPr lang="en-US" altLang="zh-TW" sz="900" dirty="0">
                <a:latin typeface="Times New Roman" panose="02020603050405020304" pitchFamily="18" charset="0"/>
                <a:cs typeface="Times New Roman" panose="02020603050405020304" pitchFamily="18" charset="0"/>
              </a:rPr>
              <a:t>TH Huang, </a:t>
            </a:r>
            <a:r>
              <a:rPr lang="en-US" altLang="zh-TW" sz="900" b="1" dirty="0">
                <a:latin typeface="Times New Roman" panose="02020603050405020304" pitchFamily="18" charset="0"/>
                <a:cs typeface="Times New Roman" panose="02020603050405020304" pitchFamily="18" charset="0"/>
              </a:rPr>
              <a:t>MW </a:t>
            </a:r>
            <a:r>
              <a:rPr lang="en-US" altLang="zh-TW" sz="900" b="1" dirty="0" err="1">
                <a:latin typeface="Times New Roman" panose="02020603050405020304" pitchFamily="18" charset="0"/>
                <a:cs typeface="Times New Roman" panose="02020603050405020304" pitchFamily="18" charset="0"/>
              </a:rPr>
              <a:t>Yeh</a:t>
            </a:r>
            <a:r>
              <a:rPr lang="en-US" altLang="zh-TW" sz="900" b="1" dirty="0">
                <a:latin typeface="Times New Roman" panose="02020603050405020304" pitchFamily="18" charset="0"/>
                <a:cs typeface="Times New Roman" panose="02020603050405020304" pitchFamily="18" charset="0"/>
              </a:rPr>
              <a:t>* </a:t>
            </a:r>
            <a:r>
              <a:rPr lang="en-US" altLang="zh-TW" sz="900" dirty="0">
                <a:latin typeface="Times New Roman" panose="02020603050405020304" pitchFamily="18" charset="0"/>
                <a:cs typeface="Times New Roman" panose="02020603050405020304" pitchFamily="18" charset="0"/>
              </a:rPr>
              <a:t>(2020) Structural Evolution of Extended Continental Crust Deciphered from the Cretaceous </a:t>
            </a:r>
            <a:r>
              <a:rPr lang="en-US" altLang="zh-TW" sz="900" dirty="0" err="1">
                <a:latin typeface="Times New Roman" panose="02020603050405020304" pitchFamily="18" charset="0"/>
                <a:cs typeface="Times New Roman" panose="02020603050405020304" pitchFamily="18" charset="0"/>
              </a:rPr>
              <a:t>Batholith</a:t>
            </a:r>
            <a:r>
              <a:rPr lang="en-US" altLang="zh-TW" sz="900" dirty="0">
                <a:latin typeface="Times New Roman" panose="02020603050405020304" pitchFamily="18" charset="0"/>
                <a:cs typeface="Times New Roman" panose="02020603050405020304" pitchFamily="18" charset="0"/>
              </a:rPr>
              <a:t> in SE China, a </a:t>
            </a:r>
            <a:r>
              <a:rPr lang="en-US" altLang="zh-TW" sz="900" dirty="0" err="1">
                <a:latin typeface="Times New Roman" panose="02020603050405020304" pitchFamily="18" charset="0"/>
                <a:cs typeface="Times New Roman" panose="02020603050405020304" pitchFamily="18" charset="0"/>
              </a:rPr>
              <a:t>Kinmen</a:t>
            </a:r>
            <a:r>
              <a:rPr lang="en-US" altLang="zh-TW" sz="900" dirty="0">
                <a:latin typeface="Times New Roman" panose="02020603050405020304" pitchFamily="18" charset="0"/>
                <a:cs typeface="Times New Roman" panose="02020603050405020304" pitchFamily="18" charset="0"/>
              </a:rPr>
              <a:t> Island Perspective. </a:t>
            </a:r>
            <a:r>
              <a:rPr lang="en-US" altLang="zh-TW" sz="900" b="1" i="1" dirty="0">
                <a:latin typeface="Times New Roman" panose="02020603050405020304" pitchFamily="18" charset="0"/>
                <a:cs typeface="Times New Roman" panose="02020603050405020304" pitchFamily="18" charset="0"/>
              </a:rPr>
              <a:t>Frontiers in Earth Science </a:t>
            </a:r>
            <a:r>
              <a:rPr lang="en-US" altLang="zh-TW" sz="900" dirty="0">
                <a:latin typeface="Times New Roman" panose="02020603050405020304" pitchFamily="18" charset="0"/>
                <a:cs typeface="Times New Roman" panose="02020603050405020304" pitchFamily="18" charset="0"/>
              </a:rPr>
              <a:t>8, p.330</a:t>
            </a:r>
          </a:p>
          <a:p>
            <a:pPr marL="171450" indent="-171450">
              <a:buFont typeface="Arial" panose="020B0604020202020204" pitchFamily="34" charset="0"/>
              <a:buChar char="•"/>
            </a:pPr>
            <a:r>
              <a:rPr lang="en-US" altLang="zh-TW" sz="900" dirty="0">
                <a:latin typeface="Times New Roman" panose="02020603050405020304" pitchFamily="18" charset="0"/>
                <a:cs typeface="Times New Roman" panose="02020603050405020304" pitchFamily="18" charset="0"/>
              </a:rPr>
              <a:t>K </a:t>
            </a:r>
            <a:r>
              <a:rPr lang="en-US" altLang="zh-TW" sz="900" dirty="0" err="1">
                <a:latin typeface="Times New Roman" panose="02020603050405020304" pitchFamily="18" charset="0"/>
                <a:cs typeface="Times New Roman" panose="02020603050405020304" pitchFamily="18" charset="0"/>
              </a:rPr>
              <a:t>Suga</a:t>
            </a:r>
            <a:r>
              <a:rPr lang="en-US" altLang="zh-TW" sz="900" dirty="0">
                <a:latin typeface="Times New Roman" panose="02020603050405020304" pitchFamily="18" charset="0"/>
                <a:cs typeface="Times New Roman" panose="02020603050405020304" pitchFamily="18" charset="0"/>
              </a:rPr>
              <a:t>, </a:t>
            </a:r>
            <a:r>
              <a:rPr lang="en-US" altLang="zh-TW" sz="900" b="1" dirty="0">
                <a:latin typeface="Times New Roman" panose="02020603050405020304" pitchFamily="18" charset="0"/>
                <a:cs typeface="Times New Roman" panose="02020603050405020304" pitchFamily="18" charset="0"/>
              </a:rPr>
              <a:t>MW </a:t>
            </a:r>
            <a:r>
              <a:rPr lang="en-US" altLang="zh-TW" sz="900" b="1" dirty="0" err="1">
                <a:latin typeface="Times New Roman" panose="02020603050405020304" pitchFamily="18" charset="0"/>
                <a:cs typeface="Times New Roman" panose="02020603050405020304" pitchFamily="18" charset="0"/>
              </a:rPr>
              <a:t>Yeh</a:t>
            </a:r>
            <a:r>
              <a:rPr lang="en-US" altLang="zh-TW" sz="900" b="1" dirty="0">
                <a:latin typeface="Times New Roman" panose="02020603050405020304" pitchFamily="18" charset="0"/>
                <a:cs typeface="Times New Roman" panose="02020603050405020304" pitchFamily="18" charset="0"/>
              </a:rPr>
              <a:t> </a:t>
            </a:r>
            <a:r>
              <a:rPr lang="en-US" altLang="zh-TW" sz="900" dirty="0">
                <a:latin typeface="Times New Roman" panose="02020603050405020304" pitchFamily="18" charset="0"/>
                <a:cs typeface="Times New Roman" panose="02020603050405020304" pitchFamily="18" charset="0"/>
              </a:rPr>
              <a:t>(2020) Secular variation of Early Cretaceous </a:t>
            </a:r>
            <a:r>
              <a:rPr lang="en-US" altLang="zh-TW" sz="900" dirty="0" err="1">
                <a:latin typeface="Times New Roman" panose="02020603050405020304" pitchFamily="18" charset="0"/>
                <a:cs typeface="Times New Roman" panose="02020603050405020304" pitchFamily="18" charset="0"/>
              </a:rPr>
              <a:t>granitoids</a:t>
            </a:r>
            <a:r>
              <a:rPr lang="en-US" altLang="zh-TW" sz="900" dirty="0">
                <a:latin typeface="Times New Roman" panose="02020603050405020304" pitchFamily="18" charset="0"/>
                <a:cs typeface="Times New Roman" panose="02020603050405020304" pitchFamily="18" charset="0"/>
              </a:rPr>
              <a:t> in Kyushu, SW Japan: the role of mélange rocks as a possible magma source. </a:t>
            </a:r>
            <a:r>
              <a:rPr lang="en-US" altLang="zh-TW" sz="900" b="1" i="1" dirty="0">
                <a:latin typeface="Times New Roman" panose="02020603050405020304" pitchFamily="18" charset="0"/>
                <a:cs typeface="Times New Roman" panose="02020603050405020304" pitchFamily="18" charset="0"/>
              </a:rPr>
              <a:t>Frontiers in Earth Science </a:t>
            </a:r>
            <a:r>
              <a:rPr lang="en-US" altLang="zh-TW" sz="900" dirty="0">
                <a:latin typeface="Times New Roman" panose="02020603050405020304" pitchFamily="18" charset="0"/>
                <a:cs typeface="Times New Roman" panose="02020603050405020304" pitchFamily="18" charset="0"/>
              </a:rPr>
              <a:t>8, p.95</a:t>
            </a:r>
          </a:p>
          <a:p>
            <a:pPr marL="171450" indent="-171450">
              <a:buFont typeface="Arial" panose="020B0604020202020204" pitchFamily="34" charset="0"/>
              <a:buChar char="•"/>
            </a:pPr>
            <a:r>
              <a:rPr lang="en-US" altLang="zh-TW" sz="900" dirty="0">
                <a:latin typeface="Times New Roman" panose="02020603050405020304" pitchFamily="18" charset="0"/>
                <a:cs typeface="Times New Roman" panose="02020603050405020304" pitchFamily="18" charset="0"/>
              </a:rPr>
              <a:t>JG </a:t>
            </a:r>
            <a:r>
              <a:rPr lang="en-US" altLang="zh-TW" sz="900" dirty="0" err="1">
                <a:latin typeface="Times New Roman" panose="02020603050405020304" pitchFamily="18" charset="0"/>
                <a:cs typeface="Times New Roman" panose="02020603050405020304" pitchFamily="18" charset="0"/>
              </a:rPr>
              <a:t>Shellnutt</a:t>
            </a:r>
            <a:r>
              <a:rPr lang="en-US" altLang="zh-TW" sz="900" b="1" dirty="0">
                <a:latin typeface="Times New Roman" panose="02020603050405020304" pitchFamily="18" charset="0"/>
                <a:cs typeface="Times New Roman" panose="02020603050405020304" pitchFamily="18" charset="0"/>
              </a:rPr>
              <a:t>, MW </a:t>
            </a:r>
            <a:r>
              <a:rPr lang="en-US" altLang="zh-TW" sz="900" b="1" dirty="0" err="1">
                <a:latin typeface="Times New Roman" panose="02020603050405020304" pitchFamily="18" charset="0"/>
                <a:cs typeface="Times New Roman" panose="02020603050405020304" pitchFamily="18" charset="0"/>
              </a:rPr>
              <a:t>Yeh</a:t>
            </a:r>
            <a:r>
              <a:rPr lang="en-US" altLang="zh-TW" sz="900" dirty="0">
                <a:latin typeface="Times New Roman" panose="02020603050405020304" pitchFamily="18" charset="0"/>
                <a:cs typeface="Times New Roman" panose="02020603050405020304" pitchFamily="18" charset="0"/>
              </a:rPr>
              <a:t>, NHT Pham, TY Lee (2019) Cryptic regional </a:t>
            </a:r>
            <a:r>
              <a:rPr lang="en-US" altLang="zh-TW" sz="900" dirty="0" err="1">
                <a:latin typeface="Times New Roman" panose="02020603050405020304" pitchFamily="18" charset="0"/>
                <a:cs typeface="Times New Roman" panose="02020603050405020304" pitchFamily="18" charset="0"/>
              </a:rPr>
              <a:t>magmatism</a:t>
            </a:r>
            <a:r>
              <a:rPr lang="en-US" altLang="zh-TW" sz="900" dirty="0">
                <a:latin typeface="Times New Roman" panose="02020603050405020304" pitchFamily="18" charset="0"/>
                <a:cs typeface="Times New Roman" panose="02020603050405020304" pitchFamily="18" charset="0"/>
              </a:rPr>
              <a:t> in the southern Saharan </a:t>
            </a:r>
            <a:r>
              <a:rPr lang="en-US" altLang="zh-TW" sz="900" dirty="0" err="1">
                <a:latin typeface="Times New Roman" panose="02020603050405020304" pitchFamily="18" charset="0"/>
                <a:cs typeface="Times New Roman" panose="02020603050405020304" pitchFamily="18" charset="0"/>
              </a:rPr>
              <a:t>Metacraton</a:t>
            </a:r>
            <a:r>
              <a:rPr lang="en-US" altLang="zh-TW" sz="900" dirty="0">
                <a:latin typeface="Times New Roman" panose="02020603050405020304" pitchFamily="18" charset="0"/>
                <a:cs typeface="Times New Roman" panose="02020603050405020304" pitchFamily="18" charset="0"/>
              </a:rPr>
              <a:t> at 580 Ma. </a:t>
            </a:r>
            <a:r>
              <a:rPr lang="en-US" altLang="zh-TW" sz="900" b="1" dirty="0">
                <a:latin typeface="Times New Roman" panose="02020603050405020304" pitchFamily="18" charset="0"/>
                <a:cs typeface="Times New Roman" panose="02020603050405020304" pitchFamily="18" charset="0"/>
              </a:rPr>
              <a:t>Precambrian Research </a:t>
            </a:r>
            <a:r>
              <a:rPr lang="en-US" altLang="zh-TW" sz="900" dirty="0">
                <a:latin typeface="Times New Roman" panose="02020603050405020304" pitchFamily="18" charset="0"/>
                <a:cs typeface="Times New Roman" panose="02020603050405020304" pitchFamily="18" charset="0"/>
              </a:rPr>
              <a:t>332, 105398</a:t>
            </a:r>
          </a:p>
          <a:p>
            <a:pPr marL="171450" indent="-171450">
              <a:buFont typeface="Arial" panose="020B0604020202020204" pitchFamily="34" charset="0"/>
              <a:buChar char="•"/>
            </a:pPr>
            <a:r>
              <a:rPr lang="en-US" altLang="zh-TW" sz="900" dirty="0">
                <a:latin typeface="Times New Roman" panose="02020603050405020304" pitchFamily="18" charset="0"/>
                <a:cs typeface="Times New Roman" panose="02020603050405020304" pitchFamily="18" charset="0"/>
              </a:rPr>
              <a:t>Hue Anh Mai; Yu Lu Chan; </a:t>
            </a:r>
            <a:r>
              <a:rPr lang="en-US" altLang="zh-TW" sz="900" b="1" dirty="0" err="1">
                <a:latin typeface="Times New Roman" panose="02020603050405020304" pitchFamily="18" charset="0"/>
                <a:cs typeface="Times New Roman" panose="02020603050405020304" pitchFamily="18" charset="0"/>
              </a:rPr>
              <a:t>Meng</a:t>
            </a:r>
            <a:r>
              <a:rPr lang="en-US" altLang="zh-TW" sz="900" b="1" dirty="0">
                <a:latin typeface="Times New Roman" panose="02020603050405020304" pitchFamily="18" charset="0"/>
                <a:cs typeface="Times New Roman" panose="02020603050405020304" pitchFamily="18" charset="0"/>
              </a:rPr>
              <a:t> Wan </a:t>
            </a:r>
            <a:r>
              <a:rPr lang="en-US" altLang="zh-TW" sz="900" b="1" dirty="0" err="1">
                <a:latin typeface="Times New Roman" panose="02020603050405020304" pitchFamily="18" charset="0"/>
                <a:cs typeface="Times New Roman" panose="02020603050405020304" pitchFamily="18" charset="0"/>
              </a:rPr>
              <a:t>Yeh</a:t>
            </a:r>
            <a:r>
              <a:rPr lang="en-US" altLang="zh-TW" sz="900" b="1" dirty="0">
                <a:latin typeface="Times New Roman" panose="02020603050405020304" pitchFamily="18" charset="0"/>
                <a:cs typeface="Times New Roman" panose="02020603050405020304" pitchFamily="18" charset="0"/>
              </a:rPr>
              <a:t>*</a:t>
            </a:r>
            <a:r>
              <a:rPr lang="en-US" altLang="zh-TW" sz="900" dirty="0">
                <a:latin typeface="Times New Roman" panose="02020603050405020304" pitchFamily="18" charset="0"/>
                <a:cs typeface="Times New Roman" panose="02020603050405020304" pitchFamily="18" charset="0"/>
              </a:rPr>
              <a:t>; Tung Yi Lee (2018, Apr). Tectonic implications of Mesozoic magmatism to initiation of Cenozoic Basin Development within the passive South China Sea margin. </a:t>
            </a:r>
            <a:r>
              <a:rPr lang="en-US" altLang="zh-TW" sz="900" b="1" i="1" dirty="0">
                <a:latin typeface="Times New Roman" panose="02020603050405020304" pitchFamily="18" charset="0"/>
                <a:cs typeface="Times New Roman" panose="02020603050405020304" pitchFamily="18" charset="0"/>
              </a:rPr>
              <a:t>International Journal of Earth Sciences</a:t>
            </a:r>
            <a:r>
              <a:rPr lang="en-US" altLang="zh-TW" sz="900" dirty="0">
                <a:latin typeface="Times New Roman" panose="02020603050405020304" pitchFamily="18" charset="0"/>
                <a:cs typeface="Times New Roman" panose="02020603050405020304" pitchFamily="18" charset="0"/>
              </a:rPr>
              <a:t>, DOI 10.1007/s00531-017-1537-y P.35-56.</a:t>
            </a:r>
          </a:p>
          <a:p>
            <a:pPr marL="171450" lvl="0" indent="-171450">
              <a:buFont typeface="Arial" panose="020B0604020202020204" pitchFamily="34" charset="0"/>
              <a:buChar char="•"/>
            </a:pPr>
            <a:r>
              <a:rPr lang="en-US" altLang="zh-TW" sz="900" dirty="0">
                <a:latin typeface="Times New Roman" panose="02020603050405020304" pitchFamily="18" charset="0"/>
                <a:cs typeface="Times New Roman" panose="02020603050405020304" pitchFamily="18" charset="0"/>
              </a:rPr>
              <a:t>Yu-Ping Chiu, </a:t>
            </a:r>
            <a:r>
              <a:rPr lang="en-US" altLang="zh-TW" sz="900" b="1" dirty="0" err="1">
                <a:latin typeface="Times New Roman" panose="02020603050405020304" pitchFamily="18" charset="0"/>
                <a:cs typeface="Times New Roman" panose="02020603050405020304" pitchFamily="18" charset="0"/>
              </a:rPr>
              <a:t>Meng</a:t>
            </a:r>
            <a:r>
              <a:rPr lang="en-US" altLang="zh-TW" sz="900" b="1" dirty="0">
                <a:latin typeface="Times New Roman" panose="02020603050405020304" pitchFamily="18" charset="0"/>
                <a:cs typeface="Times New Roman" panose="02020603050405020304" pitchFamily="18" charset="0"/>
              </a:rPr>
              <a:t>-Wan </a:t>
            </a:r>
            <a:r>
              <a:rPr lang="en-US" altLang="zh-TW" sz="900" b="1" dirty="0" err="1">
                <a:latin typeface="Times New Roman" panose="02020603050405020304" pitchFamily="18" charset="0"/>
                <a:cs typeface="Times New Roman" panose="02020603050405020304" pitchFamily="18" charset="0"/>
              </a:rPr>
              <a:t>Yeh</a:t>
            </a:r>
            <a:r>
              <a:rPr lang="en-US" altLang="zh-TW" sz="900" b="1" dirty="0">
                <a:latin typeface="Times New Roman" panose="02020603050405020304" pitchFamily="18" charset="0"/>
                <a:cs typeface="Times New Roman" panose="02020603050405020304" pitchFamily="18" charset="0"/>
              </a:rPr>
              <a:t>*</a:t>
            </a:r>
            <a:r>
              <a:rPr lang="en-US" altLang="zh-TW" sz="900" dirty="0">
                <a:latin typeface="Times New Roman" panose="02020603050405020304" pitchFamily="18" charset="0"/>
                <a:cs typeface="Times New Roman" panose="02020603050405020304" pitchFamily="18" charset="0"/>
              </a:rPr>
              <a:t>, </a:t>
            </a:r>
            <a:r>
              <a:rPr lang="en-US" altLang="zh-TW" sz="900" dirty="0" err="1">
                <a:latin typeface="Times New Roman" panose="02020603050405020304" pitchFamily="18" charset="0"/>
                <a:cs typeface="Times New Roman" panose="02020603050405020304" pitchFamily="18" charset="0"/>
              </a:rPr>
              <a:t>Kuang-Hsuan</a:t>
            </a:r>
            <a:r>
              <a:rPr lang="en-US" altLang="zh-TW" sz="900" dirty="0">
                <a:latin typeface="Times New Roman" panose="02020603050405020304" pitchFamily="18" charset="0"/>
                <a:cs typeface="Times New Roman" panose="02020603050405020304" pitchFamily="18" charset="0"/>
              </a:rPr>
              <a:t> Wu, Tung-Yi Lee, Ching-Hua Lo, Sun-Lin Chung, and Yoshiyuki </a:t>
            </a:r>
            <a:r>
              <a:rPr lang="en-US" altLang="zh-TW" sz="900" dirty="0" err="1">
                <a:latin typeface="Times New Roman" panose="02020603050405020304" pitchFamily="18" charset="0"/>
                <a:cs typeface="Times New Roman" panose="02020603050405020304" pitchFamily="18" charset="0"/>
              </a:rPr>
              <a:t>Iizuka</a:t>
            </a:r>
            <a:r>
              <a:rPr lang="en-US" altLang="zh-TW" sz="900" dirty="0">
                <a:latin typeface="Times New Roman" panose="02020603050405020304" pitchFamily="18" charset="0"/>
                <a:cs typeface="Times New Roman" panose="02020603050405020304" pitchFamily="18" charset="0"/>
              </a:rPr>
              <a:t> (2018). Transition from extrusion to flow tectonism around the Eastern Himalaya Syntaxis. </a:t>
            </a:r>
            <a:r>
              <a:rPr lang="en-US" altLang="zh-TW" sz="900" b="1" i="1" dirty="0">
                <a:latin typeface="Times New Roman" panose="02020603050405020304" pitchFamily="18" charset="0"/>
                <a:cs typeface="Times New Roman" panose="02020603050405020304" pitchFamily="18" charset="0"/>
              </a:rPr>
              <a:t>Geological Society of America Bulletin</a:t>
            </a:r>
            <a:r>
              <a:rPr lang="en-US" altLang="zh-TW" sz="900" dirty="0">
                <a:latin typeface="Times New Roman" panose="02020603050405020304" pitchFamily="18" charset="0"/>
                <a:cs typeface="Times New Roman" panose="02020603050405020304" pitchFamily="18" charset="0"/>
              </a:rPr>
              <a:t>. </a:t>
            </a:r>
          </a:p>
        </p:txBody>
      </p:sp>
      <p:sp>
        <p:nvSpPr>
          <p:cNvPr id="11" name="文字方塊 10"/>
          <p:cNvSpPr txBox="1"/>
          <p:nvPr/>
        </p:nvSpPr>
        <p:spPr>
          <a:xfrm>
            <a:off x="0" y="2965241"/>
            <a:ext cx="4434842" cy="1031051"/>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pPr marL="285750" indent="-285750">
              <a:buFont typeface="Wingdings" panose="05000000000000000000" pitchFamily="2" charset="2"/>
              <a:buChar char="ü"/>
            </a:pPr>
            <a:r>
              <a:rPr lang="en-US" altLang="zh-TW" sz="1200" dirty="0">
                <a:ea typeface="Arial Unicode MS" panose="020B0604020202020204" pitchFamily="34" charset="-120"/>
                <a:cs typeface="Arial Unicode MS" panose="020B0604020202020204" pitchFamily="34" charset="-120"/>
              </a:rPr>
              <a:t>Structural &amp; Microstructural geology</a:t>
            </a:r>
          </a:p>
          <a:p>
            <a:pPr marL="285750" indent="-285750">
              <a:buFont typeface="Wingdings" panose="05000000000000000000" pitchFamily="2" charset="2"/>
              <a:buChar char="ü"/>
            </a:pPr>
            <a:r>
              <a:rPr lang="en-US" altLang="zh-TW" sz="1200" dirty="0">
                <a:ea typeface="Arial Unicode MS" panose="020B0604020202020204" pitchFamily="34" charset="-120"/>
                <a:cs typeface="Arial Unicode MS" panose="020B0604020202020204" pitchFamily="34" charset="-120"/>
              </a:rPr>
              <a:t>Petrography</a:t>
            </a:r>
          </a:p>
          <a:p>
            <a:pPr marL="285750" indent="-285750">
              <a:buFont typeface="Wingdings" panose="05000000000000000000" pitchFamily="2" charset="2"/>
              <a:buChar char="ü"/>
            </a:pPr>
            <a:r>
              <a:rPr lang="en-US" altLang="zh-TW" sz="1200" dirty="0">
                <a:ea typeface="Arial Unicode MS" panose="020B0604020202020204" pitchFamily="34" charset="-120"/>
                <a:cs typeface="Arial Unicode MS" panose="020B0604020202020204" pitchFamily="34" charset="-120"/>
              </a:rPr>
              <a:t>Mineralogy</a:t>
            </a:r>
          </a:p>
          <a:p>
            <a:pPr marL="285750" indent="-285750">
              <a:buFont typeface="Wingdings" panose="05000000000000000000" pitchFamily="2" charset="2"/>
              <a:buChar char="ü"/>
            </a:pPr>
            <a:r>
              <a:rPr lang="en-US" altLang="zh-TW" sz="1200" dirty="0">
                <a:ea typeface="Arial Unicode MS" panose="020B0604020202020204" pitchFamily="34" charset="-120"/>
                <a:cs typeface="Arial Unicode MS" panose="020B0604020202020204" pitchFamily="34" charset="-120"/>
              </a:rPr>
              <a:t>Radioactive Isotope Geochemistry</a:t>
            </a:r>
          </a:p>
        </p:txBody>
      </p:sp>
      <p:pic>
        <p:nvPicPr>
          <p:cNvPr id="6" name="圖片 5"/>
          <p:cNvPicPr>
            <a:picLocks noChangeAspect="1"/>
          </p:cNvPicPr>
          <p:nvPr/>
        </p:nvPicPr>
        <p:blipFill>
          <a:blip r:embed="rId3" cstate="print"/>
          <a:stretch>
            <a:fillRect/>
          </a:stretch>
        </p:blipFill>
        <p:spPr>
          <a:xfrm>
            <a:off x="6930204" y="777053"/>
            <a:ext cx="2105730" cy="3057843"/>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075" y="785268"/>
            <a:ext cx="2060892" cy="2965241"/>
          </a:xfrm>
          <a:prstGeom prst="rect">
            <a:avLst/>
          </a:prstGeom>
        </p:spPr>
      </p:pic>
      <p:sp>
        <p:nvSpPr>
          <p:cNvPr id="10" name="文字方塊 9"/>
          <p:cNvSpPr txBox="1"/>
          <p:nvPr/>
        </p:nvSpPr>
        <p:spPr>
          <a:xfrm>
            <a:off x="5018307" y="3718244"/>
            <a:ext cx="1527598" cy="276999"/>
          </a:xfrm>
          <a:prstGeom prst="rect">
            <a:avLst/>
          </a:prstGeom>
          <a:noFill/>
        </p:spPr>
        <p:txBody>
          <a:bodyPr wrap="none" rtlCol="0">
            <a:spAutoFit/>
          </a:bodyPr>
          <a:lstStyle/>
          <a:p>
            <a:r>
              <a:rPr lang="en-US" altLang="zh-TW" sz="1200" dirty="0" err="1"/>
              <a:t>Yeh</a:t>
            </a:r>
            <a:r>
              <a:rPr lang="en-US" altLang="zh-TW" sz="1200" dirty="0"/>
              <a:t> &amp; </a:t>
            </a:r>
            <a:r>
              <a:rPr lang="en-US" altLang="zh-TW" sz="1200" dirty="0" err="1"/>
              <a:t>Shellnutt</a:t>
            </a:r>
            <a:r>
              <a:rPr lang="en-US" altLang="zh-TW" sz="1200" dirty="0"/>
              <a:t>, 2018</a:t>
            </a:r>
            <a:endParaRPr lang="zh-TW" altLang="en-US" sz="1200" dirty="0"/>
          </a:p>
        </p:txBody>
      </p:sp>
      <p:sp>
        <p:nvSpPr>
          <p:cNvPr id="17" name="文字方塊 16"/>
          <p:cNvSpPr txBox="1"/>
          <p:nvPr/>
        </p:nvSpPr>
        <p:spPr>
          <a:xfrm>
            <a:off x="7269575" y="3751694"/>
            <a:ext cx="1195327" cy="276999"/>
          </a:xfrm>
          <a:prstGeom prst="rect">
            <a:avLst/>
          </a:prstGeom>
          <a:noFill/>
        </p:spPr>
        <p:txBody>
          <a:bodyPr wrap="none" rtlCol="0">
            <a:spAutoFit/>
          </a:bodyPr>
          <a:lstStyle/>
          <a:p>
            <a:r>
              <a:rPr lang="en-US" altLang="zh-TW" sz="1200" dirty="0"/>
              <a:t>Chiu et al., 2018</a:t>
            </a:r>
            <a:endParaRPr lang="zh-TW" altLang="en-US" sz="1200" dirty="0"/>
          </a:p>
        </p:txBody>
      </p:sp>
      <p:pic>
        <p:nvPicPr>
          <p:cNvPr id="3075" name="Picture 3"/>
          <p:cNvPicPr>
            <a:picLocks noChangeAspect="1" noChangeArrowheads="1"/>
          </p:cNvPicPr>
          <p:nvPr/>
        </p:nvPicPr>
        <p:blipFill>
          <a:blip r:embed="rId5" cstate="print"/>
          <a:srcRect l="8029" t="3630" r="33125" b="1178"/>
          <a:stretch>
            <a:fillRect/>
          </a:stretch>
        </p:blipFill>
        <p:spPr bwMode="auto">
          <a:xfrm>
            <a:off x="3039175" y="4052217"/>
            <a:ext cx="1483588" cy="17999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4193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a:extLst>
              <a:ext uri="{FF2B5EF4-FFF2-40B4-BE49-F238E27FC236}">
                <a16:creationId xmlns:a16="http://schemas.microsoft.com/office/drawing/2014/main" id="{4ABBCC04-A295-F352-0733-2954A781A503}"/>
              </a:ext>
            </a:extLst>
          </p:cNvPr>
          <p:cNvCxnSpPr/>
          <p:nvPr/>
        </p:nvCxnSpPr>
        <p:spPr>
          <a:xfrm>
            <a:off x="3778843" y="677108"/>
            <a:ext cx="0" cy="56547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26898847-41FB-CC9F-4A23-BDC75507AB22}"/>
              </a:ext>
            </a:extLst>
          </p:cNvPr>
          <p:cNvSpPr txBox="1"/>
          <p:nvPr/>
        </p:nvSpPr>
        <p:spPr>
          <a:xfrm>
            <a:off x="96343" y="0"/>
            <a:ext cx="8927869" cy="677108"/>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000" b="1" dirty="0">
                <a:solidFill>
                  <a:srgbClr val="A50021"/>
                </a:solidFill>
              </a:rPr>
              <a:t>Earth Science Education</a:t>
            </a:r>
            <a:endParaRPr lang="zh-TW" altLang="en-US" sz="2000" b="1" dirty="0">
              <a:solidFill>
                <a:srgbClr val="A50021"/>
              </a:solidFill>
            </a:endParaRPr>
          </a:p>
        </p:txBody>
      </p:sp>
      <p:sp>
        <p:nvSpPr>
          <p:cNvPr id="9" name="文字方塊 8">
            <a:extLst>
              <a:ext uri="{FF2B5EF4-FFF2-40B4-BE49-F238E27FC236}">
                <a16:creationId xmlns:a16="http://schemas.microsoft.com/office/drawing/2014/main" id="{652C9624-3AD0-3442-A21C-968B7389EC73}"/>
              </a:ext>
            </a:extLst>
          </p:cNvPr>
          <p:cNvSpPr txBox="1"/>
          <p:nvPr/>
        </p:nvSpPr>
        <p:spPr>
          <a:xfrm>
            <a:off x="70270" y="3622875"/>
            <a:ext cx="2226662" cy="2339102"/>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Ting-</a:t>
            </a:r>
            <a:r>
              <a:rPr lang="en-US" altLang="zh-TW" sz="1600" b="1" dirty="0" err="1">
                <a:solidFill>
                  <a:srgbClr val="002060"/>
                </a:solidFill>
                <a:ea typeface="Arial Unicode MS" panose="020B0604020202020204" pitchFamily="34" charset="-120"/>
                <a:cs typeface="Arial Unicode MS" panose="020B0604020202020204" pitchFamily="34" charset="-120"/>
              </a:rPr>
              <a:t>Kuang</a:t>
            </a:r>
            <a:r>
              <a:rPr lang="en-US" altLang="zh-TW" sz="1600" b="1" dirty="0">
                <a:solidFill>
                  <a:srgbClr val="002060"/>
                </a:solidFill>
                <a:ea typeface="Arial Unicode MS" panose="020B0604020202020204" pitchFamily="34" charset="-120"/>
                <a:cs typeface="Arial Unicode MS" panose="020B0604020202020204" pitchFamily="34" charset="-120"/>
              </a:rPr>
              <a:t> Yeh</a:t>
            </a:r>
            <a:r>
              <a:rPr lang="en-US" altLang="zh-TW" sz="1300" dirty="0">
                <a:ea typeface="Arial Unicode MS" panose="020B0604020202020204" pitchFamily="34" charset="-120"/>
                <a:cs typeface="Arial Unicode MS" panose="020B0604020202020204" pitchFamily="34" charset="-120"/>
              </a:rPr>
              <a:t>,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Associate Professor, </a:t>
            </a:r>
          </a:p>
          <a:p>
            <a:r>
              <a:rPr lang="en-US" altLang="zh-TW" sz="1300" dirty="0">
                <a:ea typeface="Arial Unicode MS" panose="020B0604020202020204" pitchFamily="34" charset="-120"/>
                <a:cs typeface="Arial Unicode MS" panose="020B0604020202020204" pitchFamily="34" charset="-120"/>
              </a:rPr>
              <a:t>Department of Earth Sciences and Institute of Marine Environmental Science and Technology</a:t>
            </a:r>
          </a:p>
          <a:p>
            <a:r>
              <a:rPr lang="en-US" altLang="zh-TW" sz="1300" dirty="0">
                <a:ea typeface="Arial Unicode MS" panose="020B0604020202020204" pitchFamily="34" charset="-120"/>
                <a:cs typeface="Arial Unicode MS" panose="020B0604020202020204" pitchFamily="34" charset="-120"/>
              </a:rPr>
              <a:t>tkyeh@ntnu.edu.tw</a:t>
            </a:r>
            <a:endParaRPr lang="en-US" altLang="zh-TW" sz="1300" b="1" dirty="0">
              <a:solidFill>
                <a:srgbClr val="A50021"/>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Earth Sciences,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National Taiwan Normal Univ.,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Taiwan</a:t>
            </a:r>
          </a:p>
        </p:txBody>
      </p:sp>
      <p:sp>
        <p:nvSpPr>
          <p:cNvPr id="10" name="文字方塊 9">
            <a:extLst>
              <a:ext uri="{FF2B5EF4-FFF2-40B4-BE49-F238E27FC236}">
                <a16:creationId xmlns:a16="http://schemas.microsoft.com/office/drawing/2014/main" id="{06751BEC-9D16-0FDF-F373-E71ED7F50053}"/>
              </a:ext>
            </a:extLst>
          </p:cNvPr>
          <p:cNvSpPr txBox="1"/>
          <p:nvPr/>
        </p:nvSpPr>
        <p:spPr>
          <a:xfrm>
            <a:off x="3785914" y="4304658"/>
            <a:ext cx="5365517" cy="2154436"/>
          </a:xfrm>
          <a:prstGeom prst="rect">
            <a:avLst/>
          </a:prstGeom>
          <a:noFill/>
        </p:spPr>
        <p:txBody>
          <a:bodyPr wrap="square" rtlCol="0">
            <a:spAutoFit/>
          </a:bodyPr>
          <a:lstStyle/>
          <a:p>
            <a:pPr lvl="0"/>
            <a:r>
              <a:rPr lang="en-US" altLang="zh-TW" sz="1300" b="1" dirty="0">
                <a:solidFill>
                  <a:srgbClr val="002060"/>
                </a:solidFill>
              </a:rPr>
              <a:t>Publications (updated)</a:t>
            </a:r>
          </a:p>
          <a:p>
            <a:pPr marL="171450" indent="-171450" algn="just" fontAlgn="base">
              <a:buFont typeface="Arial" panose="020B0604020202020204" pitchFamily="34" charset="0"/>
              <a:buChar char="•"/>
            </a:pPr>
            <a:r>
              <a:rPr lang="en-US" altLang="zh-TW" sz="1200" dirty="0">
                <a:solidFill>
                  <a:srgbClr val="000000"/>
                </a:solidFill>
              </a:rPr>
              <a:t>Hung, L. Y., Wang, S. M., &amp; </a:t>
            </a:r>
            <a:r>
              <a:rPr lang="en-US" altLang="zh-TW" sz="1200" b="1" dirty="0">
                <a:solidFill>
                  <a:srgbClr val="000000"/>
                </a:solidFill>
              </a:rPr>
              <a:t>Yeh, T. K.* </a:t>
            </a:r>
            <a:r>
              <a:rPr lang="en-US" altLang="zh-TW" sz="1200" dirty="0">
                <a:solidFill>
                  <a:srgbClr val="000000"/>
                </a:solidFill>
              </a:rPr>
              <a:t>(2023). Kolb's experiential learning theory and marine debris education: Effects of different stages on learning. Marine Pollution Bulletin, 191, 114933.</a:t>
            </a:r>
          </a:p>
          <a:p>
            <a:pPr marL="171450" indent="-171450" algn="just" fontAlgn="base">
              <a:buFont typeface="Arial" panose="020B0604020202020204" pitchFamily="34" charset="0"/>
              <a:buChar char="•"/>
            </a:pPr>
            <a:r>
              <a:rPr lang="en-US" altLang="zh-TW" sz="1200" dirty="0">
                <a:solidFill>
                  <a:srgbClr val="000000"/>
                </a:solidFill>
              </a:rPr>
              <a:t>Hung, L. Y., Wang, S. M., &amp; </a:t>
            </a:r>
            <a:r>
              <a:rPr lang="en-US" altLang="zh-TW" sz="1200" b="1" dirty="0">
                <a:solidFill>
                  <a:srgbClr val="000000"/>
                </a:solidFill>
              </a:rPr>
              <a:t>Yeh, T. K.* </a:t>
            </a:r>
            <a:r>
              <a:rPr lang="en-US" altLang="zh-TW" sz="1200" dirty="0">
                <a:solidFill>
                  <a:srgbClr val="000000"/>
                </a:solidFill>
              </a:rPr>
              <a:t>(2022). Collaboration between the government and environmental non-governmental </a:t>
            </a:r>
            <a:r>
              <a:rPr lang="en-US" altLang="zh-TW" sz="1200" dirty="0" err="1">
                <a:solidFill>
                  <a:srgbClr val="000000"/>
                </a:solidFill>
              </a:rPr>
              <a:t>organisations</a:t>
            </a:r>
            <a:r>
              <a:rPr lang="en-US" altLang="zh-TW" sz="1200" dirty="0">
                <a:solidFill>
                  <a:srgbClr val="000000"/>
                </a:solidFill>
              </a:rPr>
              <a:t> for marine debris policy development: The Taiwan experience. Marine Policy, 135, 104849.</a:t>
            </a:r>
          </a:p>
          <a:p>
            <a:pPr marL="171450" indent="-171450" algn="just" fontAlgn="base">
              <a:buFont typeface="Arial" panose="020B0604020202020204" pitchFamily="34" charset="0"/>
              <a:buChar char="•"/>
            </a:pPr>
            <a:r>
              <a:rPr lang="en-US" altLang="zh-TW" sz="1200" dirty="0">
                <a:solidFill>
                  <a:srgbClr val="000000"/>
                </a:solidFill>
              </a:rPr>
              <a:t>Chen, C. S., </a:t>
            </a:r>
            <a:r>
              <a:rPr lang="en-US" altLang="zh-TW" sz="1200" dirty="0" err="1">
                <a:solidFill>
                  <a:srgbClr val="000000"/>
                </a:solidFill>
              </a:rPr>
              <a:t>Chien</a:t>
            </a:r>
            <a:r>
              <a:rPr lang="en-US" altLang="zh-TW" sz="1200" dirty="0">
                <a:solidFill>
                  <a:srgbClr val="000000"/>
                </a:solidFill>
              </a:rPr>
              <a:t>, T. S., Lee, P. L., </a:t>
            </a:r>
            <a:r>
              <a:rPr lang="en-US" altLang="zh-TW" sz="1200" dirty="0" err="1">
                <a:solidFill>
                  <a:srgbClr val="000000"/>
                </a:solidFill>
              </a:rPr>
              <a:t>Jeng</a:t>
            </a:r>
            <a:r>
              <a:rPr lang="en-US" altLang="zh-TW" sz="1200" dirty="0">
                <a:solidFill>
                  <a:srgbClr val="000000"/>
                </a:solidFill>
              </a:rPr>
              <a:t>, Y., &amp; </a:t>
            </a:r>
            <a:r>
              <a:rPr lang="en-US" altLang="zh-TW" sz="1200" b="1" dirty="0">
                <a:solidFill>
                  <a:srgbClr val="000000"/>
                </a:solidFill>
              </a:rPr>
              <a:t>Yeh, T. K.* </a:t>
            </a:r>
            <a:r>
              <a:rPr lang="en-US" altLang="zh-TW" sz="1200" dirty="0">
                <a:solidFill>
                  <a:srgbClr val="000000"/>
                </a:solidFill>
              </a:rPr>
              <a:t>(2020). Prefrontal brain electrical activity and cognitive load analysis using a non-linear and non-stationary approach. IEEE Access, 8, 211115-211124.</a:t>
            </a:r>
          </a:p>
          <a:p>
            <a:pPr fontAlgn="base"/>
            <a:endParaRPr lang="en-US" altLang="zh-TW" sz="1300" dirty="0">
              <a:latin typeface="Arial" panose="020B0604020202020204" pitchFamily="34" charset="0"/>
            </a:endParaRPr>
          </a:p>
        </p:txBody>
      </p:sp>
      <p:sp>
        <p:nvSpPr>
          <p:cNvPr id="18" name="文字方塊 17">
            <a:extLst>
              <a:ext uri="{FF2B5EF4-FFF2-40B4-BE49-F238E27FC236}">
                <a16:creationId xmlns:a16="http://schemas.microsoft.com/office/drawing/2014/main" id="{7C3AB7F2-AE86-F79B-D521-45CE4282EAC5}"/>
              </a:ext>
            </a:extLst>
          </p:cNvPr>
          <p:cNvSpPr txBox="1"/>
          <p:nvPr/>
        </p:nvSpPr>
        <p:spPr>
          <a:xfrm>
            <a:off x="70270" y="651791"/>
            <a:ext cx="2672928" cy="292388"/>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Research interest</a:t>
            </a:r>
            <a:endParaRPr lang="en-US" altLang="zh-TW" sz="1300" dirty="0">
              <a:ea typeface="Arial Unicode MS" panose="020B0604020202020204" pitchFamily="34" charset="-120"/>
              <a:cs typeface="Arial Unicode MS" panose="020B0604020202020204" pitchFamily="34" charset="-120"/>
            </a:endParaRPr>
          </a:p>
        </p:txBody>
      </p:sp>
      <p:sp>
        <p:nvSpPr>
          <p:cNvPr id="19" name="文字方塊 18">
            <a:extLst>
              <a:ext uri="{FF2B5EF4-FFF2-40B4-BE49-F238E27FC236}">
                <a16:creationId xmlns:a16="http://schemas.microsoft.com/office/drawing/2014/main" id="{BE31ABF7-1F98-B6DA-838C-0610BB7C133F}"/>
              </a:ext>
            </a:extLst>
          </p:cNvPr>
          <p:cNvSpPr txBox="1"/>
          <p:nvPr/>
        </p:nvSpPr>
        <p:spPr>
          <a:xfrm>
            <a:off x="71273" y="844039"/>
            <a:ext cx="3556331" cy="2677656"/>
          </a:xfrm>
          <a:prstGeom prst="rect">
            <a:avLst/>
          </a:prstGeom>
          <a:noFill/>
        </p:spPr>
        <p:txBody>
          <a:bodyPr wrap="square" rtlCol="0">
            <a:spAutoFit/>
          </a:bodyPr>
          <a:lstStyle/>
          <a:p>
            <a:pPr algn="just"/>
            <a:r>
              <a:rPr lang="en-US" altLang="zh-TW" sz="1200" dirty="0"/>
              <a:t>My research primarily focuses on two main areas: the mechanisms of students' learning and earth science education. In the investigation of human learning, we predominantly employ neuroimaging techniques to scrutinize the brain's functioning during the learning process. Within the realm of earth science education research, our principal objective is to explore strategies that enhance citizens' understanding of global changes and the implications of environmental issues, particularly those pertaining to marine environments. In addition to these efforts, we have also developed various tabletop games, digital media resources, and scaffolding materials to support students' learning of earth science.</a:t>
            </a:r>
            <a:endParaRPr lang="en-US" altLang="zh-TW" sz="1200" dirty="0">
              <a:ea typeface="Arial Unicode MS" panose="020B0604020202020204" pitchFamily="34" charset="-120"/>
              <a:cs typeface="Arial Unicode MS" panose="020B0604020202020204" pitchFamily="34" charset="-120"/>
            </a:endParaRPr>
          </a:p>
        </p:txBody>
      </p:sp>
      <p:pic>
        <p:nvPicPr>
          <p:cNvPr id="2" name="圖片 1">
            <a:extLst>
              <a:ext uri="{FF2B5EF4-FFF2-40B4-BE49-F238E27FC236}">
                <a16:creationId xmlns:a16="http://schemas.microsoft.com/office/drawing/2014/main" id="{D237C68F-C281-41EE-A1C1-30DB7DE999F9}"/>
              </a:ext>
            </a:extLst>
          </p:cNvPr>
          <p:cNvPicPr>
            <a:picLocks noChangeAspect="1"/>
          </p:cNvPicPr>
          <p:nvPr/>
        </p:nvPicPr>
        <p:blipFill>
          <a:blip r:embed="rId2"/>
          <a:stretch>
            <a:fillRect/>
          </a:stretch>
        </p:blipFill>
        <p:spPr>
          <a:xfrm>
            <a:off x="3785914" y="900259"/>
            <a:ext cx="3211223" cy="1944135"/>
          </a:xfrm>
          <a:prstGeom prst="rect">
            <a:avLst/>
          </a:prstGeom>
        </p:spPr>
      </p:pic>
      <p:pic>
        <p:nvPicPr>
          <p:cNvPr id="3" name="圖片 2">
            <a:extLst>
              <a:ext uri="{FF2B5EF4-FFF2-40B4-BE49-F238E27FC236}">
                <a16:creationId xmlns:a16="http://schemas.microsoft.com/office/drawing/2014/main" id="{69716672-5C49-4B0D-AD29-C181E3954EC6}"/>
              </a:ext>
            </a:extLst>
          </p:cNvPr>
          <p:cNvPicPr>
            <a:picLocks noChangeAspect="1"/>
          </p:cNvPicPr>
          <p:nvPr/>
        </p:nvPicPr>
        <p:blipFill>
          <a:blip r:embed="rId3"/>
          <a:stretch>
            <a:fillRect/>
          </a:stretch>
        </p:blipFill>
        <p:spPr>
          <a:xfrm>
            <a:off x="3821495" y="3009737"/>
            <a:ext cx="3140060" cy="1231185"/>
          </a:xfrm>
          <a:prstGeom prst="rect">
            <a:avLst/>
          </a:prstGeom>
        </p:spPr>
      </p:pic>
      <p:sp>
        <p:nvSpPr>
          <p:cNvPr id="8" name="矩形 7">
            <a:extLst>
              <a:ext uri="{FF2B5EF4-FFF2-40B4-BE49-F238E27FC236}">
                <a16:creationId xmlns:a16="http://schemas.microsoft.com/office/drawing/2014/main" id="{F15B984A-6FCC-4DEA-AD1B-81BAB12E2513}"/>
              </a:ext>
            </a:extLst>
          </p:cNvPr>
          <p:cNvSpPr/>
          <p:nvPr/>
        </p:nvSpPr>
        <p:spPr>
          <a:xfrm>
            <a:off x="7032695" y="3013501"/>
            <a:ext cx="1991517" cy="1015663"/>
          </a:xfrm>
          <a:prstGeom prst="rect">
            <a:avLst/>
          </a:prstGeom>
        </p:spPr>
        <p:txBody>
          <a:bodyPr wrap="square">
            <a:spAutoFit/>
          </a:bodyPr>
          <a:lstStyle/>
          <a:p>
            <a:r>
              <a:rPr lang="en-US" altLang="zh-TW" sz="1200" dirty="0"/>
              <a:t>The mediation effect of perceived behavioral control in marine environmental attitude-behavior correspondence</a:t>
            </a:r>
            <a:endParaRPr lang="zh-TW" altLang="en-US" sz="1200" dirty="0"/>
          </a:p>
        </p:txBody>
      </p:sp>
      <p:sp>
        <p:nvSpPr>
          <p:cNvPr id="12" name="矩形 11">
            <a:extLst>
              <a:ext uri="{FF2B5EF4-FFF2-40B4-BE49-F238E27FC236}">
                <a16:creationId xmlns:a16="http://schemas.microsoft.com/office/drawing/2014/main" id="{5F965E76-C1A3-47AD-A67D-496D7F65E01D}"/>
              </a:ext>
            </a:extLst>
          </p:cNvPr>
          <p:cNvSpPr/>
          <p:nvPr/>
        </p:nvSpPr>
        <p:spPr>
          <a:xfrm>
            <a:off x="6997137" y="1087497"/>
            <a:ext cx="2118736" cy="1569660"/>
          </a:xfrm>
          <a:prstGeom prst="rect">
            <a:avLst/>
          </a:prstGeom>
        </p:spPr>
        <p:txBody>
          <a:bodyPr wrap="square">
            <a:spAutoFit/>
          </a:bodyPr>
          <a:lstStyle/>
          <a:p>
            <a:pPr algn="just"/>
            <a:r>
              <a:rPr lang="en-US" altLang="zh-TW" sz="1200" dirty="0"/>
              <a:t>Topographic Theta energy maps of subject x for a quick comparison of two stated methods. (a) Results derived from the proposed EEMD-MHHS method. (b) Results derived from the Fourier based technique.</a:t>
            </a:r>
            <a:endParaRPr lang="zh-TW" altLang="en-US" sz="1200" dirty="0"/>
          </a:p>
        </p:txBody>
      </p:sp>
      <p:pic>
        <p:nvPicPr>
          <p:cNvPr id="16" name="圖片 15">
            <a:extLst>
              <a:ext uri="{FF2B5EF4-FFF2-40B4-BE49-F238E27FC236}">
                <a16:creationId xmlns:a16="http://schemas.microsoft.com/office/drawing/2014/main" id="{F3AEEB8E-0F0C-40D5-87A6-6F7A246062E8}"/>
              </a:ext>
            </a:extLst>
          </p:cNvPr>
          <p:cNvPicPr>
            <a:picLocks noChangeAspect="1"/>
          </p:cNvPicPr>
          <p:nvPr/>
        </p:nvPicPr>
        <p:blipFill>
          <a:blip r:embed="rId4"/>
          <a:stretch>
            <a:fillRect/>
          </a:stretch>
        </p:blipFill>
        <p:spPr>
          <a:xfrm>
            <a:off x="2293647" y="3646913"/>
            <a:ext cx="1527848" cy="2310828"/>
          </a:xfrm>
          <a:prstGeom prst="rect">
            <a:avLst/>
          </a:prstGeom>
        </p:spPr>
      </p:pic>
      <p:sp>
        <p:nvSpPr>
          <p:cNvPr id="4" name="矩形 3">
            <a:extLst>
              <a:ext uri="{FF2B5EF4-FFF2-40B4-BE49-F238E27FC236}">
                <a16:creationId xmlns:a16="http://schemas.microsoft.com/office/drawing/2014/main" id="{881404E2-E14C-4166-B5B9-40DCED5F5391}"/>
              </a:ext>
            </a:extLst>
          </p:cNvPr>
          <p:cNvSpPr/>
          <p:nvPr/>
        </p:nvSpPr>
        <p:spPr>
          <a:xfrm>
            <a:off x="70270" y="5878281"/>
            <a:ext cx="2434386" cy="477054"/>
          </a:xfrm>
          <a:prstGeom prst="rect">
            <a:avLst/>
          </a:prstGeom>
        </p:spPr>
        <p:txBody>
          <a:bodyPr wrap="square">
            <a:spAutoFit/>
          </a:bodyPr>
          <a:lstStyle/>
          <a:p>
            <a:r>
              <a:rPr lang="en-US" altLang="zh-TW" sz="1300" b="1" dirty="0">
                <a:solidFill>
                  <a:srgbClr val="002060"/>
                </a:solidFill>
                <a:ea typeface="Arial Unicode MS" panose="020B0604020202020204" pitchFamily="34" charset="-120"/>
              </a:rPr>
              <a:t>Funding:</a:t>
            </a:r>
          </a:p>
          <a:p>
            <a:r>
              <a:rPr lang="en-US" altLang="zh-TW" sz="1200" dirty="0"/>
              <a:t>Ministry of Science and Technology</a:t>
            </a:r>
          </a:p>
        </p:txBody>
      </p:sp>
    </p:spTree>
    <p:extLst>
      <p:ext uri="{BB962C8B-B14F-4D97-AF65-F5344CB8AC3E}">
        <p14:creationId xmlns:p14="http://schemas.microsoft.com/office/powerpoint/2010/main" val="428198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4F30B30A-1D14-78E3-4D58-A48851BA5DF8}"/>
              </a:ext>
            </a:extLst>
          </p:cNvPr>
          <p:cNvCxnSpPr/>
          <p:nvPr/>
        </p:nvCxnSpPr>
        <p:spPr>
          <a:xfrm>
            <a:off x="-11722" y="4384007"/>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4ABBCC04-A295-F352-0733-2954A781A503}"/>
              </a:ext>
            </a:extLst>
          </p:cNvPr>
          <p:cNvCxnSpPr/>
          <p:nvPr/>
        </p:nvCxnSpPr>
        <p:spPr>
          <a:xfrm>
            <a:off x="3778843" y="677108"/>
            <a:ext cx="0" cy="56547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26898847-41FB-CC9F-4A23-BDC75507AB22}"/>
              </a:ext>
            </a:extLst>
          </p:cNvPr>
          <p:cNvSpPr txBox="1"/>
          <p:nvPr/>
        </p:nvSpPr>
        <p:spPr>
          <a:xfrm>
            <a:off x="96343" y="0"/>
            <a:ext cx="8927869" cy="677108"/>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000" b="1" dirty="0">
                <a:solidFill>
                  <a:srgbClr val="A50021"/>
                </a:solidFill>
              </a:rPr>
              <a:t>Observational Seismology</a:t>
            </a:r>
            <a:endParaRPr lang="zh-TW" altLang="en-US" sz="2000" b="1" dirty="0">
              <a:solidFill>
                <a:srgbClr val="A50021"/>
              </a:solidFill>
            </a:endParaRPr>
          </a:p>
        </p:txBody>
      </p:sp>
      <p:sp>
        <p:nvSpPr>
          <p:cNvPr id="7" name="文字方塊 6">
            <a:extLst>
              <a:ext uri="{FF2B5EF4-FFF2-40B4-BE49-F238E27FC236}">
                <a16:creationId xmlns:a16="http://schemas.microsoft.com/office/drawing/2014/main" id="{1F4A2699-D9EC-B0B7-FAB0-B205458E05C0}"/>
              </a:ext>
            </a:extLst>
          </p:cNvPr>
          <p:cNvSpPr txBox="1"/>
          <p:nvPr/>
        </p:nvSpPr>
        <p:spPr>
          <a:xfrm>
            <a:off x="3568354" y="3285203"/>
            <a:ext cx="4055362" cy="292388"/>
          </a:xfrm>
          <a:prstGeom prst="rect">
            <a:avLst/>
          </a:prstGeom>
          <a:noFill/>
        </p:spPr>
        <p:txBody>
          <a:bodyPr wrap="square" rtlCol="0">
            <a:spAutoFit/>
          </a:bodyPr>
          <a:lstStyle/>
          <a:p>
            <a:pPr algn="ctr"/>
            <a:endParaRPr lang="zh-TW" altLang="en-US" sz="1300" dirty="0">
              <a:ea typeface="Arial Unicode MS" panose="020B0604020202020204" pitchFamily="34" charset="-120"/>
              <a:cs typeface="Arial Unicode MS" panose="020B0604020202020204" pitchFamily="34" charset="-120"/>
            </a:endParaRPr>
          </a:p>
        </p:txBody>
      </p:sp>
      <p:sp>
        <p:nvSpPr>
          <p:cNvPr id="9" name="文字方塊 8">
            <a:extLst>
              <a:ext uri="{FF2B5EF4-FFF2-40B4-BE49-F238E27FC236}">
                <a16:creationId xmlns:a16="http://schemas.microsoft.com/office/drawing/2014/main" id="{652C9624-3AD0-3442-A21C-968B7389EC73}"/>
              </a:ext>
            </a:extLst>
          </p:cNvPr>
          <p:cNvSpPr txBox="1"/>
          <p:nvPr/>
        </p:nvSpPr>
        <p:spPr>
          <a:xfrm>
            <a:off x="64367" y="4613407"/>
            <a:ext cx="3195613" cy="1538883"/>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Kate </a:t>
            </a:r>
            <a:r>
              <a:rPr lang="en-US" altLang="zh-TW" sz="1600" b="1" dirty="0" err="1">
                <a:solidFill>
                  <a:srgbClr val="002060"/>
                </a:solidFill>
                <a:ea typeface="Arial Unicode MS" panose="020B0604020202020204" pitchFamily="34" charset="-120"/>
                <a:cs typeface="Arial Unicode MS" panose="020B0604020202020204" pitchFamily="34" charset="-120"/>
              </a:rPr>
              <a:t>Huihsuan</a:t>
            </a:r>
            <a:r>
              <a:rPr lang="en-US" altLang="zh-TW" sz="1600" b="1" dirty="0">
                <a:solidFill>
                  <a:srgbClr val="002060"/>
                </a:solidFill>
                <a:ea typeface="Arial Unicode MS" panose="020B0604020202020204" pitchFamily="34" charset="-120"/>
                <a:cs typeface="Arial Unicode MS" panose="020B0604020202020204" pitchFamily="34" charset="-120"/>
              </a:rPr>
              <a:t> Chen</a:t>
            </a:r>
            <a:r>
              <a:rPr lang="en-US" altLang="zh-TW" sz="1300" dirty="0">
                <a:ea typeface="Arial Unicode MS" panose="020B0604020202020204" pitchFamily="34" charset="-120"/>
                <a:cs typeface="Arial Unicode MS" panose="020B0604020202020204" pitchFamily="34" charset="-120"/>
              </a:rPr>
              <a:t>,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Professor, Dept. of Earth Sciences</a:t>
            </a:r>
          </a:p>
          <a:p>
            <a:r>
              <a:rPr lang="en-US" altLang="zh-TW" sz="1300" dirty="0" err="1">
                <a:ea typeface="Arial Unicode MS" panose="020B0604020202020204" pitchFamily="34" charset="-120"/>
                <a:cs typeface="Arial Unicode MS" panose="020B0604020202020204" pitchFamily="34" charset="-120"/>
              </a:rPr>
              <a:t>katepili@ntnu.edu.tw</a:t>
            </a:r>
            <a:endParaRPr lang="en-US" altLang="zh-TW" sz="1300" b="1" dirty="0">
              <a:solidFill>
                <a:srgbClr val="A50021"/>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Earth Sciences,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National Cheng Kung Univ., </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Taiwan</a:t>
            </a:r>
            <a:endParaRPr lang="en-US" altLang="zh-TW" sz="1300" b="1" dirty="0">
              <a:solidFill>
                <a:srgbClr val="002060"/>
              </a:solidFill>
              <a:cs typeface="Times New Roman" panose="02020603050405020304" pitchFamily="18" charset="0"/>
            </a:endParaRPr>
          </a:p>
        </p:txBody>
      </p:sp>
      <p:sp>
        <p:nvSpPr>
          <p:cNvPr id="10" name="文字方塊 9">
            <a:extLst>
              <a:ext uri="{FF2B5EF4-FFF2-40B4-BE49-F238E27FC236}">
                <a16:creationId xmlns:a16="http://schemas.microsoft.com/office/drawing/2014/main" id="{06751BEC-9D16-0FDF-F373-E71ED7F50053}"/>
              </a:ext>
            </a:extLst>
          </p:cNvPr>
          <p:cNvSpPr txBox="1"/>
          <p:nvPr/>
        </p:nvSpPr>
        <p:spPr>
          <a:xfrm>
            <a:off x="3766761" y="4365010"/>
            <a:ext cx="5365517" cy="2108269"/>
          </a:xfrm>
          <a:prstGeom prst="rect">
            <a:avLst/>
          </a:prstGeom>
          <a:noFill/>
        </p:spPr>
        <p:txBody>
          <a:bodyPr wrap="square" rtlCol="0">
            <a:spAutoFit/>
          </a:bodyPr>
          <a:lstStyle/>
          <a:p>
            <a:pPr lvl="0"/>
            <a:r>
              <a:rPr lang="en-US" altLang="zh-TW" sz="1300" b="1" dirty="0">
                <a:solidFill>
                  <a:srgbClr val="002060"/>
                </a:solidFill>
              </a:rPr>
              <a:t>Publications (updated)</a:t>
            </a:r>
          </a:p>
          <a:p>
            <a:pPr algn="l" fontAlgn="base"/>
            <a:r>
              <a:rPr lang="en" altLang="zh-TW" sz="1200" b="1" i="0" dirty="0">
                <a:solidFill>
                  <a:srgbClr val="000000"/>
                </a:solidFill>
                <a:effectLst/>
              </a:rPr>
              <a:t>Chen, K. H.</a:t>
            </a:r>
            <a:r>
              <a:rPr lang="en" altLang="zh-TW" sz="1200" dirty="0">
                <a:solidFill>
                  <a:srgbClr val="000000"/>
                </a:solidFill>
              </a:rPr>
              <a:t> et al. </a:t>
            </a:r>
            <a:r>
              <a:rPr lang="en" altLang="zh-TW" sz="1200" b="0" i="0" dirty="0">
                <a:solidFill>
                  <a:srgbClr val="000000"/>
                </a:solidFill>
                <a:effectLst/>
              </a:rPr>
              <a:t>(</a:t>
            </a:r>
            <a:r>
              <a:rPr lang="en" altLang="zh-TW" sz="1200" b="1" i="0" dirty="0">
                <a:solidFill>
                  <a:srgbClr val="000000"/>
                </a:solidFill>
                <a:effectLst/>
              </a:rPr>
              <a:t>2022</a:t>
            </a:r>
            <a:r>
              <a:rPr lang="en" altLang="zh-TW" sz="1200" b="0" i="0" dirty="0">
                <a:solidFill>
                  <a:srgbClr val="000000"/>
                </a:solidFill>
                <a:effectLst/>
              </a:rPr>
              <a:t>), Characteristics and impact of environmental shaking in Taipei metropolitan area,  Scientific Reports, 12, 743, </a:t>
            </a:r>
            <a:r>
              <a:rPr lang="en" altLang="zh-TW" sz="800" b="0" i="0" u="none" strike="noStrike" dirty="0">
                <a:solidFill>
                  <a:srgbClr val="000000"/>
                </a:solidFill>
                <a:effectLst/>
                <a:hlinkClick r:id="rId2"/>
              </a:rPr>
              <a:t>https://doi.org/10.1038/s41598-021-04528-6</a:t>
            </a:r>
            <a:r>
              <a:rPr lang="en" altLang="zh-TW" sz="800" b="0" i="0" dirty="0">
                <a:solidFill>
                  <a:srgbClr val="000000"/>
                </a:solidFill>
                <a:effectLst/>
              </a:rPr>
              <a:t>. </a:t>
            </a:r>
            <a:r>
              <a:rPr lang="en" altLang="zh-TW" sz="800" b="0" i="0" dirty="0">
                <a:effectLst/>
              </a:rPr>
              <a:t>​</a:t>
            </a:r>
          </a:p>
          <a:p>
            <a:pPr algn="l" fontAlgn="base"/>
            <a:r>
              <a:rPr lang="en" altLang="zh-TW" sz="1200" b="0" i="0" dirty="0">
                <a:effectLst/>
              </a:rPr>
              <a:t>Chen, Y. et al. (</a:t>
            </a:r>
            <a:r>
              <a:rPr lang="en" altLang="zh-TW" sz="1200" b="1" i="0" dirty="0">
                <a:effectLst/>
              </a:rPr>
              <a:t>2022</a:t>
            </a:r>
            <a:r>
              <a:rPr lang="en" altLang="zh-TW" sz="1200" b="0" i="0" dirty="0">
                <a:effectLst/>
              </a:rPr>
              <a:t>), Dynamic characteristics of TAIPEI 101 skyscraper from rotational and translation seismometers, BSSA, </a:t>
            </a:r>
            <a:r>
              <a:rPr lang="en" altLang="zh-TW" sz="800" b="0" i="0" u="none" strike="noStrike" dirty="0">
                <a:effectLst/>
                <a:hlinkClick r:id="rId3"/>
              </a:rPr>
              <a:t>https://doi.org/10.1785/0120220147. </a:t>
            </a:r>
            <a:endParaRPr lang="en" altLang="zh-TW" sz="800" b="0" i="0" dirty="0">
              <a:effectLst/>
            </a:endParaRPr>
          </a:p>
          <a:p>
            <a:pPr algn="l" fontAlgn="base"/>
            <a:r>
              <a:rPr lang="en" altLang="zh-TW" sz="1200" b="1" i="0" dirty="0">
                <a:effectLst/>
              </a:rPr>
              <a:t>Chen, K. H. </a:t>
            </a:r>
            <a:r>
              <a:rPr lang="en" altLang="zh-TW" sz="1200" b="0" i="0" dirty="0">
                <a:effectLst/>
              </a:rPr>
              <a:t>et al. (</a:t>
            </a:r>
            <a:r>
              <a:rPr lang="en" altLang="zh-TW" sz="1200" b="1" i="0" dirty="0">
                <a:effectLst/>
              </a:rPr>
              <a:t>2023</a:t>
            </a:r>
            <a:r>
              <a:rPr lang="en" altLang="zh-TW" sz="1200" b="0" i="0" dirty="0">
                <a:effectLst/>
              </a:rPr>
              <a:t>), Segmentation characteristics of deep, low-frequency tremors in Shikoku, Japan using  machine learning approaches, Earth, Planets and Space, 75:32, </a:t>
            </a:r>
            <a:r>
              <a:rPr lang="en" altLang="zh-TW" sz="800" b="0" i="0" u="none" strike="noStrike" dirty="0">
                <a:effectLst/>
                <a:hlinkClick r:id="rId4"/>
              </a:rPr>
              <a:t>https://doi.org/10.1186/s40623-023-01776-w.</a:t>
            </a:r>
            <a:r>
              <a:rPr lang="en" altLang="zh-TW" sz="800" b="0" i="0" dirty="0">
                <a:effectLst/>
              </a:rPr>
              <a:t> </a:t>
            </a:r>
          </a:p>
          <a:p>
            <a:pPr lvl="0"/>
            <a:r>
              <a:rPr lang="en-US" altLang="zh-TW" sz="1300" b="1" dirty="0">
                <a:solidFill>
                  <a:srgbClr val="002060"/>
                </a:solidFill>
              </a:rPr>
              <a:t> </a:t>
            </a:r>
          </a:p>
          <a:p>
            <a:pPr marL="171450" indent="-171450">
              <a:buFont typeface="Arial" panose="020B0604020202020204" pitchFamily="34" charset="0"/>
              <a:buChar char="•"/>
            </a:pPr>
            <a:endParaRPr lang="en-US" altLang="zh-TW" sz="1300" dirty="0">
              <a:latin typeface="Arial" panose="020B0604020202020204" pitchFamily="34" charset="0"/>
            </a:endParaRPr>
          </a:p>
        </p:txBody>
      </p:sp>
      <p:sp>
        <p:nvSpPr>
          <p:cNvPr id="11" name="文字方塊 10">
            <a:extLst>
              <a:ext uri="{FF2B5EF4-FFF2-40B4-BE49-F238E27FC236}">
                <a16:creationId xmlns:a16="http://schemas.microsoft.com/office/drawing/2014/main" id="{343E7337-7720-4741-457B-00814853ED5B}"/>
              </a:ext>
            </a:extLst>
          </p:cNvPr>
          <p:cNvSpPr txBox="1"/>
          <p:nvPr/>
        </p:nvSpPr>
        <p:spPr>
          <a:xfrm>
            <a:off x="96341" y="3888731"/>
            <a:ext cx="3053635" cy="492443"/>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t>Signal Processing</a:t>
            </a:r>
            <a:endParaRPr lang="en-US" altLang="zh-TW" sz="1300" dirty="0">
              <a:ea typeface="Arial Unicode MS" panose="020B0604020202020204" pitchFamily="34" charset="-120"/>
              <a:cs typeface="Arial Unicode MS" panose="020B0604020202020204" pitchFamily="34" charset="-120"/>
            </a:endParaRPr>
          </a:p>
        </p:txBody>
      </p:sp>
      <p:sp>
        <p:nvSpPr>
          <p:cNvPr id="13" name="Text Box 14">
            <a:extLst>
              <a:ext uri="{FF2B5EF4-FFF2-40B4-BE49-F238E27FC236}">
                <a16:creationId xmlns:a16="http://schemas.microsoft.com/office/drawing/2014/main" id="{6B06C613-A08E-44F7-12D2-C2372E9D73D7}"/>
              </a:ext>
            </a:extLst>
          </p:cNvPr>
          <p:cNvSpPr txBox="1">
            <a:spLocks noChangeArrowheads="1"/>
          </p:cNvSpPr>
          <p:nvPr/>
        </p:nvSpPr>
        <p:spPr bwMode="auto">
          <a:xfrm>
            <a:off x="3949132" y="733101"/>
            <a:ext cx="2254699" cy="2923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300" b="1" dirty="0">
                <a:solidFill>
                  <a:srgbClr val="000066"/>
                </a:solidFill>
                <a:latin typeface="Comic Sans MS" pitchFamily="66" charset="0"/>
              </a:rPr>
              <a:t>Repeating earthquakes</a:t>
            </a:r>
            <a:endParaRPr kumimoji="0" lang="en-US" altLang="en-US" sz="1300" b="1" dirty="0">
              <a:solidFill>
                <a:srgbClr val="000066"/>
              </a:solidFill>
              <a:latin typeface="Comic Sans MS" pitchFamily="66" charset="0"/>
            </a:endParaRPr>
          </a:p>
        </p:txBody>
      </p:sp>
      <p:pic>
        <p:nvPicPr>
          <p:cNvPr id="14" name="圖片 13">
            <a:extLst>
              <a:ext uri="{FF2B5EF4-FFF2-40B4-BE49-F238E27FC236}">
                <a16:creationId xmlns:a16="http://schemas.microsoft.com/office/drawing/2014/main" id="{130DFC25-B0C6-5AA4-7191-844344C8610E}"/>
              </a:ext>
            </a:extLst>
          </p:cNvPr>
          <p:cNvPicPr>
            <a:picLocks noChangeAspect="1"/>
          </p:cNvPicPr>
          <p:nvPr/>
        </p:nvPicPr>
        <p:blipFill>
          <a:blip r:embed="rId5"/>
          <a:stretch>
            <a:fillRect/>
          </a:stretch>
        </p:blipFill>
        <p:spPr>
          <a:xfrm>
            <a:off x="2411922" y="4519262"/>
            <a:ext cx="1293310" cy="1633028"/>
          </a:xfrm>
          <a:prstGeom prst="rect">
            <a:avLst/>
          </a:prstGeom>
        </p:spPr>
      </p:pic>
      <p:pic>
        <p:nvPicPr>
          <p:cNvPr id="15" name="圖片 14">
            <a:extLst>
              <a:ext uri="{FF2B5EF4-FFF2-40B4-BE49-F238E27FC236}">
                <a16:creationId xmlns:a16="http://schemas.microsoft.com/office/drawing/2014/main" id="{D02CA837-F259-903D-3309-8B7F45F58377}"/>
              </a:ext>
            </a:extLst>
          </p:cNvPr>
          <p:cNvPicPr>
            <a:picLocks noChangeAspect="1"/>
          </p:cNvPicPr>
          <p:nvPr/>
        </p:nvPicPr>
        <p:blipFill>
          <a:blip r:embed="rId6"/>
          <a:stretch>
            <a:fillRect/>
          </a:stretch>
        </p:blipFill>
        <p:spPr>
          <a:xfrm>
            <a:off x="3825303" y="1096414"/>
            <a:ext cx="2233689" cy="2112622"/>
          </a:xfrm>
          <a:prstGeom prst="rect">
            <a:avLst/>
          </a:prstGeom>
        </p:spPr>
      </p:pic>
      <p:sp>
        <p:nvSpPr>
          <p:cNvPr id="17" name="Text Box 14">
            <a:extLst>
              <a:ext uri="{FF2B5EF4-FFF2-40B4-BE49-F238E27FC236}">
                <a16:creationId xmlns:a16="http://schemas.microsoft.com/office/drawing/2014/main" id="{0A5EA0B6-2CC1-5E3D-8A5F-40DE3D8E7E68}"/>
              </a:ext>
            </a:extLst>
          </p:cNvPr>
          <p:cNvSpPr txBox="1">
            <a:spLocks noChangeArrowheads="1"/>
          </p:cNvSpPr>
          <p:nvPr/>
        </p:nvSpPr>
        <p:spPr bwMode="auto">
          <a:xfrm>
            <a:off x="6575518" y="724689"/>
            <a:ext cx="2167615" cy="2923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en-US" sz="1300" b="1" dirty="0">
                <a:solidFill>
                  <a:srgbClr val="000066"/>
                </a:solidFill>
                <a:latin typeface="Comic Sans MS" pitchFamily="66" charset="0"/>
              </a:rPr>
              <a:t>Slow earthquakes</a:t>
            </a:r>
          </a:p>
        </p:txBody>
      </p:sp>
      <p:sp>
        <p:nvSpPr>
          <p:cNvPr id="18" name="文字方塊 17">
            <a:extLst>
              <a:ext uri="{FF2B5EF4-FFF2-40B4-BE49-F238E27FC236}">
                <a16:creationId xmlns:a16="http://schemas.microsoft.com/office/drawing/2014/main" id="{7C3AB7F2-AE86-F79B-D521-45CE4282EAC5}"/>
              </a:ext>
            </a:extLst>
          </p:cNvPr>
          <p:cNvSpPr txBox="1"/>
          <p:nvPr/>
        </p:nvSpPr>
        <p:spPr>
          <a:xfrm>
            <a:off x="70270" y="651791"/>
            <a:ext cx="2672928" cy="292388"/>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Research interest</a:t>
            </a:r>
            <a:endParaRPr lang="en-US" altLang="zh-TW" sz="1300" dirty="0">
              <a:ea typeface="Arial Unicode MS" panose="020B0604020202020204" pitchFamily="34" charset="-120"/>
              <a:cs typeface="Arial Unicode MS" panose="020B0604020202020204" pitchFamily="34" charset="-120"/>
            </a:endParaRPr>
          </a:p>
        </p:txBody>
      </p:sp>
      <p:sp>
        <p:nvSpPr>
          <p:cNvPr id="19" name="文字方塊 18">
            <a:extLst>
              <a:ext uri="{FF2B5EF4-FFF2-40B4-BE49-F238E27FC236}">
                <a16:creationId xmlns:a16="http://schemas.microsoft.com/office/drawing/2014/main" id="{BE31ABF7-1F98-B6DA-838C-0610BB7C133F}"/>
              </a:ext>
            </a:extLst>
          </p:cNvPr>
          <p:cNvSpPr txBox="1"/>
          <p:nvPr/>
        </p:nvSpPr>
        <p:spPr>
          <a:xfrm>
            <a:off x="70269" y="870883"/>
            <a:ext cx="3556331" cy="3046988"/>
          </a:xfrm>
          <a:prstGeom prst="rect">
            <a:avLst/>
          </a:prstGeom>
          <a:noFill/>
        </p:spPr>
        <p:txBody>
          <a:bodyPr wrap="square" rtlCol="0">
            <a:spAutoFit/>
          </a:bodyPr>
          <a:lstStyle/>
          <a:p>
            <a:pPr algn="just"/>
            <a:r>
              <a:rPr lang="en" altLang="zh-TW" sz="1200" dirty="0"/>
              <a:t>My research is primarily focused on earthquake seismology, mainly the physics of seismological phenomena associated with different styles and mechanisms of slip in natural fault systems. The general goal is to better understand where, when, and how fault creeps. We have detected repeating earthquake, tectonic tremor, earthquake swarms in Taiwan and build catalogs as complete as possible, to understand their spatiotemporal characteristics and physics behind. I am also interested in urban seismology - what are the </a:t>
            </a:r>
            <a:r>
              <a:rPr lang="en-US" altLang="zh-TW" sz="1200" dirty="0"/>
              <a:t>characteristics and origin of seismic noise in cities? In such project, we aim at exploring (1) how many types of recurring, strong Noise are produced by human activities in Taipei city, (2) what are their spatiotemporal characteristics and the possible origins. </a:t>
            </a:r>
            <a:endParaRPr lang="en-US" altLang="zh-TW" sz="1200" dirty="0">
              <a:ea typeface="Arial Unicode MS" panose="020B0604020202020204" pitchFamily="34" charset="-120"/>
              <a:cs typeface="Arial Unicode MS" panose="020B0604020202020204" pitchFamily="34" charset="-120"/>
            </a:endParaRPr>
          </a:p>
        </p:txBody>
      </p:sp>
      <p:pic>
        <p:nvPicPr>
          <p:cNvPr id="20" name="圖片 19">
            <a:extLst>
              <a:ext uri="{FF2B5EF4-FFF2-40B4-BE49-F238E27FC236}">
                <a16:creationId xmlns:a16="http://schemas.microsoft.com/office/drawing/2014/main" id="{5AF802C8-F25F-D960-4FAF-097FD90E868F}"/>
              </a:ext>
            </a:extLst>
          </p:cNvPr>
          <p:cNvPicPr>
            <a:picLocks noChangeAspect="1"/>
          </p:cNvPicPr>
          <p:nvPr/>
        </p:nvPicPr>
        <p:blipFill>
          <a:blip r:embed="rId7"/>
          <a:stretch>
            <a:fillRect/>
          </a:stretch>
        </p:blipFill>
        <p:spPr>
          <a:xfrm>
            <a:off x="6360475" y="1062316"/>
            <a:ext cx="2790956" cy="3102320"/>
          </a:xfrm>
          <a:prstGeom prst="rect">
            <a:avLst/>
          </a:prstGeom>
        </p:spPr>
      </p:pic>
      <p:sp>
        <p:nvSpPr>
          <p:cNvPr id="22" name="文字方塊 21">
            <a:extLst>
              <a:ext uri="{FF2B5EF4-FFF2-40B4-BE49-F238E27FC236}">
                <a16:creationId xmlns:a16="http://schemas.microsoft.com/office/drawing/2014/main" id="{C5846040-6D82-642D-B129-C49D2F2CF872}"/>
              </a:ext>
            </a:extLst>
          </p:cNvPr>
          <p:cNvSpPr txBox="1"/>
          <p:nvPr/>
        </p:nvSpPr>
        <p:spPr>
          <a:xfrm>
            <a:off x="3856041" y="3193606"/>
            <a:ext cx="2876797" cy="523220"/>
          </a:xfrm>
          <a:prstGeom prst="rect">
            <a:avLst/>
          </a:prstGeom>
          <a:noFill/>
        </p:spPr>
        <p:txBody>
          <a:bodyPr wrap="square">
            <a:spAutoFit/>
          </a:bodyPr>
          <a:lstStyle/>
          <a:p>
            <a:r>
              <a:rPr kumimoji="1" lang="en-US" altLang="zh-TW" sz="1400" b="1" dirty="0">
                <a:solidFill>
                  <a:schemeClr val="accent5"/>
                </a:solidFill>
              </a:rPr>
              <a:t>Classification of seismic signals using machine learning</a:t>
            </a:r>
            <a:endParaRPr lang="zh-TW" altLang="en-US" sz="1400" dirty="0">
              <a:solidFill>
                <a:schemeClr val="accent5"/>
              </a:solidFill>
            </a:endParaRPr>
          </a:p>
        </p:txBody>
      </p:sp>
      <p:sp>
        <p:nvSpPr>
          <p:cNvPr id="24" name="文字方塊 23">
            <a:extLst>
              <a:ext uri="{FF2B5EF4-FFF2-40B4-BE49-F238E27FC236}">
                <a16:creationId xmlns:a16="http://schemas.microsoft.com/office/drawing/2014/main" id="{5FC32CB7-9042-1D50-4D36-4F66A4D5FC79}"/>
              </a:ext>
            </a:extLst>
          </p:cNvPr>
          <p:cNvSpPr txBox="1"/>
          <p:nvPr/>
        </p:nvSpPr>
        <p:spPr>
          <a:xfrm>
            <a:off x="3876334" y="3637487"/>
            <a:ext cx="2555666" cy="307777"/>
          </a:xfrm>
          <a:prstGeom prst="rect">
            <a:avLst/>
          </a:prstGeom>
          <a:noFill/>
        </p:spPr>
        <p:txBody>
          <a:bodyPr wrap="square">
            <a:spAutoFit/>
          </a:bodyPr>
          <a:lstStyle/>
          <a:p>
            <a:r>
              <a:rPr kumimoji="1" lang="en-US" altLang="zh-TW" sz="1400" b="1" dirty="0">
                <a:solidFill>
                  <a:schemeClr val="accent6">
                    <a:lumMod val="75000"/>
                  </a:schemeClr>
                </a:solidFill>
              </a:rPr>
              <a:t>Urban seismology</a:t>
            </a:r>
            <a:r>
              <a:rPr kumimoji="1" lang="zh-TW" altLang="en-US" sz="1400" b="1" dirty="0">
                <a:solidFill>
                  <a:schemeClr val="accent6">
                    <a:lumMod val="75000"/>
                  </a:schemeClr>
                </a:solidFill>
              </a:rPr>
              <a:t> </a:t>
            </a:r>
            <a:endParaRPr lang="zh-TW" altLang="en-US" sz="1400" dirty="0">
              <a:solidFill>
                <a:schemeClr val="accent6">
                  <a:lumMod val="75000"/>
                </a:schemeClr>
              </a:solidFill>
            </a:endParaRPr>
          </a:p>
        </p:txBody>
      </p:sp>
      <p:sp>
        <p:nvSpPr>
          <p:cNvPr id="26" name="文字方塊 25">
            <a:extLst>
              <a:ext uri="{FF2B5EF4-FFF2-40B4-BE49-F238E27FC236}">
                <a16:creationId xmlns:a16="http://schemas.microsoft.com/office/drawing/2014/main" id="{FF602BFE-1353-70F1-0B63-E23671F67E4C}"/>
              </a:ext>
            </a:extLst>
          </p:cNvPr>
          <p:cNvSpPr txBox="1"/>
          <p:nvPr/>
        </p:nvSpPr>
        <p:spPr>
          <a:xfrm>
            <a:off x="3867208" y="3853444"/>
            <a:ext cx="4577936" cy="307777"/>
          </a:xfrm>
          <a:prstGeom prst="rect">
            <a:avLst/>
          </a:prstGeom>
          <a:noFill/>
        </p:spPr>
        <p:txBody>
          <a:bodyPr wrap="square">
            <a:spAutoFit/>
          </a:bodyPr>
          <a:lstStyle/>
          <a:p>
            <a:r>
              <a:rPr kumimoji="1" lang="en-US" altLang="zh-TW" sz="1400" b="1" dirty="0"/>
              <a:t>Seismic signatures of aseismic slip </a:t>
            </a:r>
            <a:endParaRPr lang="zh-TW" altLang="en-US" sz="1400" dirty="0"/>
          </a:p>
        </p:txBody>
      </p:sp>
      <p:sp>
        <p:nvSpPr>
          <p:cNvPr id="28" name="文字方塊 27">
            <a:extLst>
              <a:ext uri="{FF2B5EF4-FFF2-40B4-BE49-F238E27FC236}">
                <a16:creationId xmlns:a16="http://schemas.microsoft.com/office/drawing/2014/main" id="{E0F0D56A-BF6E-B2D9-89A1-741F2F070449}"/>
              </a:ext>
            </a:extLst>
          </p:cNvPr>
          <p:cNvSpPr txBox="1"/>
          <p:nvPr/>
        </p:nvSpPr>
        <p:spPr>
          <a:xfrm>
            <a:off x="3777803" y="6030001"/>
            <a:ext cx="4583874" cy="246221"/>
          </a:xfrm>
          <a:prstGeom prst="rect">
            <a:avLst/>
          </a:prstGeom>
          <a:noFill/>
        </p:spPr>
        <p:txBody>
          <a:bodyPr wrap="square">
            <a:spAutoFit/>
          </a:bodyPr>
          <a:lstStyle/>
          <a:p>
            <a:r>
              <a:rPr lang="zh-TW" altLang="en-US" sz="1000" dirty="0">
                <a:solidFill>
                  <a:srgbClr val="FF0000"/>
                </a:solidFill>
              </a:rPr>
              <a:t>https://katepili.wixsite.com/kate-chen/research</a:t>
            </a:r>
          </a:p>
        </p:txBody>
      </p:sp>
    </p:spTree>
    <p:extLst>
      <p:ext uri="{BB962C8B-B14F-4D97-AF65-F5344CB8AC3E}">
        <p14:creationId xmlns:p14="http://schemas.microsoft.com/office/powerpoint/2010/main" val="3192407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87215B39-6D3E-A2B4-20E9-E303F5582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5" y="1840880"/>
            <a:ext cx="8936081" cy="4417410"/>
          </a:xfrm>
          <a:prstGeom prst="rect">
            <a:avLst/>
          </a:prstGeom>
        </p:spPr>
      </p:pic>
      <p:sp>
        <p:nvSpPr>
          <p:cNvPr id="4" name="文字方塊 3">
            <a:extLst>
              <a:ext uri="{FF2B5EF4-FFF2-40B4-BE49-F238E27FC236}">
                <a16:creationId xmlns:a16="http://schemas.microsoft.com/office/drawing/2014/main" id="{C5FD65F8-DCD6-2097-686F-3FCA51F3C91E}"/>
              </a:ext>
            </a:extLst>
          </p:cNvPr>
          <p:cNvSpPr txBox="1"/>
          <p:nvPr/>
        </p:nvSpPr>
        <p:spPr>
          <a:xfrm>
            <a:off x="108065" y="116378"/>
            <a:ext cx="8927869" cy="802656"/>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Planetary Seismology Lab</a:t>
            </a:r>
            <a:endParaRPr lang="zh-TW" altLang="en-US" sz="2400" b="1" dirty="0">
              <a:solidFill>
                <a:srgbClr val="A50021"/>
              </a:solidFill>
            </a:endParaRPr>
          </a:p>
        </p:txBody>
      </p:sp>
      <p:pic>
        <p:nvPicPr>
          <p:cNvPr id="12" name="圖片 11">
            <a:extLst>
              <a:ext uri="{FF2B5EF4-FFF2-40B4-BE49-F238E27FC236}">
                <a16:creationId xmlns:a16="http://schemas.microsoft.com/office/drawing/2014/main" id="{B109BA91-2910-E283-A7FA-9BF0AD662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68" y="1840879"/>
            <a:ext cx="5124552" cy="1982967"/>
          </a:xfrm>
          <a:prstGeom prst="rect">
            <a:avLst/>
          </a:prstGeom>
        </p:spPr>
      </p:pic>
      <p:pic>
        <p:nvPicPr>
          <p:cNvPr id="14" name="圖片 13">
            <a:extLst>
              <a:ext uri="{FF2B5EF4-FFF2-40B4-BE49-F238E27FC236}">
                <a16:creationId xmlns:a16="http://schemas.microsoft.com/office/drawing/2014/main" id="{7FB84E7C-1622-2C0F-250A-77B7BEBC5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80" y="933807"/>
            <a:ext cx="838297" cy="856133"/>
          </a:xfrm>
          <a:prstGeom prst="rect">
            <a:avLst/>
          </a:prstGeom>
        </p:spPr>
      </p:pic>
      <p:sp>
        <p:nvSpPr>
          <p:cNvPr id="15" name="文字方塊 14">
            <a:extLst>
              <a:ext uri="{FF2B5EF4-FFF2-40B4-BE49-F238E27FC236}">
                <a16:creationId xmlns:a16="http://schemas.microsoft.com/office/drawing/2014/main" id="{3B74B473-98C9-E218-47E5-320BD4DB32AB}"/>
              </a:ext>
            </a:extLst>
          </p:cNvPr>
          <p:cNvSpPr txBox="1"/>
          <p:nvPr/>
        </p:nvSpPr>
        <p:spPr>
          <a:xfrm>
            <a:off x="108065" y="892513"/>
            <a:ext cx="7992658" cy="938719"/>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Patty Pei-Ying Lin</a:t>
            </a:r>
            <a:r>
              <a:rPr lang="en-US" altLang="zh-TW" sz="1300" dirty="0">
                <a:ea typeface="Arial Unicode MS" panose="020B0604020202020204" pitchFamily="34" charset="-120"/>
                <a:cs typeface="Arial Unicode MS" panose="020B0604020202020204" pitchFamily="34" charset="-120"/>
              </a:rPr>
              <a:t>, </a:t>
            </a:r>
            <a:r>
              <a:rPr lang="zh-TW" altLang="en-US" sz="1300" dirty="0">
                <a:ea typeface="Arial Unicode MS" panose="020B0604020202020204" pitchFamily="34" charset="-120"/>
                <a:cs typeface="Arial Unicode MS" panose="020B0604020202020204" pitchFamily="34" charset="-120"/>
              </a:rPr>
              <a:t> </a:t>
            </a:r>
            <a:r>
              <a:rPr lang="en-US" altLang="zh-TW" sz="1300" dirty="0">
                <a:ea typeface="Arial Unicode MS" panose="020B0604020202020204" pitchFamily="34" charset="-120"/>
                <a:cs typeface="Arial Unicode MS" panose="020B0604020202020204" pitchFamily="34" charset="-120"/>
              </a:rPr>
              <a:t>Assistant Professor, Dept. of Earth Sciences</a:t>
            </a:r>
          </a:p>
          <a:p>
            <a:r>
              <a:rPr lang="en-US" altLang="zh-TW" sz="1300" dirty="0">
                <a:ea typeface="Arial Unicode MS" panose="020B0604020202020204" pitchFamily="34" charset="-120"/>
                <a:cs typeface="Arial Unicode MS" panose="020B0604020202020204" pitchFamily="34" charset="-120"/>
                <a:hlinkClick r:id="rId5"/>
              </a:rPr>
              <a:t>pylin.patty@ntnu.edu.tw</a:t>
            </a:r>
            <a:r>
              <a:rPr lang="en-US" altLang="zh-TW" sz="1300" dirty="0">
                <a:ea typeface="Arial Unicode MS" panose="020B0604020202020204" pitchFamily="34" charset="-120"/>
                <a:cs typeface="Arial Unicode MS" panose="020B0604020202020204" pitchFamily="34" charset="-120"/>
              </a:rPr>
              <a:t> </a:t>
            </a:r>
            <a:r>
              <a:rPr lang="en-US" altLang="zh-TW" sz="1300" b="1" dirty="0">
                <a:solidFill>
                  <a:srgbClr val="002060"/>
                </a:solidFill>
                <a:ea typeface="Arial Unicode MS" panose="020B0604020202020204" pitchFamily="34" charset="-120"/>
                <a:cs typeface="Arial Unicode MS" panose="020B0604020202020204" pitchFamily="34" charset="-120"/>
              </a:rPr>
              <a:t>Background: </a:t>
            </a:r>
            <a:r>
              <a:rPr lang="en-US" altLang="zh-TW" sz="1300" dirty="0">
                <a:ea typeface="Arial Unicode MS" panose="020B0604020202020204" pitchFamily="34" charset="-120"/>
                <a:cs typeface="Arial Unicode MS" panose="020B0604020202020204" pitchFamily="34" charset="-120"/>
              </a:rPr>
              <a:t>PhD in Geophysics, The University of Arizona </a:t>
            </a:r>
            <a:endParaRPr lang="en-US" altLang="zh-TW" sz="1300" b="1" dirty="0">
              <a:solidFill>
                <a:srgbClr val="002060"/>
              </a:solidFill>
              <a:cs typeface="Times New Roman" panose="02020603050405020304" pitchFamily="18" charset="0"/>
            </a:endParaRPr>
          </a:p>
          <a:p>
            <a:pPr lvl="0" eaLnBrk="0" fontAlgn="base" hangingPunct="0">
              <a:spcBef>
                <a:spcPct val="0"/>
              </a:spcBef>
              <a:spcAft>
                <a:spcPct val="0"/>
              </a:spcAft>
            </a:pPr>
            <a:r>
              <a:rPr lang="en-US" altLang="zh-TW" sz="1300" b="1" dirty="0">
                <a:solidFill>
                  <a:srgbClr val="002060"/>
                </a:solidFill>
                <a:cs typeface="Times New Roman" panose="02020603050405020304" pitchFamily="18" charset="0"/>
              </a:rPr>
              <a:t>Funding:</a:t>
            </a:r>
            <a:r>
              <a:rPr lang="zh-TW" altLang="en-US" sz="1300" b="1" dirty="0">
                <a:solidFill>
                  <a:srgbClr val="002060"/>
                </a:solidFill>
                <a:cs typeface="Times New Roman" panose="02020603050405020304" pitchFamily="18" charset="0"/>
              </a:rPr>
              <a:t> </a:t>
            </a:r>
            <a:r>
              <a:rPr lang="en-US" altLang="zh-TW" sz="1300" dirty="0">
                <a:ea typeface="Arial Unicode MS" panose="020B0604020202020204" pitchFamily="34" charset="-120"/>
                <a:cs typeface="Arial Unicode MS" panose="020B0604020202020204" pitchFamily="34" charset="-120"/>
              </a:rPr>
              <a:t>Ministry of Science and Technology</a:t>
            </a:r>
          </a:p>
          <a:p>
            <a:pPr lvl="0" eaLnBrk="0" fontAlgn="base" hangingPunct="0">
              <a:spcBef>
                <a:spcPct val="0"/>
              </a:spcBef>
              <a:spcAft>
                <a:spcPct val="0"/>
              </a:spcAft>
            </a:pPr>
            <a:endParaRPr lang="en-US" altLang="zh-TW" sz="1300" dirty="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03809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flipV="1">
            <a:off x="-27638" y="3741345"/>
            <a:ext cx="4651564"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H="1">
            <a:off x="4612899" y="893250"/>
            <a:ext cx="11027" cy="53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7489" y="1025211"/>
            <a:ext cx="4434842" cy="2693045"/>
          </a:xfrm>
          <a:prstGeom prst="rect">
            <a:avLst/>
          </a:prstGeom>
          <a:noFill/>
        </p:spPr>
        <p:txBody>
          <a:bodyPr wrap="square" rtlCol="0">
            <a:spAutoFit/>
          </a:bodyPr>
          <a:lstStyle/>
          <a:p>
            <a:pPr algn="just"/>
            <a:r>
              <a:rPr lang="en-US" sz="1300" dirty="0"/>
              <a:t>I work on a diverse set of igneous rocks from the continental crust that range from ultramafic to felsic. Using whole rock geochemistry, mineral chemistry, radiogenic isotopes and U-</a:t>
            </a:r>
            <a:r>
              <a:rPr lang="en-US" sz="1300" dirty="0" err="1"/>
              <a:t>Pb</a:t>
            </a:r>
            <a:r>
              <a:rPr lang="en-US" sz="1300" dirty="0"/>
              <a:t> age dating, my group and I investigate the origin and development of the large igneous provinces, </a:t>
            </a:r>
            <a:r>
              <a:rPr lang="en-US" sz="1300" dirty="0" err="1"/>
              <a:t>petrogenesis</a:t>
            </a:r>
            <a:r>
              <a:rPr lang="en-US" sz="1300" dirty="0"/>
              <a:t> of Venusian basalt, Pan-African Orogeny, and break-up of Gondwana.</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Wave length dispersive X-ray fluorescence;</a:t>
            </a:r>
          </a:p>
          <a:p>
            <a:r>
              <a:rPr lang="en-US" altLang="zh-TW" sz="1300" dirty="0">
                <a:ea typeface="Arial Unicode MS" panose="020B0604020202020204" pitchFamily="34" charset="-120"/>
                <a:cs typeface="Arial Unicode MS" panose="020B0604020202020204" pitchFamily="34" charset="-120"/>
              </a:rPr>
              <a:t>Laser ablation inductively coupled plasma mass spectrometry; Thermal ionization mass spectrometry;</a:t>
            </a:r>
          </a:p>
          <a:p>
            <a:r>
              <a:rPr lang="en-US" altLang="zh-TW" sz="1300" dirty="0">
                <a:ea typeface="Arial Unicode MS" panose="020B0604020202020204" pitchFamily="34" charset="-120"/>
                <a:cs typeface="Arial Unicode MS" panose="020B0604020202020204" pitchFamily="34" charset="-120"/>
              </a:rPr>
              <a:t>Electron probe micro analyzer.</a:t>
            </a:r>
          </a:p>
        </p:txBody>
      </p:sp>
      <p:sp>
        <p:nvSpPr>
          <p:cNvPr id="16" name="文字方塊 15"/>
          <p:cNvSpPr txBox="1"/>
          <p:nvPr/>
        </p:nvSpPr>
        <p:spPr>
          <a:xfrm>
            <a:off x="91644" y="3828321"/>
            <a:ext cx="4048300" cy="1938992"/>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J. Gregory Shellnutt</a:t>
            </a:r>
            <a:r>
              <a:rPr lang="en-US" altLang="zh-TW" sz="1300" dirty="0">
                <a:ea typeface="Arial Unicode MS" panose="020B0604020202020204" pitchFamily="34" charset="-120"/>
                <a:cs typeface="Arial Unicode MS" panose="020B0604020202020204" pitchFamily="34" charset="-120"/>
              </a:rPr>
              <a:t>, Professor</a:t>
            </a:r>
          </a:p>
          <a:p>
            <a:r>
              <a:rPr lang="en-US" altLang="zh-TW" sz="1300" dirty="0">
                <a:ea typeface="Arial Unicode MS" panose="020B0604020202020204" pitchFamily="34" charset="-120"/>
                <a:cs typeface="Arial Unicode MS" panose="020B0604020202020204" pitchFamily="34" charset="-120"/>
              </a:rPr>
              <a:t>Department of Earth Sciences, College of Science </a:t>
            </a:r>
          </a:p>
          <a:p>
            <a:r>
              <a:rPr lang="en-US" altLang="zh-TW" sz="1300" dirty="0">
                <a:ea typeface="Arial Unicode MS" panose="020B0604020202020204" pitchFamily="34" charset="-120"/>
                <a:cs typeface="Arial Unicode MS" panose="020B0604020202020204" pitchFamily="34" charset="-120"/>
              </a:rPr>
              <a:t>jgshelln@ntnu.edu.tw</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a:t>
            </a:r>
          </a:p>
          <a:p>
            <a:r>
              <a:rPr lang="en-US" altLang="zh-TW" sz="1300" dirty="0">
                <a:ea typeface="Arial Unicode MS" panose="020B0604020202020204" pitchFamily="34" charset="-120"/>
                <a:cs typeface="Arial Unicode MS" panose="020B0604020202020204" pitchFamily="34" charset="-120"/>
              </a:rPr>
              <a:t>PhD in Earth Science, The University of Hong</a:t>
            </a:r>
          </a:p>
          <a:p>
            <a:r>
              <a:rPr lang="en-US" altLang="zh-TW" sz="1300" dirty="0">
                <a:ea typeface="Arial Unicode MS" panose="020B0604020202020204" pitchFamily="34" charset="-120"/>
                <a:cs typeface="Arial Unicode MS" panose="020B0604020202020204" pitchFamily="34" charset="-120"/>
              </a:rPr>
              <a:t>Kong, Hong Kong SAR</a:t>
            </a:r>
          </a:p>
          <a:p>
            <a:endParaRPr lang="en-US" altLang="zh-TW" sz="1300" dirty="0">
              <a:ea typeface="Arial Unicode MS" panose="020B0604020202020204" pitchFamily="34" charset="-120"/>
              <a:cs typeface="Arial Unicode MS" panose="020B0604020202020204" pitchFamily="34" charset="-120"/>
            </a:endParaRPr>
          </a:p>
          <a:p>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45153" y="4541219"/>
            <a:ext cx="4498847" cy="1585049"/>
          </a:xfrm>
          <a:prstGeom prst="rect">
            <a:avLst/>
          </a:prstGeom>
          <a:noFill/>
        </p:spPr>
        <p:txBody>
          <a:bodyPr wrap="square" rtlCol="0">
            <a:spAutoFit/>
          </a:bodyPr>
          <a:lstStyle/>
          <a:p>
            <a:pPr lvl="0"/>
            <a:r>
              <a:rPr lang="en-US" altLang="zh-TW" sz="1300" b="1" dirty="0">
                <a:solidFill>
                  <a:srgbClr val="002060"/>
                </a:solidFill>
              </a:rPr>
              <a:t>Publications </a:t>
            </a:r>
          </a:p>
          <a:p>
            <a:pPr marL="171450" lvl="0" indent="-171450">
              <a:buFont typeface="Arial" panose="020B0604020202020204" pitchFamily="34" charset="0"/>
              <a:buChar char="•"/>
            </a:pPr>
            <a:r>
              <a:rPr lang="en-US" altLang="zh-TW" sz="1050" dirty="0">
                <a:ea typeface="Arial Unicode MS" panose="020B0604020202020204" pitchFamily="34" charset="-120"/>
                <a:cs typeface="Arial Unicode MS" panose="020B0604020202020204" pitchFamily="34" charset="-120"/>
              </a:rPr>
              <a:t>Shellnutt, J.G., Nguyen, T.D., Lee, H.-Y., 2020. Resolving the origin of the Seychelles microcontinent: insight from zircon geochronology and </a:t>
            </a:r>
            <a:r>
              <a:rPr lang="en-US" altLang="zh-TW" sz="1050" dirty="0" err="1">
                <a:ea typeface="Arial Unicode MS" panose="020B0604020202020204" pitchFamily="34" charset="-120"/>
                <a:cs typeface="Arial Unicode MS" panose="020B0604020202020204" pitchFamily="34" charset="-120"/>
              </a:rPr>
              <a:t>Hf</a:t>
            </a:r>
            <a:r>
              <a:rPr lang="en-US" altLang="zh-TW" sz="1050" dirty="0">
                <a:ea typeface="Arial Unicode MS" panose="020B0604020202020204" pitchFamily="34" charset="-120"/>
                <a:cs typeface="Arial Unicode MS" panose="020B0604020202020204" pitchFamily="34" charset="-120"/>
              </a:rPr>
              <a:t> isotopes. Precambrian Research. Precambrian Research 343, 105725.</a:t>
            </a:r>
          </a:p>
          <a:p>
            <a:pPr marL="171450" lvl="0" indent="-171450">
              <a:buFont typeface="Arial" panose="020B0604020202020204" pitchFamily="34" charset="0"/>
              <a:buChar char="•"/>
            </a:pPr>
            <a:r>
              <a:rPr lang="en-US" altLang="zh-TW" sz="1050" dirty="0">
                <a:ea typeface="Arial Unicode MS" panose="020B0604020202020204" pitchFamily="34" charset="-120"/>
                <a:cs typeface="Arial Unicode MS" panose="020B0604020202020204" pitchFamily="34" charset="-120"/>
              </a:rPr>
              <a:t>Shellnutt, J.G., Pham, T.T., Denyszyn, S.W., Yeh, M.-W., Tran, T.A., 2020. Magmatic duration of the </a:t>
            </a:r>
            <a:r>
              <a:rPr lang="en-US" altLang="zh-TW" sz="1050" dirty="0" err="1">
                <a:ea typeface="Arial Unicode MS" panose="020B0604020202020204" pitchFamily="34" charset="-120"/>
                <a:cs typeface="Arial Unicode MS" panose="020B0604020202020204" pitchFamily="34" charset="-120"/>
              </a:rPr>
              <a:t>Emeishan</a:t>
            </a:r>
            <a:r>
              <a:rPr lang="en-US" altLang="zh-TW" sz="1050" dirty="0">
                <a:ea typeface="Arial Unicode MS" panose="020B0604020202020204" pitchFamily="34" charset="-120"/>
                <a:cs typeface="Arial Unicode MS" panose="020B0604020202020204" pitchFamily="34" charset="-120"/>
              </a:rPr>
              <a:t> large igneous province: insight from northern Vietnam. Geology 48, 457-461.</a:t>
            </a:r>
          </a:p>
          <a:p>
            <a:pPr marL="171450" lvl="0" indent="-171450">
              <a:buFont typeface="Arial" panose="020B0604020202020204" pitchFamily="34" charset="0"/>
              <a:buChar char="•"/>
            </a:pPr>
            <a:r>
              <a:rPr lang="en-US" altLang="zh-TW" sz="1050" dirty="0">
                <a:ea typeface="Arial Unicode MS" panose="020B0604020202020204" pitchFamily="34" charset="-120"/>
                <a:cs typeface="Arial Unicode MS" panose="020B0604020202020204" pitchFamily="34" charset="-120"/>
              </a:rPr>
              <a:t>Shellnutt, J.G., 2019. The curious case of the rock at </a:t>
            </a:r>
            <a:r>
              <a:rPr lang="en-US" altLang="zh-TW" sz="1050" dirty="0" err="1">
                <a:ea typeface="Arial Unicode MS" panose="020B0604020202020204" pitchFamily="34" charset="-120"/>
                <a:cs typeface="Arial Unicode MS" panose="020B0604020202020204" pitchFamily="34" charset="-120"/>
              </a:rPr>
              <a:t>Venera</a:t>
            </a:r>
            <a:r>
              <a:rPr lang="en-US" altLang="zh-TW" sz="1050" dirty="0">
                <a:ea typeface="Arial Unicode MS" panose="020B0604020202020204" pitchFamily="34" charset="-120"/>
                <a:cs typeface="Arial Unicode MS" panose="020B0604020202020204" pitchFamily="34" charset="-120"/>
              </a:rPr>
              <a:t> 8. Icarus 321, 50-61,</a:t>
            </a:r>
          </a:p>
        </p:txBody>
      </p:sp>
      <p:sp>
        <p:nvSpPr>
          <p:cNvPr id="19" name="Rectangle 3"/>
          <p:cNvSpPr>
            <a:spLocks noGrp="1" noChangeArrowheads="1"/>
          </p:cNvSpPr>
          <p:nvPr>
            <p:ph type="ctrTitle"/>
          </p:nvPr>
        </p:nvSpPr>
        <p:spPr bwMode="auto">
          <a:xfrm>
            <a:off x="4663644" y="950483"/>
            <a:ext cx="422408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zh-TW" sz="1300" dirty="0">
                <a:latin typeface="+mn-lt"/>
                <a:ea typeface="Arial Unicode MS" panose="020B0604020202020204" pitchFamily="34" charset="-120"/>
                <a:cs typeface="Arial Unicode MS" panose="020B0604020202020204" pitchFamily="34" charset="-120"/>
              </a:rPr>
              <a:t>Formation of the Neoproterozoic granites of the </a:t>
            </a:r>
            <a:r>
              <a:rPr lang="en-US" altLang="zh-TW" sz="1300">
                <a:latin typeface="+mn-lt"/>
                <a:ea typeface="Arial Unicode MS" panose="020B0604020202020204" pitchFamily="34" charset="-120"/>
                <a:cs typeface="Arial Unicode MS" panose="020B0604020202020204" pitchFamily="34" charset="-120"/>
              </a:rPr>
              <a:t>Seychelles microcontinent:</a:t>
            </a:r>
            <a:endParaRPr lang="zh-TW" altLang="en-US" sz="1300" dirty="0">
              <a:latin typeface="+mn-lt"/>
              <a:ea typeface="Arial Unicode MS" panose="020B0604020202020204" pitchFamily="34" charset="-120"/>
              <a:cs typeface="Arial Unicode MS" panose="020B0604020202020204" pitchFamily="34" charset="-120"/>
            </a:endParaRPr>
          </a:p>
        </p:txBody>
      </p:sp>
      <p:cxnSp>
        <p:nvCxnSpPr>
          <p:cNvPr id="31" name="直線接點 30"/>
          <p:cNvCxnSpPr/>
          <p:nvPr/>
        </p:nvCxnSpPr>
        <p:spPr>
          <a:xfrm>
            <a:off x="4663644" y="4495131"/>
            <a:ext cx="4507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08065" y="116378"/>
            <a:ext cx="8927869" cy="802656"/>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Evolution of continental crust</a:t>
            </a:r>
            <a:endParaRPr lang="zh-TW" altLang="en-US" sz="2400" b="1" dirty="0">
              <a:solidFill>
                <a:srgbClr val="A50021"/>
              </a:solidFill>
            </a:endParaRPr>
          </a:p>
        </p:txBody>
      </p:sp>
      <p:pic>
        <p:nvPicPr>
          <p:cNvPr id="2225" name="Picture 1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258" y="4785128"/>
            <a:ext cx="1069975" cy="137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1438204"/>
            <a:ext cx="2686051" cy="3009302"/>
          </a:xfrm>
          <a:prstGeom prst="rect">
            <a:avLst/>
          </a:prstGeom>
        </p:spPr>
      </p:pic>
    </p:spTree>
    <p:extLst>
      <p:ext uri="{BB962C8B-B14F-4D97-AF65-F5344CB8AC3E}">
        <p14:creationId xmlns:p14="http://schemas.microsoft.com/office/powerpoint/2010/main" val="1465794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0" y="3996292"/>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572000" y="793486"/>
            <a:ext cx="0" cy="54951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065" y="116378"/>
            <a:ext cx="8927869" cy="738664"/>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400" b="1" dirty="0">
                <a:solidFill>
                  <a:srgbClr val="A50021"/>
                </a:solidFill>
              </a:rPr>
              <a:t>Structural Geology &amp; </a:t>
            </a:r>
            <a:r>
              <a:rPr lang="en-US" altLang="zh-TW" sz="2400" b="1" dirty="0" err="1">
                <a:solidFill>
                  <a:srgbClr val="A50021"/>
                </a:solidFill>
              </a:rPr>
              <a:t>Geomechanics</a:t>
            </a:r>
            <a:endParaRPr lang="zh-TW" altLang="en-US" sz="2400" b="1" dirty="0">
              <a:solidFill>
                <a:srgbClr val="A50021"/>
              </a:solidFill>
            </a:endParaRPr>
          </a:p>
        </p:txBody>
      </p:sp>
      <p:sp>
        <p:nvSpPr>
          <p:cNvPr id="13" name="文字方塊 12"/>
          <p:cNvSpPr txBox="1"/>
          <p:nvPr/>
        </p:nvSpPr>
        <p:spPr>
          <a:xfrm>
            <a:off x="6841537" y="2969535"/>
            <a:ext cx="2238836" cy="892552"/>
          </a:xfrm>
          <a:prstGeom prst="rect">
            <a:avLst/>
          </a:prstGeom>
          <a:noFill/>
        </p:spPr>
        <p:txBody>
          <a:bodyPr wrap="square" rtlCol="0">
            <a:spAutoFit/>
          </a:bodyPr>
          <a:lstStyle/>
          <a:p>
            <a:pPr algn="ctr"/>
            <a:r>
              <a:rPr lang="en-US" altLang="zh-TW" sz="1300" dirty="0">
                <a:ea typeface="Arial Unicode MS" panose="020B0604020202020204" pitchFamily="34" charset="-120"/>
                <a:cs typeface="Arial Unicode MS" panose="020B0604020202020204" pitchFamily="34" charset="-120"/>
              </a:rPr>
              <a:t>Our research achievements in characterization of Taiwan mountain building processes and geothermal exploration</a:t>
            </a:r>
            <a:endParaRPr lang="zh-TW" altLang="en-US" sz="1300" dirty="0">
              <a:ea typeface="Arial Unicode MS" panose="020B0604020202020204" pitchFamily="34" charset="-120"/>
              <a:cs typeface="Arial Unicode MS" panose="020B0604020202020204" pitchFamily="34" charset="-120"/>
            </a:endParaRPr>
          </a:p>
        </p:txBody>
      </p:sp>
      <p:sp>
        <p:nvSpPr>
          <p:cNvPr id="14" name="文字方塊 13"/>
          <p:cNvSpPr txBox="1"/>
          <p:nvPr/>
        </p:nvSpPr>
        <p:spPr>
          <a:xfrm>
            <a:off x="103751" y="892159"/>
            <a:ext cx="4434842" cy="2292935"/>
          </a:xfrm>
          <a:prstGeom prst="rect">
            <a:avLst/>
          </a:prstGeom>
          <a:noFill/>
        </p:spPr>
        <p:txBody>
          <a:bodyPr wrap="square" rtlCol="0">
            <a:spAutoFit/>
          </a:bodyPr>
          <a:lstStyle/>
          <a:p>
            <a:pPr algn="just"/>
            <a:r>
              <a:rPr lang="en-US" altLang="zh-TW" sz="1300" dirty="0">
                <a:ea typeface="Arial Unicode MS" panose="020B0604020202020204" pitchFamily="34" charset="-120"/>
                <a:cs typeface="Arial Unicode MS" panose="020B0604020202020204" pitchFamily="34" charset="-120"/>
              </a:rPr>
              <a:t>Lab research mainly aims to analyze aspects of geological structures and to explore their construction relationship between stress and strain. Based on observations of geological structures from different structural levels on multiple scales, we examine and evaluate their characteristics of geometric features, kinematics and dynamics to understand the origin and the role in the context of orogenic evolution, and apply concepts and results to the stress assessment, strain analysis, fracture reactivation examination, and relevant technique development of underground resources and deep-seated waste disposals.</a:t>
            </a:r>
          </a:p>
        </p:txBody>
      </p:sp>
      <p:sp>
        <p:nvSpPr>
          <p:cNvPr id="16" name="文字方塊 15"/>
          <p:cNvSpPr txBox="1"/>
          <p:nvPr/>
        </p:nvSpPr>
        <p:spPr>
          <a:xfrm>
            <a:off x="108064" y="4017591"/>
            <a:ext cx="3195613" cy="1538883"/>
          </a:xfrm>
          <a:prstGeom prst="rect">
            <a:avLst/>
          </a:prstGeom>
          <a:noFill/>
        </p:spPr>
        <p:txBody>
          <a:bodyPr wrap="square" rtlCol="0">
            <a:spAutoFit/>
          </a:bodyPr>
          <a:lstStyle/>
          <a:p>
            <a:r>
              <a:rPr lang="en-US" altLang="zh-TW" sz="1600" b="1" dirty="0" err="1">
                <a:solidFill>
                  <a:srgbClr val="002060"/>
                </a:solidFill>
                <a:ea typeface="Arial Unicode MS" panose="020B0604020202020204" pitchFamily="34" charset="-120"/>
                <a:cs typeface="Arial Unicode MS" panose="020B0604020202020204" pitchFamily="34" charset="-120"/>
              </a:rPr>
              <a:t>En</a:t>
            </a:r>
            <a:r>
              <a:rPr lang="en-US" altLang="zh-TW" sz="1600" b="1" dirty="0">
                <a:solidFill>
                  <a:srgbClr val="002060"/>
                </a:solidFill>
                <a:ea typeface="Arial Unicode MS" panose="020B0604020202020204" pitchFamily="34" charset="-120"/>
                <a:cs typeface="Arial Unicode MS" panose="020B0604020202020204" pitchFamily="34" charset="-120"/>
              </a:rPr>
              <a:t>-Chao </a:t>
            </a:r>
            <a:r>
              <a:rPr lang="en-US" altLang="zh-TW" sz="1600" b="1" dirty="0" err="1">
                <a:solidFill>
                  <a:srgbClr val="002060"/>
                </a:solidFill>
                <a:ea typeface="Arial Unicode MS" panose="020B0604020202020204" pitchFamily="34" charset="-120"/>
                <a:cs typeface="Arial Unicode MS" panose="020B0604020202020204" pitchFamily="34" charset="-120"/>
              </a:rPr>
              <a:t>Yeh</a:t>
            </a:r>
            <a:r>
              <a:rPr lang="en-US" altLang="zh-TW" sz="1300" dirty="0">
                <a:ea typeface="Arial Unicode MS" panose="020B0604020202020204" pitchFamily="34" charset="-120"/>
                <a:cs typeface="Arial Unicode MS" panose="020B0604020202020204" pitchFamily="34" charset="-120"/>
              </a:rPr>
              <a:t>, Associate Professor</a:t>
            </a:r>
          </a:p>
          <a:p>
            <a:r>
              <a:rPr lang="en-US" altLang="zh-TW" sz="1300" dirty="0">
                <a:ea typeface="Arial Unicode MS" panose="020B0604020202020204" pitchFamily="34" charset="-120"/>
                <a:cs typeface="Arial Unicode MS" panose="020B0604020202020204" pitchFamily="34" charset="-120"/>
              </a:rPr>
              <a:t>Department of Earth Sciences,</a:t>
            </a:r>
          </a:p>
          <a:p>
            <a:r>
              <a:rPr lang="en-US" altLang="zh-TW" sz="1300" dirty="0">
                <a:ea typeface="Arial Unicode MS" panose="020B0604020202020204" pitchFamily="34" charset="-120"/>
                <a:cs typeface="Arial Unicode MS" panose="020B0604020202020204" pitchFamily="34" charset="-120"/>
              </a:rPr>
              <a:t>Structural </a:t>
            </a:r>
            <a:r>
              <a:rPr lang="en-US" altLang="zh-TW" sz="1300" dirty="0" err="1">
                <a:ea typeface="Arial Unicode MS" panose="020B0604020202020204" pitchFamily="34" charset="-120"/>
                <a:cs typeface="Arial Unicode MS" panose="020B0604020202020204" pitchFamily="34" charset="-120"/>
              </a:rPr>
              <a:t>Geomechanics</a:t>
            </a:r>
            <a:r>
              <a:rPr lang="en-US" altLang="zh-TW" sz="1300" dirty="0">
                <a:ea typeface="Arial Unicode MS" panose="020B0604020202020204" pitchFamily="34" charset="-120"/>
                <a:cs typeface="Arial Unicode MS" panose="020B0604020202020204" pitchFamily="34" charset="-120"/>
              </a:rPr>
              <a:t> Laboratory</a:t>
            </a:r>
          </a:p>
          <a:p>
            <a:r>
              <a:rPr lang="en-US" altLang="zh-TW" sz="1300" b="1" dirty="0" err="1">
                <a:ea typeface="Arial Unicode MS" panose="020B0604020202020204" pitchFamily="34" charset="-120"/>
                <a:cs typeface="Arial Unicode MS" panose="020B0604020202020204" pitchFamily="34" charset="-120"/>
                <a:hlinkClick r:id="rId2"/>
              </a:rPr>
              <a:t>ecyeh@ntnu,edu.tw</a:t>
            </a:r>
            <a:endParaRPr lang="en-US" altLang="zh-TW" sz="1300" dirty="0">
              <a:solidFill>
                <a:srgbClr val="A50021"/>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Department of Geosciences, Pennsylvania State University, U.S.A.</a:t>
            </a:r>
            <a:endParaRPr lang="en-US" altLang="zh-TW" sz="1300" b="1" dirty="0">
              <a:solidFill>
                <a:srgbClr val="002060"/>
              </a:solidFill>
              <a:cs typeface="Times New Roman" panose="02020603050405020304" pitchFamily="18" charset="0"/>
            </a:endParaRPr>
          </a:p>
        </p:txBody>
      </p:sp>
      <p:sp>
        <p:nvSpPr>
          <p:cNvPr id="18" name="文字方塊 17"/>
          <p:cNvSpPr txBox="1"/>
          <p:nvPr/>
        </p:nvSpPr>
        <p:spPr>
          <a:xfrm>
            <a:off x="4617515" y="4056062"/>
            <a:ext cx="4498847" cy="2616101"/>
          </a:xfrm>
          <a:prstGeom prst="rect">
            <a:avLst/>
          </a:prstGeom>
          <a:noFill/>
        </p:spPr>
        <p:txBody>
          <a:bodyPr wrap="square" rtlCol="0">
            <a:spAutoFit/>
          </a:bodyPr>
          <a:lstStyle/>
          <a:p>
            <a:pPr lvl="0"/>
            <a:r>
              <a:rPr lang="en-US" altLang="zh-TW" sz="1300" b="1" dirty="0">
                <a:solidFill>
                  <a:srgbClr val="002060"/>
                </a:solidFill>
              </a:rPr>
              <a:t>Publications   </a:t>
            </a:r>
          </a:p>
          <a:p>
            <a:pPr marL="171450" indent="-171450" algn="just">
              <a:buFont typeface="Arial" panose="020B0604020202020204" pitchFamily="34" charset="0"/>
              <a:buChar char="•"/>
            </a:pPr>
            <a:r>
              <a:rPr lang="en-US" altLang="zh-TW" sz="1050" dirty="0"/>
              <a:t>Chou, Y.-M., C. </a:t>
            </a:r>
            <a:r>
              <a:rPr lang="en-US" altLang="zh-TW" sz="1050" dirty="0" err="1"/>
              <a:t>Aubourg</a:t>
            </a:r>
            <a:r>
              <a:rPr lang="en-US" altLang="zh-TW" sz="1050" dirty="0"/>
              <a:t>, </a:t>
            </a:r>
            <a:r>
              <a:rPr lang="en-US" altLang="zh-TW" sz="1050" b="1" dirty="0"/>
              <a:t>E.-C. </a:t>
            </a:r>
            <a:r>
              <a:rPr lang="en-US" altLang="zh-TW" sz="1050" b="1" dirty="0" err="1"/>
              <a:t>Yeh</a:t>
            </a:r>
            <a:r>
              <a:rPr lang="en-US" altLang="zh-TW" sz="1050" dirty="0"/>
              <a:t>, S.-R. Song, Y.-K. Lin, F. Humbert, X. Jiang, and T.-Q. Lee, (2020) The Magnetic Fabric of Gouge Mimics the Co</a:t>
            </a:r>
            <a:r>
              <a:rPr lang="zh-TW" altLang="zh-TW" sz="1050" dirty="0"/>
              <a:t>‐</a:t>
            </a:r>
            <a:r>
              <a:rPr lang="en-US" altLang="zh-TW" sz="1050" dirty="0"/>
              <a:t>seismic Focal Mechanism of the Chi</a:t>
            </a:r>
            <a:r>
              <a:rPr lang="zh-TW" altLang="zh-TW" sz="1050" dirty="0"/>
              <a:t>‐</a:t>
            </a:r>
            <a:r>
              <a:rPr lang="en-US" altLang="zh-TW" sz="1050" dirty="0"/>
              <a:t>Chi Earthquake (1999, Mw 7.6). </a:t>
            </a:r>
            <a:r>
              <a:rPr lang="en-US" altLang="zh-TW" sz="1050" i="1" dirty="0"/>
              <a:t>Geophysical Research Letters</a:t>
            </a:r>
            <a:r>
              <a:rPr lang="en-US" altLang="zh-TW" sz="1050" dirty="0"/>
              <a:t>, Accepted manuscript online by 22 October 2020, DOI: 10.1029/2020GL090111.</a:t>
            </a:r>
            <a:endParaRPr lang="zh-TW" altLang="zh-TW" sz="1050" dirty="0"/>
          </a:p>
          <a:p>
            <a:pPr marL="171450" indent="-171450" algn="just">
              <a:buFont typeface="Arial" panose="020B0604020202020204" pitchFamily="34" charset="0"/>
              <a:buChar char="•"/>
            </a:pPr>
            <a:r>
              <a:rPr lang="en-US" altLang="zh-TW" sz="1050" dirty="0"/>
              <a:t>Lu, Y.-C., S.-R. Song, S. Taguchi, P.-L. Wang, </a:t>
            </a:r>
            <a:r>
              <a:rPr lang="en-US" altLang="zh-TW" sz="1050" b="1" dirty="0"/>
              <a:t>E.-C. </a:t>
            </a:r>
            <a:r>
              <a:rPr lang="en-US" altLang="zh-TW" sz="1050" b="1" dirty="0" err="1"/>
              <a:t>Yeh</a:t>
            </a:r>
            <a:r>
              <a:rPr lang="en-US" altLang="zh-TW" sz="1050" dirty="0"/>
              <a:t>, Y.-J. Lin, J. MacDonald, and C.M. John, (2018) Evolution of hot fluids in the </a:t>
            </a:r>
            <a:r>
              <a:rPr lang="en-US" altLang="zh-TW" sz="1050" dirty="0" err="1"/>
              <a:t>Chingshui</a:t>
            </a:r>
            <a:r>
              <a:rPr lang="en-US" altLang="zh-TW" sz="1050" dirty="0"/>
              <a:t> geothermal field inferred from crystal morphology and geochemical vein data. </a:t>
            </a:r>
            <a:r>
              <a:rPr lang="en-US" altLang="zh-TW" sz="1050" i="1" dirty="0" err="1"/>
              <a:t>Geothermics</a:t>
            </a:r>
            <a:r>
              <a:rPr lang="en-US" altLang="zh-TW" sz="1050" dirty="0"/>
              <a:t>, 74, 305-318.</a:t>
            </a:r>
          </a:p>
          <a:p>
            <a:pPr marL="171450" indent="-171450" algn="just">
              <a:buFont typeface="Arial" panose="020B0604020202020204" pitchFamily="34" charset="0"/>
              <a:buChar char="•"/>
            </a:pPr>
            <a:r>
              <a:rPr lang="en-US" altLang="zh-TW" sz="1050" dirty="0" err="1"/>
              <a:t>Mondro</a:t>
            </a:r>
            <a:r>
              <a:rPr lang="en-US" altLang="zh-TW" sz="1050" dirty="0"/>
              <a:t>, C.A., D. Fisher, and </a:t>
            </a:r>
            <a:r>
              <a:rPr lang="en-US" altLang="zh-TW" sz="1050" b="1" dirty="0"/>
              <a:t>E.-C. </a:t>
            </a:r>
            <a:r>
              <a:rPr lang="en-US" altLang="zh-TW" sz="1050" b="1" dirty="0" err="1"/>
              <a:t>Yeh</a:t>
            </a:r>
            <a:r>
              <a:rPr lang="en-US" altLang="zh-TW" sz="1050" dirty="0"/>
              <a:t>, (2017) Strain histories from the eastern Central Range of Taiwan: A record of advection through a collisional </a:t>
            </a:r>
            <a:r>
              <a:rPr lang="en-US" altLang="zh-TW" sz="1050" dirty="0" err="1"/>
              <a:t>orogen</a:t>
            </a:r>
            <a:r>
              <a:rPr lang="en-US" altLang="zh-TW" sz="1050" dirty="0"/>
              <a:t>. </a:t>
            </a:r>
            <a:r>
              <a:rPr lang="en-US" altLang="zh-TW" sz="1050" i="1" dirty="0"/>
              <a:t>Tectonophysics</a:t>
            </a:r>
            <a:r>
              <a:rPr lang="en-US" altLang="zh-TW" sz="1050" dirty="0"/>
              <a:t>, 705, 1-11.</a:t>
            </a:r>
            <a:endParaRPr lang="zh-TW" altLang="zh-TW" sz="1050" dirty="0"/>
          </a:p>
          <a:p>
            <a:pPr marL="171450" indent="-171450">
              <a:buFont typeface="Arial" panose="020B0604020202020204" pitchFamily="34" charset="0"/>
              <a:buChar char="•"/>
            </a:pPr>
            <a:endParaRPr lang="zh-TW" altLang="zh-TW" sz="1200" dirty="0"/>
          </a:p>
          <a:p>
            <a:pPr marL="171450" lvl="0" indent="-171450">
              <a:buFont typeface="Arial" panose="020B0604020202020204" pitchFamily="34" charset="0"/>
              <a:buChar char="•"/>
            </a:pPr>
            <a:endParaRPr lang="en-US" altLang="zh-TW" sz="1300" dirty="0">
              <a:latin typeface="Arial" panose="020B0604020202020204" pitchFamily="34" charset="0"/>
            </a:endParaRPr>
          </a:p>
        </p:txBody>
      </p:sp>
      <p:sp>
        <p:nvSpPr>
          <p:cNvPr id="11" name="文字方塊 10"/>
          <p:cNvSpPr txBox="1"/>
          <p:nvPr/>
        </p:nvSpPr>
        <p:spPr>
          <a:xfrm>
            <a:off x="103751" y="3125039"/>
            <a:ext cx="4434842" cy="892552"/>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Strain Evaluation, </a:t>
            </a:r>
            <a:r>
              <a:rPr lang="en-US" altLang="zh-TW" sz="1300" dirty="0" err="1">
                <a:ea typeface="Arial Unicode MS" panose="020B0604020202020204" pitchFamily="34" charset="-120"/>
                <a:cs typeface="Arial Unicode MS" panose="020B0604020202020204" pitchFamily="34" charset="-120"/>
              </a:rPr>
              <a:t>Microfabric</a:t>
            </a:r>
            <a:r>
              <a:rPr lang="en-US" altLang="zh-TW" sz="1300" dirty="0">
                <a:ea typeface="Arial Unicode MS" panose="020B0604020202020204" pitchFamily="34" charset="-120"/>
                <a:cs typeface="Arial Unicode MS" panose="020B0604020202020204" pitchFamily="34" charset="-120"/>
              </a:rPr>
              <a:t> Examination, In-Situ Stress Assessment, Fracture Characterization, Fault Reactivation Analysis, </a:t>
            </a:r>
          </a:p>
        </p:txBody>
      </p:sp>
      <p:pic>
        <p:nvPicPr>
          <p:cNvPr id="3074" name="Picture 2" descr="D:\Download\地科系_葉恩肇.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8" t="1534" r="10050" b="23935"/>
          <a:stretch/>
        </p:blipFill>
        <p:spPr bwMode="auto">
          <a:xfrm>
            <a:off x="3005508" y="4302283"/>
            <a:ext cx="1320104" cy="1619326"/>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4"/>
          <a:stretch>
            <a:fillRect/>
          </a:stretch>
        </p:blipFill>
        <p:spPr>
          <a:xfrm>
            <a:off x="6928908" y="997134"/>
            <a:ext cx="2107026" cy="1889964"/>
          </a:xfrm>
          <a:prstGeom prst="rect">
            <a:avLst/>
          </a:prstGeom>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2842" y="2719027"/>
            <a:ext cx="1920484" cy="126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981" y="871478"/>
            <a:ext cx="1796056" cy="1826251"/>
          </a:xfrm>
          <a:prstGeom prst="rect">
            <a:avLst/>
          </a:prstGeom>
        </p:spPr>
      </p:pic>
    </p:spTree>
    <p:extLst>
      <p:ext uri="{BB962C8B-B14F-4D97-AF65-F5344CB8AC3E}">
        <p14:creationId xmlns:p14="http://schemas.microsoft.com/office/powerpoint/2010/main" val="127604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0" y="3996292"/>
            <a:ext cx="4572000" cy="420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572000" y="762709"/>
            <a:ext cx="0" cy="56547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065" y="116378"/>
            <a:ext cx="8927869" cy="677108"/>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endParaRPr lang="en-US" altLang="zh-TW" dirty="0"/>
          </a:p>
          <a:p>
            <a:pPr algn="r"/>
            <a:r>
              <a:rPr lang="en-US" altLang="zh-TW" sz="2000" b="1" dirty="0">
                <a:solidFill>
                  <a:srgbClr val="A50021"/>
                </a:solidFill>
              </a:rPr>
              <a:t>Understanding magmatic processes: Geochemical and </a:t>
            </a:r>
            <a:r>
              <a:rPr lang="en-US" altLang="zh-TW" sz="2000" b="1" dirty="0" err="1">
                <a:solidFill>
                  <a:srgbClr val="A50021"/>
                </a:solidFill>
              </a:rPr>
              <a:t>geochronological</a:t>
            </a:r>
            <a:r>
              <a:rPr lang="en-US" altLang="zh-TW" sz="2000" b="1" dirty="0">
                <a:solidFill>
                  <a:srgbClr val="A50021"/>
                </a:solidFill>
              </a:rPr>
              <a:t> studies</a:t>
            </a:r>
            <a:endParaRPr lang="zh-TW" altLang="en-US" sz="2000" b="1" dirty="0">
              <a:solidFill>
                <a:srgbClr val="A50021"/>
              </a:solidFill>
            </a:endParaRPr>
          </a:p>
        </p:txBody>
      </p:sp>
      <p:sp>
        <p:nvSpPr>
          <p:cNvPr id="14" name="文字方塊 13"/>
          <p:cNvSpPr txBox="1"/>
          <p:nvPr/>
        </p:nvSpPr>
        <p:spPr>
          <a:xfrm>
            <a:off x="103751" y="863541"/>
            <a:ext cx="4434842" cy="3093154"/>
          </a:xfrm>
          <a:prstGeom prst="rect">
            <a:avLst/>
          </a:prstGeom>
          <a:noFill/>
        </p:spPr>
        <p:txBody>
          <a:bodyPr wrap="square" rtlCol="0">
            <a:spAutoFit/>
          </a:bodyPr>
          <a:lstStyle/>
          <a:p>
            <a:pPr algn="just"/>
            <a:r>
              <a:rPr lang="en-US" altLang="zh-TW" sz="1300" dirty="0">
                <a:ea typeface="Arial Unicode MS" panose="020B0604020202020204" pitchFamily="34" charset="-120"/>
                <a:cs typeface="Arial Unicode MS" panose="020B0604020202020204" pitchFamily="34" charset="-120"/>
              </a:rPr>
              <a:t>We study the island arc </a:t>
            </a:r>
            <a:r>
              <a:rPr lang="en-US" altLang="zh-TW" sz="1300" dirty="0" err="1">
                <a:ea typeface="Arial Unicode MS" panose="020B0604020202020204" pitchFamily="34" charset="-120"/>
                <a:cs typeface="Arial Unicode MS" panose="020B0604020202020204" pitchFamily="34" charset="-120"/>
              </a:rPr>
              <a:t>magmatism</a:t>
            </a:r>
            <a:r>
              <a:rPr lang="en-US" altLang="zh-TW" sz="1300" dirty="0">
                <a:ea typeface="Arial Unicode MS" panose="020B0604020202020204" pitchFamily="34" charset="-120"/>
                <a:cs typeface="Arial Unicode MS" panose="020B0604020202020204" pitchFamily="34" charset="-120"/>
              </a:rPr>
              <a:t> and volcanism processes in the Northern Luzon Arc (Taiwan and Philippine) and the Western </a:t>
            </a:r>
            <a:r>
              <a:rPr lang="en-US" altLang="zh-TW" sz="1300" dirty="0" err="1">
                <a:ea typeface="Arial Unicode MS" panose="020B0604020202020204" pitchFamily="34" charset="-120"/>
                <a:cs typeface="Arial Unicode MS" panose="020B0604020202020204" pitchFamily="34" charset="-120"/>
              </a:rPr>
              <a:t>Sunda</a:t>
            </a:r>
            <a:r>
              <a:rPr lang="en-US" altLang="zh-TW" sz="1300" dirty="0">
                <a:ea typeface="Arial Unicode MS" panose="020B0604020202020204" pitchFamily="34" charset="-120"/>
                <a:cs typeface="Arial Unicode MS" panose="020B0604020202020204" pitchFamily="34" charset="-120"/>
              </a:rPr>
              <a:t>-Banda Arc (Sumatra and Java Island, Indonesia). Our researches are focusing on igneous geochemistry, zircon uranium-lead geochronology, </a:t>
            </a:r>
            <a:r>
              <a:rPr lang="en-US" altLang="zh-TW" sz="1300" dirty="0" err="1">
                <a:ea typeface="Arial Unicode MS" panose="020B0604020202020204" pitchFamily="34" charset="-120"/>
                <a:cs typeface="Arial Unicode MS" panose="020B0604020202020204" pitchFamily="34" charset="-120"/>
              </a:rPr>
              <a:t>volcanology</a:t>
            </a:r>
            <a:r>
              <a:rPr lang="en-US" altLang="zh-TW" sz="1300" dirty="0">
                <a:ea typeface="Arial Unicode MS" panose="020B0604020202020204" pitchFamily="34" charset="-120"/>
                <a:cs typeface="Arial Unicode MS" panose="020B0604020202020204" pitchFamily="34" charset="-120"/>
              </a:rPr>
              <a:t> and experimental petrology of the Cenozoic volcanic island rocks. We welcome students who want to visit our lab for learning geochemical analyses and using geochemical data.</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Operations on X-ray Fluorescence (XRF), </a:t>
            </a:r>
          </a:p>
          <a:p>
            <a:r>
              <a:rPr lang="en-US" altLang="zh-TW" sz="1300" dirty="0">
                <a:ea typeface="Arial Unicode MS" panose="020B0604020202020204" pitchFamily="34" charset="-120"/>
                <a:cs typeface="Arial Unicode MS" panose="020B0604020202020204" pitchFamily="34" charset="-120"/>
              </a:rPr>
              <a:t>Scanning Electron Microscope (SEM), </a:t>
            </a:r>
          </a:p>
          <a:p>
            <a:r>
              <a:rPr lang="en-US" altLang="zh-TW" sz="1300" dirty="0">
                <a:ea typeface="Arial Unicode MS" panose="020B0604020202020204" pitchFamily="34" charset="-120"/>
                <a:cs typeface="Arial Unicode MS" panose="020B0604020202020204" pitchFamily="34" charset="-120"/>
              </a:rPr>
              <a:t>Energy Dispersive Spectrometer (EDS), </a:t>
            </a:r>
          </a:p>
          <a:p>
            <a:r>
              <a:rPr lang="en-US" altLang="zh-TW" sz="1300" dirty="0">
                <a:ea typeface="Arial Unicode MS" panose="020B0604020202020204" pitchFamily="34" charset="-120"/>
                <a:cs typeface="Arial Unicode MS" panose="020B0604020202020204" pitchFamily="34" charset="-120"/>
              </a:rPr>
              <a:t>Electron Probe Micro-Analyses (EPMA), </a:t>
            </a:r>
          </a:p>
          <a:p>
            <a:r>
              <a:rPr lang="en-US" altLang="zh-TW" sz="1300" dirty="0">
                <a:ea typeface="Arial Unicode MS" panose="020B0604020202020204" pitchFamily="34" charset="-120"/>
                <a:cs typeface="Arial Unicode MS" panose="020B0604020202020204" pitchFamily="34" charset="-120"/>
              </a:rPr>
              <a:t>Laser Ablation Microprobe (LAM)-ICPMS</a:t>
            </a:r>
          </a:p>
        </p:txBody>
      </p:sp>
      <p:sp>
        <p:nvSpPr>
          <p:cNvPr id="16" name="文字方塊 15"/>
          <p:cNvSpPr txBox="1"/>
          <p:nvPr/>
        </p:nvSpPr>
        <p:spPr>
          <a:xfrm>
            <a:off x="108064" y="4099231"/>
            <a:ext cx="3195613" cy="1938992"/>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Yu-Ming Lai</a:t>
            </a:r>
            <a:r>
              <a:rPr lang="en-US" altLang="zh-TW" sz="1300" dirty="0">
                <a:ea typeface="Arial Unicode MS" panose="020B0604020202020204" pitchFamily="34" charset="-120"/>
                <a:cs typeface="Arial Unicode MS" panose="020B0604020202020204" pitchFamily="34" charset="-120"/>
              </a:rPr>
              <a:t>, Assistant Professor</a:t>
            </a:r>
          </a:p>
          <a:p>
            <a:r>
              <a:rPr lang="en-US" altLang="zh-TW" sz="1300" dirty="0">
                <a:ea typeface="Arial Unicode MS" panose="020B0604020202020204" pitchFamily="34" charset="-120"/>
                <a:cs typeface="Arial Unicode MS" panose="020B0604020202020204" pitchFamily="34" charset="-120"/>
              </a:rPr>
              <a:t>Department of Earth Sciences</a:t>
            </a:r>
          </a:p>
          <a:p>
            <a:r>
              <a:rPr lang="en-US" altLang="zh-TW" sz="1300" dirty="0">
                <a:ea typeface="Arial Unicode MS" panose="020B0604020202020204" pitchFamily="34" charset="-120"/>
                <a:cs typeface="Arial Unicode MS" panose="020B0604020202020204" pitchFamily="34" charset="-120"/>
              </a:rPr>
              <a:t>Lab of Magmatic and Volcanic Processes</a:t>
            </a:r>
          </a:p>
          <a:p>
            <a:r>
              <a:rPr lang="en-US" altLang="zh-TW" sz="1300" b="1" dirty="0">
                <a:ea typeface="Arial Unicode MS" panose="020B0604020202020204" pitchFamily="34" charset="-120"/>
                <a:cs typeface="Arial Unicode MS" panose="020B0604020202020204" pitchFamily="34" charset="-120"/>
                <a:hlinkClick r:id="rId2"/>
              </a:rPr>
              <a:t>ymlai@ntnu.edu.tw</a:t>
            </a:r>
            <a:r>
              <a:rPr lang="zh-TW" altLang="en-US" sz="1300" b="1" dirty="0">
                <a:solidFill>
                  <a:srgbClr val="A50021"/>
                </a:solidFill>
                <a:ea typeface="Arial Unicode MS" panose="020B0604020202020204" pitchFamily="34" charset="-120"/>
                <a:cs typeface="Arial Unicode MS" panose="020B0604020202020204" pitchFamily="34" charset="-120"/>
              </a:rPr>
              <a:t> </a:t>
            </a:r>
            <a:endParaRPr lang="en-US" altLang="zh-TW" sz="1300" b="1" dirty="0">
              <a:solidFill>
                <a:srgbClr val="A50021"/>
              </a:solidFill>
              <a:ea typeface="Arial Unicode MS" panose="020B0604020202020204" pitchFamily="34" charset="-120"/>
              <a:cs typeface="Arial Unicode MS" panose="020B0604020202020204" pitchFamily="34" charset="-120"/>
            </a:endParaRPr>
          </a:p>
          <a:p>
            <a:endParaRPr lang="en-US" altLang="zh-TW" sz="1300" b="1" dirty="0">
              <a:solidFill>
                <a:srgbClr val="A50021"/>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Department of Geosciences, </a:t>
            </a:r>
          </a:p>
          <a:p>
            <a:r>
              <a:rPr lang="en-US" altLang="zh-TW" sz="1300" dirty="0">
                <a:ea typeface="Arial Unicode MS" panose="020B0604020202020204" pitchFamily="34" charset="-120"/>
                <a:cs typeface="Arial Unicode MS" panose="020B0604020202020204" pitchFamily="34" charset="-120"/>
              </a:rPr>
              <a:t>National Taiwan University, Taiwan </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17515" y="4456098"/>
            <a:ext cx="4498847" cy="1846659"/>
          </a:xfrm>
          <a:prstGeom prst="rect">
            <a:avLst/>
          </a:prstGeom>
          <a:noFill/>
        </p:spPr>
        <p:txBody>
          <a:bodyPr wrap="square" rtlCol="0">
            <a:spAutoFit/>
          </a:bodyPr>
          <a:lstStyle/>
          <a:p>
            <a:pPr lvl="0" algn="just">
              <a:spcAft>
                <a:spcPts val="600"/>
              </a:spcAft>
            </a:pPr>
            <a:r>
              <a:rPr lang="en-US" altLang="zh-TW" sz="1300" b="1" dirty="0">
                <a:solidFill>
                  <a:srgbClr val="002060"/>
                </a:solidFill>
              </a:rPr>
              <a:t>Publications</a:t>
            </a:r>
            <a:endParaRPr lang="en-US" altLang="zh-TW" sz="1300" dirty="0"/>
          </a:p>
          <a:p>
            <a:pPr marL="171450" lvl="0" indent="-171450" algn="just">
              <a:spcAft>
                <a:spcPts val="600"/>
              </a:spcAft>
              <a:buFont typeface="Arial" panose="020B0604020202020204" pitchFamily="34" charset="0"/>
              <a:buChar char="•"/>
            </a:pPr>
            <a:r>
              <a:rPr lang="en-US" altLang="zh-TW" sz="1300" dirty="0"/>
              <a:t>Zircon U-</a:t>
            </a:r>
            <a:r>
              <a:rPr lang="en-US" altLang="zh-TW" sz="1300" dirty="0" err="1"/>
              <a:t>Pb</a:t>
            </a:r>
            <a:r>
              <a:rPr lang="en-US" altLang="zh-TW" sz="1300" dirty="0"/>
              <a:t> and </a:t>
            </a:r>
            <a:r>
              <a:rPr lang="en-US" altLang="zh-TW" sz="1300" dirty="0" err="1"/>
              <a:t>Hf</a:t>
            </a:r>
            <a:r>
              <a:rPr lang="en-US" altLang="zh-TW" sz="1300" dirty="0"/>
              <a:t> isotopic constraints on the magmatic evolution of the Northern Luzon Arc. Terrestrial Atmospheric and Oceanic Science, 2018, 29 (2), 153-190.</a:t>
            </a:r>
          </a:p>
          <a:p>
            <a:pPr marL="171450" lvl="0" indent="-171450" algn="just">
              <a:spcAft>
                <a:spcPts val="600"/>
              </a:spcAft>
              <a:buFont typeface="Arial" panose="020B0604020202020204" pitchFamily="34" charset="0"/>
              <a:buChar char="•"/>
            </a:pPr>
            <a:r>
              <a:rPr lang="en-US" altLang="zh-TW" sz="1300" dirty="0"/>
              <a:t>Age, geochemical and isotopic variations in volcanic rocks from the Coastal Range of Taiwan: Implications for magma generation in the Northern Luzon Arc. </a:t>
            </a:r>
            <a:r>
              <a:rPr lang="en-US" altLang="zh-TW" sz="1300" dirty="0" err="1"/>
              <a:t>Lithos</a:t>
            </a:r>
            <a:r>
              <a:rPr lang="en-US" altLang="zh-TW" sz="1300" dirty="0"/>
              <a:t>, 2017, 272-273, 92-115.</a:t>
            </a:r>
            <a:endParaRPr lang="en-US" altLang="zh-TW" sz="1300" dirty="0">
              <a:latin typeface="Arial" panose="020B0604020202020204" pitchFamily="34" charset="0"/>
            </a:endParaRPr>
          </a:p>
        </p:txBody>
      </p:sp>
      <p:pic>
        <p:nvPicPr>
          <p:cNvPr id="16386" name="Picture 2" descr="C:\Users\laito_000\Downloads\123.jpg"/>
          <p:cNvPicPr>
            <a:picLocks noChangeAspect="1" noChangeArrowheads="1"/>
          </p:cNvPicPr>
          <p:nvPr/>
        </p:nvPicPr>
        <p:blipFill>
          <a:blip r:embed="rId3" cstate="print"/>
          <a:srcRect l="19189" t="19404" r="12560" b="22755"/>
          <a:stretch>
            <a:fillRect/>
          </a:stretch>
        </p:blipFill>
        <p:spPr bwMode="auto">
          <a:xfrm>
            <a:off x="2973524" y="4174068"/>
            <a:ext cx="1545135" cy="1745946"/>
          </a:xfrm>
          <a:prstGeom prst="rect">
            <a:avLst/>
          </a:prstGeom>
          <a:noFill/>
        </p:spPr>
      </p:pic>
      <p:cxnSp>
        <p:nvCxnSpPr>
          <p:cNvPr id="15" name="直線接點 14"/>
          <p:cNvCxnSpPr/>
          <p:nvPr/>
        </p:nvCxnSpPr>
        <p:spPr>
          <a:xfrm flipV="1">
            <a:off x="4578350" y="4440792"/>
            <a:ext cx="4571098" cy="420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圖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332" y="810083"/>
            <a:ext cx="2255859" cy="1683895"/>
          </a:xfrm>
          <a:prstGeom prst="rect">
            <a:avLst/>
          </a:prstGeom>
        </p:spPr>
      </p:pic>
      <p:sp>
        <p:nvSpPr>
          <p:cNvPr id="23" name="矩形 22"/>
          <p:cNvSpPr/>
          <p:nvPr/>
        </p:nvSpPr>
        <p:spPr>
          <a:xfrm>
            <a:off x="6132237" y="884492"/>
            <a:ext cx="200830" cy="427841"/>
          </a:xfrm>
          <a:prstGeom prst="rect">
            <a:avLst/>
          </a:prstGeom>
          <a:solidFill>
            <a:srgbClr val="FFFFFF">
              <a:alpha val="3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rot="1885180">
            <a:off x="4815770" y="1829747"/>
            <a:ext cx="1048628" cy="365609"/>
          </a:xfrm>
          <a:prstGeom prst="rect">
            <a:avLst/>
          </a:prstGeom>
          <a:solidFill>
            <a:srgbClr val="FFFFFF">
              <a:alpha val="3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Picture 3" descr="C:\Users\laito_000\Dropbox\0. 實驗室介紹\20141127_112304.jpg"/>
          <p:cNvPicPr>
            <a:picLocks noChangeAspect="1" noChangeArrowheads="1"/>
          </p:cNvPicPr>
          <p:nvPr/>
        </p:nvPicPr>
        <p:blipFill>
          <a:blip r:embed="rId5" cstate="print"/>
          <a:srcRect r="15703"/>
          <a:stretch>
            <a:fillRect/>
          </a:stretch>
        </p:blipFill>
        <p:spPr bwMode="auto">
          <a:xfrm>
            <a:off x="7332134" y="3228468"/>
            <a:ext cx="1727200" cy="1152526"/>
          </a:xfrm>
          <a:prstGeom prst="rect">
            <a:avLst/>
          </a:prstGeom>
          <a:noFill/>
        </p:spPr>
      </p:pic>
      <p:pic>
        <p:nvPicPr>
          <p:cNvPr id="26" name="Picture 2" descr="D:\3.經常存取區塊\1.work\6.meeting\Song lab\2nd meeting\Wan 2.jpg"/>
          <p:cNvPicPr>
            <a:picLocks noChangeAspect="1" noChangeArrowheads="1"/>
          </p:cNvPicPr>
          <p:nvPr/>
        </p:nvPicPr>
        <p:blipFill>
          <a:blip r:embed="rId6" cstate="print"/>
          <a:srcRect b="33792"/>
          <a:stretch>
            <a:fillRect/>
          </a:stretch>
        </p:blipFill>
        <p:spPr bwMode="auto">
          <a:xfrm>
            <a:off x="7780863" y="2313406"/>
            <a:ext cx="1303867" cy="966996"/>
          </a:xfrm>
          <a:prstGeom prst="rect">
            <a:avLst/>
          </a:prstGeom>
          <a:noFill/>
          <a:ln w="9525">
            <a:noFill/>
            <a:miter lim="800000"/>
            <a:headEnd/>
            <a:tailEnd/>
          </a:ln>
        </p:spPr>
      </p:pic>
      <p:sp>
        <p:nvSpPr>
          <p:cNvPr id="28" name="文字方塊 27"/>
          <p:cNvSpPr txBox="1"/>
          <p:nvPr/>
        </p:nvSpPr>
        <p:spPr>
          <a:xfrm>
            <a:off x="7128943" y="843032"/>
            <a:ext cx="1972732" cy="1492716"/>
          </a:xfrm>
          <a:prstGeom prst="rect">
            <a:avLst/>
          </a:prstGeom>
          <a:noFill/>
        </p:spPr>
        <p:txBody>
          <a:bodyPr wrap="square" rtlCol="0">
            <a:spAutoFit/>
          </a:bodyPr>
          <a:lstStyle/>
          <a:p>
            <a:r>
              <a:rPr lang="en-US" altLang="zh-TW" sz="1300" b="1" dirty="0">
                <a:solidFill>
                  <a:srgbClr val="FF0000"/>
                </a:solidFill>
                <a:cs typeface="Times New Roman" panose="02020603050405020304" pitchFamily="18" charset="0"/>
              </a:rPr>
              <a:t>Study area: </a:t>
            </a:r>
          </a:p>
          <a:p>
            <a:r>
              <a:rPr lang="en-US" altLang="zh-TW" sz="1300" b="1" dirty="0">
                <a:solidFill>
                  <a:srgbClr val="3333FF"/>
                </a:solidFill>
                <a:cs typeface="Times New Roman" panose="02020603050405020304" pitchFamily="18" charset="0"/>
              </a:rPr>
              <a:t>Northern Luzon Arc</a:t>
            </a:r>
          </a:p>
          <a:p>
            <a:r>
              <a:rPr lang="en-US" altLang="zh-TW" sz="1300" b="1" dirty="0">
                <a:solidFill>
                  <a:srgbClr val="3333FF"/>
                </a:solidFill>
                <a:cs typeface="Times New Roman" panose="02020603050405020304" pitchFamily="18" charset="0"/>
              </a:rPr>
              <a:t>Western </a:t>
            </a:r>
            <a:r>
              <a:rPr lang="en-US" altLang="zh-TW" sz="1300" b="1" dirty="0" err="1">
                <a:solidFill>
                  <a:srgbClr val="3333FF"/>
                </a:solidFill>
                <a:cs typeface="Times New Roman" panose="02020603050405020304" pitchFamily="18" charset="0"/>
              </a:rPr>
              <a:t>Sunda</a:t>
            </a:r>
            <a:r>
              <a:rPr lang="en-US" altLang="zh-TW" sz="1300" b="1" dirty="0">
                <a:solidFill>
                  <a:srgbClr val="3333FF"/>
                </a:solidFill>
                <a:cs typeface="Times New Roman" panose="02020603050405020304" pitchFamily="18" charset="0"/>
              </a:rPr>
              <a:t>-Banda Arc</a:t>
            </a:r>
          </a:p>
          <a:p>
            <a:r>
              <a:rPr lang="en-US" altLang="zh-TW" sz="1300" b="1" dirty="0">
                <a:solidFill>
                  <a:srgbClr val="FF0000"/>
                </a:solidFill>
                <a:cs typeface="Times New Roman" panose="02020603050405020304" pitchFamily="18" charset="0"/>
              </a:rPr>
              <a:t>Focus on:</a:t>
            </a:r>
          </a:p>
          <a:p>
            <a:r>
              <a:rPr lang="en-US" altLang="zh-TW" sz="1300" b="1" dirty="0">
                <a:solidFill>
                  <a:srgbClr val="3333FF"/>
                </a:solidFill>
                <a:cs typeface="Times New Roman" panose="02020603050405020304" pitchFamily="18" charset="0"/>
              </a:rPr>
              <a:t>Magma evolution</a:t>
            </a:r>
          </a:p>
          <a:p>
            <a:r>
              <a:rPr lang="en-US" altLang="zh-TW" sz="1300" b="1" dirty="0" err="1">
                <a:solidFill>
                  <a:srgbClr val="3333FF"/>
                </a:solidFill>
                <a:cs typeface="Times New Roman" panose="02020603050405020304" pitchFamily="18" charset="0"/>
              </a:rPr>
              <a:t>Petrogenesis</a:t>
            </a:r>
            <a:endParaRPr lang="en-US" altLang="zh-TW" sz="1300" b="1" dirty="0">
              <a:solidFill>
                <a:srgbClr val="3333FF"/>
              </a:solidFill>
              <a:cs typeface="Times New Roman" panose="02020603050405020304" pitchFamily="18" charset="0"/>
            </a:endParaRPr>
          </a:p>
          <a:p>
            <a:r>
              <a:rPr lang="en-US" altLang="zh-TW" sz="1300" b="1" dirty="0">
                <a:solidFill>
                  <a:srgbClr val="3333FF"/>
                </a:solidFill>
                <a:cs typeface="Times New Roman" panose="02020603050405020304" pitchFamily="18" charset="0"/>
              </a:rPr>
              <a:t>Cenozoic volcanism</a:t>
            </a:r>
            <a:endParaRPr lang="zh-TW" altLang="en-US" sz="1300" b="1" dirty="0">
              <a:solidFill>
                <a:srgbClr val="3333FF"/>
              </a:solidFill>
              <a:cs typeface="Times New Roman" panose="02020603050405020304" pitchFamily="18" charset="0"/>
            </a:endParaRPr>
          </a:p>
        </p:txBody>
      </p:sp>
      <p:sp>
        <p:nvSpPr>
          <p:cNvPr id="29" name="向右箭號 28"/>
          <p:cNvSpPr/>
          <p:nvPr/>
        </p:nvSpPr>
        <p:spPr>
          <a:xfrm>
            <a:off x="6704246" y="913154"/>
            <a:ext cx="475488" cy="30175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Picture 7" descr="C:\Users\Laito\Desktop\新增資料夾 (2) - 複製\IMG_6264.JPG"/>
          <p:cNvPicPr>
            <a:picLocks noChangeAspect="1" noChangeArrowheads="1"/>
          </p:cNvPicPr>
          <p:nvPr/>
        </p:nvPicPr>
        <p:blipFill>
          <a:blip r:embed="rId7" cstate="print"/>
          <a:srcRect/>
          <a:stretch>
            <a:fillRect/>
          </a:stretch>
        </p:blipFill>
        <p:spPr bwMode="auto">
          <a:xfrm>
            <a:off x="5970063" y="2967588"/>
            <a:ext cx="1332562" cy="999057"/>
          </a:xfrm>
          <a:prstGeom prst="rect">
            <a:avLst/>
          </a:prstGeom>
          <a:noFill/>
          <a:ln w="9525">
            <a:noFill/>
            <a:miter lim="800000"/>
            <a:headEnd/>
            <a:tailEnd/>
          </a:ln>
        </p:spPr>
      </p:pic>
      <p:pic>
        <p:nvPicPr>
          <p:cNvPr id="32" name="Picture 9" descr="C:\Users\Laito\Desktop\新增資料夾 (2) - 複製\DSC03782.JPG"/>
          <p:cNvPicPr>
            <a:picLocks noChangeAspect="1" noChangeArrowheads="1"/>
          </p:cNvPicPr>
          <p:nvPr/>
        </p:nvPicPr>
        <p:blipFill>
          <a:blip r:embed="rId8" cstate="print"/>
          <a:srcRect l="15848" r="18420"/>
          <a:stretch>
            <a:fillRect/>
          </a:stretch>
        </p:blipFill>
        <p:spPr bwMode="auto">
          <a:xfrm>
            <a:off x="4622803" y="2825650"/>
            <a:ext cx="1329264" cy="1136764"/>
          </a:xfrm>
          <a:prstGeom prst="rect">
            <a:avLst/>
          </a:prstGeom>
          <a:noFill/>
          <a:ln w="9525">
            <a:noFill/>
            <a:miter lim="800000"/>
            <a:headEnd/>
            <a:tailEnd/>
          </a:ln>
        </p:spPr>
      </p:pic>
      <p:sp>
        <p:nvSpPr>
          <p:cNvPr id="34" name="文字方塊 33"/>
          <p:cNvSpPr txBox="1"/>
          <p:nvPr/>
        </p:nvSpPr>
        <p:spPr>
          <a:xfrm>
            <a:off x="4563539" y="2519415"/>
            <a:ext cx="2743194" cy="292388"/>
          </a:xfrm>
          <a:prstGeom prst="rect">
            <a:avLst/>
          </a:prstGeom>
          <a:noFill/>
        </p:spPr>
        <p:txBody>
          <a:bodyPr wrap="square" rtlCol="0">
            <a:spAutoFit/>
          </a:bodyPr>
          <a:lstStyle/>
          <a:p>
            <a:r>
              <a:rPr lang="en-US" altLang="zh-TW" sz="1300" b="1" dirty="0">
                <a:solidFill>
                  <a:srgbClr val="FF0000"/>
                </a:solidFill>
                <a:cs typeface="Times New Roman" panose="02020603050405020304" pitchFamily="18" charset="0"/>
              </a:rPr>
              <a:t>↓ Field survey and sample collection</a:t>
            </a:r>
            <a:endParaRPr lang="zh-TW" altLang="en-US" sz="1300" b="1" dirty="0">
              <a:solidFill>
                <a:srgbClr val="3333FF"/>
              </a:solidFill>
              <a:cs typeface="Times New Roman" panose="02020603050405020304" pitchFamily="18" charset="0"/>
            </a:endParaRPr>
          </a:p>
        </p:txBody>
      </p:sp>
      <p:sp>
        <p:nvSpPr>
          <p:cNvPr id="35" name="文字方塊 34"/>
          <p:cNvSpPr txBox="1"/>
          <p:nvPr/>
        </p:nvSpPr>
        <p:spPr>
          <a:xfrm>
            <a:off x="4715939" y="4094271"/>
            <a:ext cx="2590793" cy="292388"/>
          </a:xfrm>
          <a:prstGeom prst="rect">
            <a:avLst/>
          </a:prstGeom>
          <a:noFill/>
        </p:spPr>
        <p:txBody>
          <a:bodyPr wrap="square" rtlCol="0">
            <a:spAutoFit/>
          </a:bodyPr>
          <a:lstStyle/>
          <a:p>
            <a:pPr algn="r"/>
            <a:r>
              <a:rPr lang="en-US" altLang="zh-TW" sz="1300" b="1" dirty="0">
                <a:solidFill>
                  <a:srgbClr val="FF0000"/>
                </a:solidFill>
                <a:cs typeface="Times New Roman" panose="02020603050405020304" pitchFamily="18" charset="0"/>
              </a:rPr>
              <a:t>Laboratory analysis →</a:t>
            </a:r>
          </a:p>
        </p:txBody>
      </p:sp>
    </p:spTree>
    <p:extLst>
      <p:ext uri="{BB962C8B-B14F-4D97-AF65-F5344CB8AC3E}">
        <p14:creationId xmlns:p14="http://schemas.microsoft.com/office/powerpoint/2010/main" val="151205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0" y="3996292"/>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572000" y="793486"/>
            <a:ext cx="0" cy="54951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065" y="116378"/>
            <a:ext cx="8927869" cy="738664"/>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400" b="1" dirty="0">
                <a:solidFill>
                  <a:srgbClr val="A50021"/>
                </a:solidFill>
              </a:rPr>
              <a:t>Study typhoon and Mei-</a:t>
            </a:r>
            <a:r>
              <a:rPr lang="en-US" altLang="zh-TW" sz="2400" b="1" dirty="0" err="1">
                <a:solidFill>
                  <a:srgbClr val="A50021"/>
                </a:solidFill>
              </a:rPr>
              <a:t>yu</a:t>
            </a:r>
            <a:r>
              <a:rPr lang="en-US" altLang="zh-TW" sz="2400" b="1" dirty="0">
                <a:solidFill>
                  <a:srgbClr val="A50021"/>
                </a:solidFill>
              </a:rPr>
              <a:t> rainfall</a:t>
            </a:r>
            <a:endParaRPr lang="zh-TW" altLang="en-US" sz="2400" b="1" dirty="0">
              <a:solidFill>
                <a:srgbClr val="A50021"/>
              </a:solidFill>
            </a:endParaRPr>
          </a:p>
        </p:txBody>
      </p:sp>
      <p:sp>
        <p:nvSpPr>
          <p:cNvPr id="13" name="文字方塊 12"/>
          <p:cNvSpPr txBox="1"/>
          <p:nvPr/>
        </p:nvSpPr>
        <p:spPr>
          <a:xfrm>
            <a:off x="6744963" y="862804"/>
            <a:ext cx="2194667" cy="954107"/>
          </a:xfrm>
          <a:prstGeom prst="rect">
            <a:avLst/>
          </a:prstGeom>
          <a:noFill/>
        </p:spPr>
        <p:txBody>
          <a:bodyPr wrap="square" rtlCol="0">
            <a:spAutoFit/>
          </a:bodyPr>
          <a:lstStyle/>
          <a:p>
            <a:r>
              <a:rPr lang="en-US" altLang="zh-TW" sz="1400" dirty="0"/>
              <a:t>Strong southwesterly flows  transport moisture-laden air to Taiwan, resulting in heavy rainfall. </a:t>
            </a:r>
            <a:endParaRPr lang="zh-TW" altLang="en-US" sz="1300" dirty="0">
              <a:ea typeface="Arial Unicode MS" panose="020B0604020202020204" pitchFamily="34" charset="-120"/>
              <a:cs typeface="Arial Unicode MS" panose="020B0604020202020204" pitchFamily="34" charset="-120"/>
            </a:endParaRPr>
          </a:p>
        </p:txBody>
      </p:sp>
      <p:sp>
        <p:nvSpPr>
          <p:cNvPr id="14" name="文字方塊 13"/>
          <p:cNvSpPr txBox="1"/>
          <p:nvPr/>
        </p:nvSpPr>
        <p:spPr>
          <a:xfrm>
            <a:off x="103751" y="893284"/>
            <a:ext cx="4434842" cy="1892826"/>
          </a:xfrm>
          <a:prstGeom prst="rect">
            <a:avLst/>
          </a:prstGeom>
          <a:noFill/>
        </p:spPr>
        <p:txBody>
          <a:bodyPr wrap="square" rtlCol="0">
            <a:spAutoFit/>
          </a:bodyPr>
          <a:lstStyle/>
          <a:p>
            <a:r>
              <a:rPr lang="en-US" altLang="zh-TW" sz="1300" dirty="0">
                <a:ea typeface="Arial Unicode MS" panose="020B0604020202020204" pitchFamily="34" charset="-120"/>
                <a:cs typeface="Arial Unicode MS" panose="020B0604020202020204" pitchFamily="34" charset="-120"/>
              </a:rPr>
              <a:t>My researches mainly focus on the studies of southwesterly flows, typhoons, Mei-</a:t>
            </a:r>
            <a:r>
              <a:rPr lang="en-US" altLang="zh-TW" sz="1300" dirty="0" err="1">
                <a:ea typeface="Arial Unicode MS" panose="020B0604020202020204" pitchFamily="34" charset="-120"/>
                <a:cs typeface="Arial Unicode MS" panose="020B0604020202020204" pitchFamily="34" charset="-120"/>
              </a:rPr>
              <a:t>yu</a:t>
            </a:r>
            <a:r>
              <a:rPr lang="en-US" altLang="zh-TW" sz="1300" dirty="0">
                <a:ea typeface="Arial Unicode MS" panose="020B0604020202020204" pitchFamily="34" charset="-120"/>
                <a:cs typeface="Arial Unicode MS" panose="020B0604020202020204" pitchFamily="34" charset="-120"/>
              </a:rPr>
              <a:t> rainfall, and marine boundary layer. Using 40-y of climatological data, we have identified formation stages of southwesterly flows in Mei-</a:t>
            </a:r>
            <a:r>
              <a:rPr lang="en-US" altLang="zh-TW" sz="1300" dirty="0" err="1">
                <a:ea typeface="Arial Unicode MS" panose="020B0604020202020204" pitchFamily="34" charset="-120"/>
                <a:cs typeface="Arial Unicode MS" panose="020B0604020202020204" pitchFamily="34" charset="-120"/>
              </a:rPr>
              <a:t>yu</a:t>
            </a:r>
            <a:r>
              <a:rPr lang="en-US" altLang="zh-TW" sz="1300" dirty="0">
                <a:ea typeface="Arial Unicode MS" panose="020B0604020202020204" pitchFamily="34" charset="-120"/>
                <a:cs typeface="Arial Unicode MS" panose="020B0604020202020204" pitchFamily="34" charset="-120"/>
              </a:rPr>
              <a:t> seasons. In a study of Typhoon </a:t>
            </a:r>
            <a:r>
              <a:rPr lang="en-US" altLang="zh-TW" sz="1300" dirty="0" err="1">
                <a:ea typeface="Arial Unicode MS" panose="020B0604020202020204" pitchFamily="34" charset="-120"/>
                <a:cs typeface="Arial Unicode MS" panose="020B0604020202020204" pitchFamily="34" charset="-120"/>
              </a:rPr>
              <a:t>Marakot</a:t>
            </a:r>
            <a:r>
              <a:rPr lang="en-US" altLang="zh-TW" sz="1300" dirty="0">
                <a:ea typeface="Arial Unicode MS" panose="020B0604020202020204" pitchFamily="34" charset="-120"/>
                <a:cs typeface="Arial Unicode MS" panose="020B0604020202020204" pitchFamily="34" charset="-120"/>
              </a:rPr>
              <a:t>, we have found the roles of typhoon interaction with southwesterly flows in heavy rainfall. We have also documented the marine boundary layer height in western North Pacific using the COSMIC/FORMOSAT</a:t>
            </a:r>
            <a:r>
              <a:rPr lang="zh-TW" altLang="en-US" sz="1300" dirty="0">
                <a:ea typeface="Arial Unicode MS" panose="020B0604020202020204" pitchFamily="34" charset="-120"/>
                <a:cs typeface="Arial Unicode MS" panose="020B0604020202020204" pitchFamily="34" charset="-120"/>
              </a:rPr>
              <a:t> </a:t>
            </a:r>
            <a:r>
              <a:rPr lang="en-US" altLang="zh-TW" sz="1300" dirty="0">
                <a:ea typeface="Arial Unicode MS" panose="020B0604020202020204" pitchFamily="34" charset="-120"/>
                <a:cs typeface="Arial Unicode MS" panose="020B0604020202020204" pitchFamily="34" charset="-120"/>
              </a:rPr>
              <a:t>3 GPS radio occultation data.</a:t>
            </a:r>
            <a:endParaRPr lang="en-US" altLang="zh-TW" sz="1300" b="1" dirty="0">
              <a:solidFill>
                <a:srgbClr val="002060"/>
              </a:solidFill>
              <a:ea typeface="Arial Unicode MS" panose="020B0604020202020204" pitchFamily="34" charset="-120"/>
              <a:cs typeface="Arial Unicode MS" panose="020B0604020202020204" pitchFamily="34" charset="-120"/>
            </a:endParaRPr>
          </a:p>
        </p:txBody>
      </p:sp>
      <p:sp>
        <p:nvSpPr>
          <p:cNvPr id="16" name="文字方塊 15"/>
          <p:cNvSpPr txBox="1"/>
          <p:nvPr/>
        </p:nvSpPr>
        <p:spPr>
          <a:xfrm>
            <a:off x="108064" y="4017591"/>
            <a:ext cx="3195613" cy="1985159"/>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Fang-Ching Chien</a:t>
            </a:r>
            <a:r>
              <a:rPr lang="en-US" altLang="zh-TW" sz="1300" dirty="0">
                <a:ea typeface="Arial Unicode MS" panose="020B0604020202020204" pitchFamily="34" charset="-120"/>
                <a:cs typeface="Arial Unicode MS" panose="020B0604020202020204" pitchFamily="34" charset="-120"/>
              </a:rPr>
              <a:t>, Professor</a:t>
            </a:r>
          </a:p>
          <a:p>
            <a:r>
              <a:rPr lang="en-US" altLang="zh-TW" sz="1300" dirty="0">
                <a:ea typeface="Arial Unicode MS" panose="020B0604020202020204" pitchFamily="34" charset="-120"/>
                <a:cs typeface="Arial Unicode MS" panose="020B0604020202020204" pitchFamily="34" charset="-120"/>
              </a:rPr>
              <a:t>Department of Earth Sciences</a:t>
            </a:r>
          </a:p>
          <a:p>
            <a:r>
              <a:rPr lang="en-US" altLang="zh-TW" sz="1300" dirty="0">
                <a:ea typeface="Arial Unicode MS" panose="020B0604020202020204" pitchFamily="34" charset="-120"/>
                <a:cs typeface="Arial Unicode MS" panose="020B0604020202020204" pitchFamily="34" charset="-120"/>
                <a:hlinkClick r:id="rId2"/>
              </a:rPr>
              <a:t>jfj@ntnu.edu.tw</a:t>
            </a:r>
            <a:endParaRPr lang="en-US" altLang="zh-TW" sz="1300" dirty="0">
              <a:ea typeface="Arial Unicode MS" panose="020B0604020202020204" pitchFamily="34" charset="-120"/>
              <a:cs typeface="Arial Unicode MS" panose="020B0604020202020204" pitchFamily="34" charset="-120"/>
            </a:endParaRPr>
          </a:p>
          <a:p>
            <a:endParaRPr lang="en-US" altLang="zh-TW" sz="1300" b="1" dirty="0">
              <a:solidFill>
                <a:srgbClr val="A50021"/>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400" dirty="0"/>
              <a:t>Ph.D. in Atmospheric Sciences, Department of Atmospheric Sciences, University of Washington, USA</a:t>
            </a:r>
            <a:endParaRPr lang="en-US" altLang="zh-TW" sz="1300" b="1" dirty="0">
              <a:solidFill>
                <a:srgbClr val="002060"/>
              </a:solidFill>
              <a:cs typeface="Times New Roman" panose="02020603050405020304" pitchFamily="18" charset="0"/>
            </a:endParaRPr>
          </a:p>
          <a:p>
            <a:pPr lvl="0" eaLnBrk="0" fontAlgn="base" hangingPunct="0">
              <a:spcBef>
                <a:spcPct val="0"/>
              </a:spcBef>
              <a:spcAft>
                <a:spcPct val="0"/>
              </a:spcAft>
            </a:pPr>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17515" y="4056062"/>
            <a:ext cx="4498847" cy="2523768"/>
          </a:xfrm>
          <a:prstGeom prst="rect">
            <a:avLst/>
          </a:prstGeom>
          <a:noFill/>
        </p:spPr>
        <p:txBody>
          <a:bodyPr wrap="square" rtlCol="0">
            <a:spAutoFit/>
          </a:bodyPr>
          <a:lstStyle/>
          <a:p>
            <a:pPr lvl="0"/>
            <a:r>
              <a:rPr lang="en-US" altLang="zh-TW" sz="1300" b="1" dirty="0">
                <a:solidFill>
                  <a:srgbClr val="002060"/>
                </a:solidFill>
              </a:rPr>
              <a:t>Publications </a:t>
            </a:r>
          </a:p>
          <a:p>
            <a:pPr hangingPunct="0"/>
            <a:r>
              <a:rPr lang="en-US" altLang="zh-TW" sz="1200" b="1" dirty="0"/>
              <a:t>Chien, F.-C.*</a:t>
            </a:r>
            <a:r>
              <a:rPr lang="en-US" altLang="zh-TW" sz="1200" dirty="0"/>
              <a:t>, J.-S. Hong, and Y.-H. Kuo, 2019: The marine boundary layer height over the western North Pacific based on GPS radio occultation, island soundings, and numerical models. </a:t>
            </a:r>
            <a:r>
              <a:rPr lang="en-US" altLang="zh-TW" sz="1200" i="1" dirty="0"/>
              <a:t>Sensors, </a:t>
            </a:r>
            <a:r>
              <a:rPr lang="en-US" altLang="zh-TW" sz="1200" b="1" dirty="0"/>
              <a:t>19</a:t>
            </a:r>
            <a:r>
              <a:rPr lang="en-US" altLang="zh-TW" sz="1200" dirty="0"/>
              <a:t>, 155. </a:t>
            </a:r>
            <a:r>
              <a:rPr lang="en-US" altLang="zh-TW" sz="1200" dirty="0">
                <a:hlinkClick r:id="rId3"/>
              </a:rPr>
              <a:t>https://doi.org/10.3390/s19010155</a:t>
            </a:r>
            <a:r>
              <a:rPr lang="en-US" altLang="zh-TW" sz="1200" dirty="0"/>
              <a:t>.  </a:t>
            </a:r>
            <a:endParaRPr lang="zh-TW" altLang="zh-TW" sz="1200" dirty="0"/>
          </a:p>
          <a:p>
            <a:pPr hangingPunct="0"/>
            <a:r>
              <a:rPr lang="en-US" altLang="zh-TW" sz="1200" b="1" dirty="0"/>
              <a:t>Chien, F.-C.*</a:t>
            </a:r>
            <a:r>
              <a:rPr lang="en-US" altLang="zh-TW" sz="1200" dirty="0"/>
              <a:t>, and Y.-C. Chiu, 2019: A composite study of southwesterly flows and rainfall in Taiwan. </a:t>
            </a:r>
            <a:r>
              <a:rPr lang="en-US" altLang="zh-TW" sz="1200" i="1" dirty="0"/>
              <a:t>J. Meteor. Soc. Japan,</a:t>
            </a:r>
            <a:r>
              <a:rPr lang="en-US" altLang="zh-TW" sz="1200" b="1" dirty="0"/>
              <a:t> 97</a:t>
            </a:r>
            <a:r>
              <a:rPr lang="en-US" altLang="zh-TW" sz="1200" dirty="0"/>
              <a:t>, 1023−1040, </a:t>
            </a:r>
            <a:r>
              <a:rPr lang="en-US" altLang="zh-TW" sz="1200" dirty="0">
                <a:hlinkClick r:id="rId4"/>
              </a:rPr>
              <a:t>https://doi.org/10.2151/jmsj.2019-057</a:t>
            </a:r>
            <a:r>
              <a:rPr lang="en-US" altLang="zh-TW" sz="1200" dirty="0"/>
              <a:t>. </a:t>
            </a:r>
          </a:p>
          <a:p>
            <a:pPr hangingPunct="0"/>
            <a:r>
              <a:rPr lang="en-US" altLang="zh-TW" sz="1200" dirty="0"/>
              <a:t>Paul, S., C.-C. Wang*, </a:t>
            </a:r>
            <a:r>
              <a:rPr lang="en-US" altLang="zh-TW" sz="1200" b="1" dirty="0"/>
              <a:t>F.-C. Chien</a:t>
            </a:r>
            <a:r>
              <a:rPr lang="en-US" altLang="zh-TW" sz="1200" dirty="0"/>
              <a:t>, and D.-I. Lee, 2018: An evaluation of WRF Mei-</a:t>
            </a:r>
            <a:r>
              <a:rPr lang="en-US" altLang="zh-TW" sz="1200" dirty="0" err="1"/>
              <a:t>yu</a:t>
            </a:r>
            <a:r>
              <a:rPr lang="en-US" altLang="zh-TW" sz="1200" dirty="0"/>
              <a:t> rainfall forecasts in Taiwan during 2008-2010: Differences in elevation and sub-regions. </a:t>
            </a:r>
            <a:r>
              <a:rPr lang="en-US" altLang="zh-TW" sz="1200" i="1" dirty="0" err="1"/>
              <a:t>Meteorol</a:t>
            </a:r>
            <a:r>
              <a:rPr lang="en-US" altLang="zh-TW" sz="1200" i="1" dirty="0"/>
              <a:t>. Appl</a:t>
            </a:r>
            <a:r>
              <a:rPr lang="en-US" altLang="zh-TW" sz="1200" dirty="0"/>
              <a:t>., </a:t>
            </a:r>
            <a:r>
              <a:rPr lang="en-US" altLang="zh-TW" sz="1200" b="1" dirty="0"/>
              <a:t>25</a:t>
            </a:r>
            <a:r>
              <a:rPr lang="en-US" altLang="zh-TW" sz="1200" dirty="0"/>
              <a:t>, 269-282.</a:t>
            </a:r>
            <a:endParaRPr lang="zh-TW" altLang="zh-TW" sz="1200" dirty="0"/>
          </a:p>
          <a:p>
            <a:pPr marL="171450" lvl="0" indent="-171450">
              <a:buFont typeface="Arial" panose="020B0604020202020204" pitchFamily="34" charset="0"/>
              <a:buChar char="•"/>
            </a:pPr>
            <a:endParaRPr lang="en-US" altLang="zh-TW" sz="1300" dirty="0">
              <a:latin typeface="Arial" panose="020B0604020202020204" pitchFamily="34" charset="0"/>
            </a:endParaRPr>
          </a:p>
        </p:txBody>
      </p:sp>
      <p:sp>
        <p:nvSpPr>
          <p:cNvPr id="11" name="文字方塊 10"/>
          <p:cNvSpPr txBox="1"/>
          <p:nvPr/>
        </p:nvSpPr>
        <p:spPr>
          <a:xfrm>
            <a:off x="68579" y="2862208"/>
            <a:ext cx="4434842" cy="1092607"/>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Weather Research and Forecast model simulation,</a:t>
            </a:r>
          </a:p>
          <a:p>
            <a:r>
              <a:rPr lang="en-US" altLang="zh-TW" sz="1300" dirty="0">
                <a:ea typeface="Arial Unicode MS" panose="020B0604020202020204" pitchFamily="34" charset="-120"/>
                <a:cs typeface="Arial Unicode MS" panose="020B0604020202020204" pitchFamily="34" charset="-120"/>
              </a:rPr>
              <a:t>Data assimilation,</a:t>
            </a:r>
          </a:p>
          <a:p>
            <a:r>
              <a:rPr lang="en-US" altLang="zh-TW" sz="1300" dirty="0">
                <a:ea typeface="Arial Unicode MS" panose="020B0604020202020204" pitchFamily="34" charset="-120"/>
                <a:cs typeface="Arial Unicode MS" panose="020B0604020202020204" pitchFamily="34" charset="-120"/>
              </a:rPr>
              <a:t>Ensemble forecast,</a:t>
            </a:r>
          </a:p>
          <a:p>
            <a:r>
              <a:rPr lang="en-US" altLang="zh-TW" sz="1300" dirty="0">
                <a:ea typeface="Arial Unicode MS" panose="020B0604020202020204" pitchFamily="34" charset="-120"/>
                <a:cs typeface="Arial Unicode MS" panose="020B0604020202020204" pitchFamily="34" charset="-120"/>
              </a:rPr>
              <a:t>Terrain effect</a:t>
            </a:r>
          </a:p>
        </p:txBody>
      </p:sp>
      <p:sp>
        <p:nvSpPr>
          <p:cNvPr id="3" name="矩形 2"/>
          <p:cNvSpPr/>
          <p:nvPr/>
        </p:nvSpPr>
        <p:spPr>
          <a:xfrm>
            <a:off x="3157268" y="4097350"/>
            <a:ext cx="1264982" cy="15794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TW" dirty="0">
                <a:solidFill>
                  <a:schemeClr val="bg1">
                    <a:lumMod val="65000"/>
                  </a:schemeClr>
                </a:solidFill>
              </a:rPr>
              <a:t>Picture</a:t>
            </a:r>
            <a:endParaRPr lang="zh-TW" altLang="en-US" dirty="0">
              <a:solidFill>
                <a:schemeClr val="bg1">
                  <a:lumMod val="65000"/>
                </a:schemeClr>
              </a:solidFill>
            </a:endParaRPr>
          </a:p>
        </p:txBody>
      </p:sp>
      <p:pic>
        <p:nvPicPr>
          <p:cNvPr id="2" name="圖片 1"/>
          <p:cNvPicPr>
            <a:picLocks noChangeAspect="1"/>
          </p:cNvPicPr>
          <p:nvPr/>
        </p:nvPicPr>
        <p:blipFill rotWithShape="1">
          <a:blip r:embed="rId5" cstate="print">
            <a:extLst>
              <a:ext uri="{28A0092B-C50C-407E-A947-70E740481C1C}">
                <a14:useLocalDpi xmlns:a14="http://schemas.microsoft.com/office/drawing/2010/main" val="0"/>
              </a:ext>
            </a:extLst>
          </a:blip>
          <a:srcRect l="6645" r="9081"/>
          <a:stretch/>
        </p:blipFill>
        <p:spPr>
          <a:xfrm>
            <a:off x="3157268" y="4097349"/>
            <a:ext cx="1264982" cy="1645496"/>
          </a:xfrm>
          <a:prstGeom prst="rect">
            <a:avLst/>
          </a:prstGeom>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l="5528" t="34180" b="34453"/>
          <a:stretch>
            <a:fillRect/>
          </a:stretch>
        </p:blipFill>
        <p:spPr bwMode="auto">
          <a:xfrm>
            <a:off x="4721751" y="893142"/>
            <a:ext cx="1957388" cy="15244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blh2-1"/>
          <p:cNvPicPr>
            <a:picLocks noChangeAspect="1" noChangeArrowheads="1"/>
          </p:cNvPicPr>
          <p:nvPr/>
        </p:nvPicPr>
        <p:blipFill>
          <a:blip r:embed="rId7" cstate="print">
            <a:extLst>
              <a:ext uri="{28A0092B-C50C-407E-A947-70E740481C1C}">
                <a14:useLocalDpi xmlns:a14="http://schemas.microsoft.com/office/drawing/2010/main" val="0"/>
              </a:ext>
            </a:extLst>
          </a:blip>
          <a:srcRect l="3438" t="7648" r="8414" b="4706"/>
          <a:stretch>
            <a:fillRect/>
          </a:stretch>
        </p:blipFill>
        <p:spPr bwMode="auto">
          <a:xfrm>
            <a:off x="6781286" y="2224444"/>
            <a:ext cx="2355095" cy="1757203"/>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4653171" y="2601608"/>
            <a:ext cx="2326749" cy="1384995"/>
          </a:xfrm>
          <a:prstGeom prst="rect">
            <a:avLst/>
          </a:prstGeom>
          <a:noFill/>
        </p:spPr>
        <p:txBody>
          <a:bodyPr wrap="square" rtlCol="0">
            <a:spAutoFit/>
          </a:bodyPr>
          <a:lstStyle/>
          <a:p>
            <a:r>
              <a:rPr lang="en-US" altLang="zh-TW" sz="1400" dirty="0"/>
              <a:t>In winter high marine boundary layer heights are approximately located within the paths of the North Equatorial Current and the Kuroshio Current.</a:t>
            </a:r>
            <a:endParaRPr lang="zh-TW" altLang="en-US" sz="1300" dirty="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36074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4996546" y="2918081"/>
            <a:ext cx="3690254" cy="1314902"/>
            <a:chOff x="5005690" y="2927225"/>
            <a:chExt cx="3690254" cy="1314902"/>
          </a:xfrm>
        </p:grpSpPr>
        <p:pic>
          <p:nvPicPr>
            <p:cNvPr id="40" name="圖片 2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77" t="4371" r="2362" b="10397"/>
            <a:stretch/>
          </p:blipFill>
          <p:spPr bwMode="auto">
            <a:xfrm>
              <a:off x="5220742" y="2963507"/>
              <a:ext cx="1709498" cy="122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p:nvSpPr>
          <p:spPr bwMode="auto">
            <a:xfrm rot="-5400000">
              <a:off x="4663690" y="3449899"/>
              <a:ext cx="900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algn="ctr" eaLnBrk="1" hangingPunct="1">
                <a:lnSpc>
                  <a:spcPct val="96000"/>
                </a:lnSpc>
              </a:pPr>
              <a:r>
                <a:rPr lang="en-US" altLang="zh-TW" sz="1000" i="1" dirty="0">
                  <a:solidFill>
                    <a:srgbClr val="000000"/>
                  </a:solidFill>
                  <a:latin typeface="+mn-lt"/>
                  <a:ea typeface="新細明體" panose="02020500000000000000" pitchFamily="18" charset="-120"/>
                </a:rPr>
                <a:t>Height (m)</a:t>
              </a:r>
            </a:p>
          </p:txBody>
        </p:sp>
        <p:sp>
          <p:nvSpPr>
            <p:cNvPr id="42" name="Text Box 27"/>
            <p:cNvSpPr txBox="1">
              <a:spLocks noChangeArrowheads="1"/>
            </p:cNvSpPr>
            <p:nvPr/>
          </p:nvSpPr>
          <p:spPr bwMode="auto">
            <a:xfrm>
              <a:off x="5323885" y="2927225"/>
              <a:ext cx="76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eaLnBrk="1" hangingPunct="1">
                <a:spcBef>
                  <a:spcPct val="50000"/>
                </a:spcBef>
              </a:pPr>
              <a:r>
                <a:rPr lang="en-US" altLang="zh-TW" sz="1600" b="1" i="1" dirty="0" err="1">
                  <a:solidFill>
                    <a:srgbClr val="000000"/>
                  </a:solidFill>
                  <a:latin typeface="+mn-lt"/>
                  <a:ea typeface="新細明體" panose="02020500000000000000" pitchFamily="18" charset="-120"/>
                </a:rPr>
                <a:t>p</a:t>
              </a:r>
              <a:r>
                <a:rPr lang="en-US" altLang="zh-TW" sz="1600" b="1" i="1" baseline="-25000" dirty="0" err="1">
                  <a:solidFill>
                    <a:srgbClr val="000000"/>
                  </a:solidFill>
                  <a:latin typeface="+mn-lt"/>
                  <a:ea typeface="新細明體" panose="02020500000000000000" pitchFamily="18" charset="-120"/>
                </a:rPr>
                <a:t>d</a:t>
              </a:r>
              <a:r>
                <a:rPr lang="en-US" altLang="zh-TW" sz="1600" b="1" i="1" dirty="0">
                  <a:solidFill>
                    <a:srgbClr val="000000"/>
                  </a:solidFill>
                  <a:latin typeface="+mn-lt"/>
                  <a:ea typeface="新細明體" panose="02020500000000000000" pitchFamily="18" charset="-120"/>
                </a:rPr>
                <a:t>’</a:t>
              </a:r>
            </a:p>
          </p:txBody>
        </p:sp>
        <p:sp>
          <p:nvSpPr>
            <p:cNvPr id="43" name="Text Box 19"/>
            <p:cNvSpPr txBox="1">
              <a:spLocks noChangeArrowheads="1"/>
            </p:cNvSpPr>
            <p:nvPr/>
          </p:nvSpPr>
          <p:spPr bwMode="auto">
            <a:xfrm>
              <a:off x="6119280" y="3170993"/>
              <a:ext cx="287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algn="ctr" eaLnBrk="1" hangingPunct="1">
                <a:lnSpc>
                  <a:spcPct val="96000"/>
                </a:lnSpc>
              </a:pPr>
              <a:r>
                <a:rPr lang="en-US" altLang="zh-TW" sz="1400" b="1" dirty="0">
                  <a:solidFill>
                    <a:srgbClr val="000000"/>
                  </a:solidFill>
                  <a:latin typeface="Arial" panose="020B0604020202020204" pitchFamily="34" charset="0"/>
                  <a:ea typeface="新細明體" panose="02020500000000000000" pitchFamily="18" charset="-120"/>
                </a:rPr>
                <a:t>_</a:t>
              </a:r>
            </a:p>
          </p:txBody>
        </p:sp>
        <p:sp>
          <p:nvSpPr>
            <p:cNvPr id="44" name="Text Box 16"/>
            <p:cNvSpPr txBox="1">
              <a:spLocks noChangeArrowheads="1"/>
            </p:cNvSpPr>
            <p:nvPr/>
          </p:nvSpPr>
          <p:spPr bwMode="auto">
            <a:xfrm>
              <a:off x="6097890" y="3990127"/>
              <a:ext cx="287337"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algn="ctr" eaLnBrk="1" hangingPunct="1">
                <a:lnSpc>
                  <a:spcPct val="112000"/>
                </a:lnSpc>
              </a:pPr>
              <a:r>
                <a:rPr lang="en-US" altLang="zh-TW" sz="1400" b="1" dirty="0">
                  <a:solidFill>
                    <a:srgbClr val="000000"/>
                  </a:solidFill>
                  <a:latin typeface="Arial" panose="020B0604020202020204" pitchFamily="34" charset="0"/>
                  <a:ea typeface="新細明體" panose="02020500000000000000" pitchFamily="18" charset="-120"/>
                </a:rPr>
                <a:t>+</a:t>
              </a:r>
            </a:p>
          </p:txBody>
        </p:sp>
        <p:pic>
          <p:nvPicPr>
            <p:cNvPr id="45" name="圖片 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15" t="4494" r="945" b="10397"/>
            <a:stretch/>
          </p:blipFill>
          <p:spPr bwMode="auto">
            <a:xfrm>
              <a:off x="6949222" y="2961106"/>
              <a:ext cx="1746722" cy="124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46" name="Text Box 24"/>
            <p:cNvSpPr txBox="1">
              <a:spLocks noChangeArrowheads="1"/>
            </p:cNvSpPr>
            <p:nvPr/>
          </p:nvSpPr>
          <p:spPr bwMode="auto">
            <a:xfrm>
              <a:off x="7009810" y="297122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eaLnBrk="1" hangingPunct="1">
                <a:spcBef>
                  <a:spcPct val="50000"/>
                </a:spcBef>
              </a:pPr>
              <a:r>
                <a:rPr lang="en-US" altLang="zh-TW" sz="1400" b="1" i="1" dirty="0" err="1">
                  <a:solidFill>
                    <a:srgbClr val="0000FF"/>
                  </a:solidFill>
                  <a:latin typeface="Arial" panose="020B0604020202020204" pitchFamily="34" charset="0"/>
                  <a:ea typeface="新細明體" panose="02020500000000000000" pitchFamily="18" charset="-120"/>
                </a:rPr>
                <a:t>vPGF</a:t>
              </a:r>
              <a:r>
                <a:rPr lang="en-US" altLang="zh-TW" sz="1400" b="1" i="1" baseline="-25000" dirty="0" err="1">
                  <a:solidFill>
                    <a:srgbClr val="0000FF"/>
                  </a:solidFill>
                  <a:latin typeface="Arial" panose="020B0604020202020204" pitchFamily="34" charset="0"/>
                  <a:ea typeface="新細明體" panose="02020500000000000000" pitchFamily="18" charset="-120"/>
                </a:rPr>
                <a:t>d</a:t>
              </a:r>
              <a:r>
                <a:rPr lang="en-US" altLang="zh-TW" sz="1400" b="1" i="1" dirty="0">
                  <a:solidFill>
                    <a:srgbClr val="0000FF"/>
                  </a:solidFill>
                  <a:latin typeface="Arial" panose="020B0604020202020204" pitchFamily="34" charset="0"/>
                  <a:ea typeface="新細明體" panose="02020500000000000000" pitchFamily="18" charset="-120"/>
                </a:rPr>
                <a:t>’</a:t>
              </a:r>
            </a:p>
          </p:txBody>
        </p:sp>
        <p:sp>
          <p:nvSpPr>
            <p:cNvPr id="48" name="Text Box 16"/>
            <p:cNvSpPr txBox="1">
              <a:spLocks noChangeArrowheads="1"/>
            </p:cNvSpPr>
            <p:nvPr/>
          </p:nvSpPr>
          <p:spPr bwMode="auto">
            <a:xfrm>
              <a:off x="7836974" y="3695585"/>
              <a:ext cx="287337"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algn="ctr" eaLnBrk="1" hangingPunct="1">
                <a:lnSpc>
                  <a:spcPct val="112000"/>
                </a:lnSpc>
              </a:pPr>
              <a:r>
                <a:rPr lang="en-US" altLang="zh-TW" sz="1400" b="1" dirty="0">
                  <a:solidFill>
                    <a:srgbClr val="000000"/>
                  </a:solidFill>
                  <a:latin typeface="Arial" panose="020B0604020202020204" pitchFamily="34" charset="0"/>
                  <a:ea typeface="新細明體" panose="02020500000000000000" pitchFamily="18" charset="-120"/>
                </a:rPr>
                <a:t>+</a:t>
              </a:r>
            </a:p>
          </p:txBody>
        </p:sp>
        <p:sp>
          <p:nvSpPr>
            <p:cNvPr id="49" name="Line 30"/>
            <p:cNvSpPr>
              <a:spLocks noChangeShapeType="1"/>
            </p:cNvSpPr>
            <p:nvPr/>
          </p:nvSpPr>
          <p:spPr bwMode="auto">
            <a:xfrm flipV="1">
              <a:off x="7982712" y="3163368"/>
              <a:ext cx="0" cy="504825"/>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n>
                  <a:solidFill>
                    <a:schemeClr val="tx1"/>
                  </a:solidFill>
                </a:ln>
              </a:endParaRPr>
            </a:p>
          </p:txBody>
        </p:sp>
      </p:grpSp>
      <p:grpSp>
        <p:nvGrpSpPr>
          <p:cNvPr id="9" name="群組 8"/>
          <p:cNvGrpSpPr/>
          <p:nvPr/>
        </p:nvGrpSpPr>
        <p:grpSpPr>
          <a:xfrm>
            <a:off x="4786378" y="1160678"/>
            <a:ext cx="4222124" cy="1529180"/>
            <a:chOff x="4786378" y="1160678"/>
            <a:chExt cx="4222124" cy="1529180"/>
          </a:xfrm>
        </p:grpSpPr>
        <p:pic>
          <p:nvPicPr>
            <p:cNvPr id="33" name="Picture 2" descr="C:\Documents and Settings\Administrator\桌面\rain_0408\CWB\UTC\96\0806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33" t="16578" r="23499" b="15564"/>
            <a:stretch/>
          </p:blipFill>
          <p:spPr bwMode="auto">
            <a:xfrm>
              <a:off x="4786378" y="1163499"/>
              <a:ext cx="1124449" cy="151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C:\Documents and Settings\Administrator\桌面\rain_0408\CReSS\080600_ec\UTC\ok\080600_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69" t="17711" r="11491" b="18444"/>
            <a:stretch/>
          </p:blipFill>
          <p:spPr bwMode="auto">
            <a:xfrm>
              <a:off x="5930844" y="1179122"/>
              <a:ext cx="1418600" cy="151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圖片 34"/>
            <p:cNvPicPr>
              <a:picLocks noChangeAspect="1"/>
            </p:cNvPicPr>
            <p:nvPr/>
          </p:nvPicPr>
          <p:blipFill rotWithShape="1">
            <a:blip r:embed="rId6"/>
            <a:srcRect r="48674"/>
            <a:stretch/>
          </p:blipFill>
          <p:spPr>
            <a:xfrm>
              <a:off x="7374877" y="1196229"/>
              <a:ext cx="1633625" cy="1493629"/>
            </a:xfrm>
            <a:prstGeom prst="rect">
              <a:avLst/>
            </a:prstGeom>
          </p:spPr>
        </p:pic>
        <p:sp>
          <p:nvSpPr>
            <p:cNvPr id="36" name="Rectangle 3"/>
            <p:cNvSpPr txBox="1">
              <a:spLocks noChangeArrowheads="1"/>
            </p:cNvSpPr>
            <p:nvPr/>
          </p:nvSpPr>
          <p:spPr bwMode="auto">
            <a:xfrm>
              <a:off x="5047621" y="2424390"/>
              <a:ext cx="90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1100" b="1" i="1" dirty="0">
                  <a:latin typeface="+mn-lt"/>
                  <a:ea typeface="Arial Unicode MS" panose="020B0604020202020204" pitchFamily="34" charset="-120"/>
                  <a:cs typeface="Arial Unicode MS" panose="020B0604020202020204" pitchFamily="34" charset="-120"/>
                </a:rPr>
                <a:t>Observation</a:t>
              </a:r>
              <a:endParaRPr lang="zh-TW" altLang="en-US" sz="1100" b="1" i="1" dirty="0">
                <a:latin typeface="+mn-lt"/>
                <a:ea typeface="Arial Unicode MS" panose="020B0604020202020204" pitchFamily="34" charset="-120"/>
                <a:cs typeface="Arial Unicode MS" panose="020B0604020202020204" pitchFamily="34" charset="-120"/>
              </a:endParaRPr>
            </a:p>
          </p:txBody>
        </p:sp>
        <p:sp>
          <p:nvSpPr>
            <p:cNvPr id="37" name="Rectangle 3"/>
            <p:cNvSpPr txBox="1">
              <a:spLocks noChangeArrowheads="1"/>
            </p:cNvSpPr>
            <p:nvPr/>
          </p:nvSpPr>
          <p:spPr bwMode="auto">
            <a:xfrm>
              <a:off x="6146712" y="2430010"/>
              <a:ext cx="1049615" cy="24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1100" b="1" i="1" dirty="0">
                  <a:latin typeface="+mn-lt"/>
                  <a:ea typeface="Arial Unicode MS" panose="020B0604020202020204" pitchFamily="34" charset="-120"/>
                  <a:cs typeface="Arial Unicode MS" panose="020B0604020202020204" pitchFamily="34" charset="-120"/>
                </a:rPr>
                <a:t>Model (</a:t>
              </a:r>
              <a:r>
                <a:rPr lang="en-US" altLang="zh-TW" sz="1100" b="1" i="1" dirty="0" err="1">
                  <a:latin typeface="+mn-lt"/>
                  <a:ea typeface="Arial Unicode MS" panose="020B0604020202020204" pitchFamily="34" charset="-120"/>
                  <a:cs typeface="Arial Unicode MS" panose="020B0604020202020204" pitchFamily="34" charset="-120"/>
                </a:rPr>
                <a:t>CReSS</a:t>
              </a:r>
              <a:r>
                <a:rPr lang="en-US" altLang="zh-TW" sz="1100" b="1" i="1" dirty="0">
                  <a:latin typeface="+mn-lt"/>
                  <a:ea typeface="Arial Unicode MS" panose="020B0604020202020204" pitchFamily="34" charset="-120"/>
                  <a:cs typeface="Arial Unicode MS" panose="020B0604020202020204" pitchFamily="34" charset="-120"/>
                </a:rPr>
                <a:t>)</a:t>
              </a:r>
              <a:endParaRPr lang="zh-TW" altLang="en-US" sz="1100" b="1" i="1" dirty="0">
                <a:latin typeface="+mn-lt"/>
                <a:ea typeface="Arial Unicode MS" panose="020B0604020202020204" pitchFamily="34" charset="-120"/>
                <a:cs typeface="Arial Unicode MS" panose="020B0604020202020204" pitchFamily="34" charset="-120"/>
              </a:endParaRPr>
            </a:p>
          </p:txBody>
        </p:sp>
        <p:sp>
          <p:nvSpPr>
            <p:cNvPr id="38" name="Rectangle 3"/>
            <p:cNvSpPr txBox="1">
              <a:spLocks noChangeArrowheads="1"/>
            </p:cNvSpPr>
            <p:nvPr/>
          </p:nvSpPr>
          <p:spPr bwMode="auto">
            <a:xfrm>
              <a:off x="4840031" y="1160678"/>
              <a:ext cx="54144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1100" i="1" dirty="0">
                  <a:latin typeface="+mn-lt"/>
                  <a:ea typeface="Arial Unicode MS" panose="020B0604020202020204" pitchFamily="34" charset="-120"/>
                  <a:cs typeface="Arial Unicode MS" panose="020B0604020202020204" pitchFamily="34" charset="-120"/>
                </a:rPr>
                <a:t>4-day</a:t>
              </a:r>
            </a:p>
            <a:p>
              <a:pPr algn="l"/>
              <a:r>
                <a:rPr lang="en-US" altLang="zh-TW" sz="1100" i="1" dirty="0">
                  <a:latin typeface="+mn-lt"/>
                  <a:ea typeface="Arial Unicode MS" panose="020B0604020202020204" pitchFamily="34" charset="-120"/>
                  <a:cs typeface="Arial Unicode MS" panose="020B0604020202020204" pitchFamily="34" charset="-120"/>
                </a:rPr>
                <a:t>total </a:t>
              </a:r>
            </a:p>
            <a:p>
              <a:pPr algn="l"/>
              <a:r>
                <a:rPr lang="en-US" altLang="zh-TW" sz="1100" i="1" dirty="0">
                  <a:latin typeface="+mn-lt"/>
                  <a:ea typeface="Arial Unicode MS" panose="020B0604020202020204" pitchFamily="34" charset="-120"/>
                  <a:cs typeface="Arial Unicode MS" panose="020B0604020202020204" pitchFamily="34" charset="-120"/>
                </a:rPr>
                <a:t>(mm)</a:t>
              </a:r>
              <a:endParaRPr lang="zh-TW" altLang="en-US" sz="1100" i="1" dirty="0">
                <a:latin typeface="+mn-lt"/>
                <a:ea typeface="Arial Unicode MS" panose="020B0604020202020204" pitchFamily="34" charset="-120"/>
                <a:cs typeface="Arial Unicode MS" panose="020B0604020202020204" pitchFamily="34" charset="-120"/>
              </a:endParaRPr>
            </a:p>
          </p:txBody>
        </p:sp>
        <p:sp>
          <p:nvSpPr>
            <p:cNvPr id="39" name="Rectangle 3"/>
            <p:cNvSpPr txBox="1">
              <a:spLocks noChangeArrowheads="1"/>
            </p:cNvSpPr>
            <p:nvPr/>
          </p:nvSpPr>
          <p:spPr bwMode="auto">
            <a:xfrm>
              <a:off x="6071423" y="1175918"/>
              <a:ext cx="54144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1100" i="1" dirty="0">
                  <a:latin typeface="+mn-lt"/>
                  <a:ea typeface="Arial Unicode MS" panose="020B0604020202020204" pitchFamily="34" charset="-120"/>
                  <a:cs typeface="Arial Unicode MS" panose="020B0604020202020204" pitchFamily="34" charset="-120"/>
                </a:rPr>
                <a:t>4-day</a:t>
              </a:r>
            </a:p>
            <a:p>
              <a:pPr algn="l"/>
              <a:r>
                <a:rPr lang="en-US" altLang="zh-TW" sz="1100" i="1" dirty="0">
                  <a:latin typeface="+mn-lt"/>
                  <a:ea typeface="Arial Unicode MS" panose="020B0604020202020204" pitchFamily="34" charset="-120"/>
                  <a:cs typeface="Arial Unicode MS" panose="020B0604020202020204" pitchFamily="34" charset="-120"/>
                </a:rPr>
                <a:t>total </a:t>
              </a:r>
            </a:p>
            <a:p>
              <a:pPr algn="l"/>
              <a:r>
                <a:rPr lang="en-US" altLang="zh-TW" sz="1100" i="1" dirty="0">
                  <a:latin typeface="+mn-lt"/>
                  <a:ea typeface="Arial Unicode MS" panose="020B0604020202020204" pitchFamily="34" charset="-120"/>
                  <a:cs typeface="Arial Unicode MS" panose="020B0604020202020204" pitchFamily="34" charset="-120"/>
                </a:rPr>
                <a:t>(mm)</a:t>
              </a:r>
              <a:endParaRPr lang="zh-TW" altLang="en-US" sz="1100" i="1" dirty="0">
                <a:latin typeface="+mn-lt"/>
                <a:ea typeface="Arial Unicode MS" panose="020B0604020202020204" pitchFamily="34" charset="-120"/>
                <a:cs typeface="Arial Unicode MS" panose="020B0604020202020204" pitchFamily="34" charset="-120"/>
              </a:endParaRPr>
            </a:p>
          </p:txBody>
        </p:sp>
        <p:sp>
          <p:nvSpPr>
            <p:cNvPr id="8" name="矩形 7"/>
            <p:cNvSpPr/>
            <p:nvPr/>
          </p:nvSpPr>
          <p:spPr>
            <a:xfrm>
              <a:off x="7454900" y="1279525"/>
              <a:ext cx="152400" cy="11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5" name="直線接點 4"/>
          <p:cNvCxnSpPr/>
          <p:nvPr/>
        </p:nvCxnSpPr>
        <p:spPr>
          <a:xfrm flipV="1">
            <a:off x="-27638" y="3686481"/>
            <a:ext cx="4651564"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H="1">
            <a:off x="4612899" y="893250"/>
            <a:ext cx="11027" cy="53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7489" y="961203"/>
            <a:ext cx="4434842" cy="2693045"/>
          </a:xfrm>
          <a:prstGeom prst="rect">
            <a:avLst/>
          </a:prstGeom>
          <a:noFill/>
        </p:spPr>
        <p:txBody>
          <a:bodyPr wrap="square" rtlCol="0">
            <a:spAutoFit/>
          </a:bodyPr>
          <a:lstStyle/>
          <a:p>
            <a:r>
              <a:rPr lang="en-US" altLang="zh-TW" sz="1300" dirty="0">
                <a:ea typeface="Arial Unicode MS" panose="020B0604020202020204" pitchFamily="34" charset="-120"/>
                <a:cs typeface="Arial Unicode MS" panose="020B0604020202020204" pitchFamily="34" charset="-120"/>
              </a:rPr>
              <a:t>My research interests are mainly in mesoscale and synoptic meteorology and focus on hazardous precipitation systems and severe weathers, such as: typhoons (tropical cyclones), various mesoscale convective systems (MCSs) in the Mei-</a:t>
            </a:r>
            <a:r>
              <a:rPr lang="en-US" altLang="zh-TW" sz="1300" dirty="0" err="1">
                <a:ea typeface="Arial Unicode MS" panose="020B0604020202020204" pitchFamily="34" charset="-120"/>
                <a:cs typeface="Arial Unicode MS" panose="020B0604020202020204" pitchFamily="34" charset="-120"/>
              </a:rPr>
              <a:t>yu</a:t>
            </a:r>
            <a:r>
              <a:rPr lang="en-US" altLang="zh-TW" sz="1300" dirty="0">
                <a:ea typeface="Arial Unicode MS" panose="020B0604020202020204" pitchFamily="34" charset="-120"/>
                <a:cs typeface="Arial Unicode MS" panose="020B0604020202020204" pitchFamily="34" charset="-120"/>
              </a:rPr>
              <a:t> season, and severe local storms. I am also interested in issues related to numerical weather prediction (NWP) and the application of artificial intelligence (AI) in its decision-making process.</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Cloud-resolving model (CRM); mesoscale model; large-scale parallel supercomputers (e.g., </a:t>
            </a:r>
            <a:r>
              <a:rPr lang="en-US" altLang="zh-TW" sz="1300" dirty="0" err="1">
                <a:ea typeface="Arial Unicode MS" panose="020B0604020202020204" pitchFamily="34" charset="-120"/>
                <a:cs typeface="Arial Unicode MS" panose="020B0604020202020204" pitchFamily="34" charset="-120"/>
              </a:rPr>
              <a:t>Taiwania</a:t>
            </a:r>
            <a:r>
              <a:rPr lang="en-US" altLang="zh-TW" sz="1300" dirty="0">
                <a:ea typeface="Arial Unicode MS" panose="020B0604020202020204" pitchFamily="34" charset="-120"/>
                <a:cs typeface="Arial Unicode MS" panose="020B0604020202020204" pitchFamily="34" charset="-120"/>
              </a:rPr>
              <a:t> 1, NTNU HPC); model simulations and sensitivity tests; gridded datasets for analysis; potential vorticity (PV) inversion; diagnostic analysis.</a:t>
            </a:r>
          </a:p>
        </p:txBody>
      </p:sp>
      <p:sp>
        <p:nvSpPr>
          <p:cNvPr id="16" name="文字方塊 15"/>
          <p:cNvSpPr txBox="1"/>
          <p:nvPr/>
        </p:nvSpPr>
        <p:spPr>
          <a:xfrm>
            <a:off x="91644" y="3727737"/>
            <a:ext cx="3794556" cy="2339102"/>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Chung-</a:t>
            </a:r>
            <a:r>
              <a:rPr lang="en-US" altLang="zh-TW" sz="1600" b="1" dirty="0" err="1">
                <a:solidFill>
                  <a:srgbClr val="002060"/>
                </a:solidFill>
                <a:ea typeface="Arial Unicode MS" panose="020B0604020202020204" pitchFamily="34" charset="-120"/>
                <a:cs typeface="Arial Unicode MS" panose="020B0604020202020204" pitchFamily="34" charset="-120"/>
              </a:rPr>
              <a:t>Chieh</a:t>
            </a:r>
            <a:r>
              <a:rPr lang="en-US" altLang="zh-TW" sz="1600" b="1" dirty="0">
                <a:solidFill>
                  <a:srgbClr val="002060"/>
                </a:solidFill>
                <a:ea typeface="Arial Unicode MS" panose="020B0604020202020204" pitchFamily="34" charset="-120"/>
                <a:cs typeface="Arial Unicode MS" panose="020B0604020202020204" pitchFamily="34" charset="-120"/>
              </a:rPr>
              <a:t> Wang</a:t>
            </a:r>
            <a:r>
              <a:rPr lang="en-US" altLang="zh-TW" sz="1300" dirty="0">
                <a:ea typeface="Arial Unicode MS" panose="020B0604020202020204" pitchFamily="34" charset="-120"/>
                <a:cs typeface="Arial Unicode MS" panose="020B0604020202020204" pitchFamily="34" charset="-120"/>
              </a:rPr>
              <a:t>, Professor and Chair</a:t>
            </a:r>
          </a:p>
          <a:p>
            <a:r>
              <a:rPr lang="en-US" altLang="zh-TW" sz="1300" dirty="0">
                <a:ea typeface="Arial Unicode MS" panose="020B0604020202020204" pitchFamily="34" charset="-120"/>
                <a:cs typeface="Arial Unicode MS" panose="020B0604020202020204" pitchFamily="34" charset="-120"/>
              </a:rPr>
              <a:t>Department of Earth Sciences and Institute of Marine Environmental Science and Technology</a:t>
            </a:r>
          </a:p>
          <a:p>
            <a:r>
              <a:rPr lang="en-US" altLang="zh-TW" sz="1300" dirty="0">
                <a:ea typeface="Arial Unicode MS" panose="020B0604020202020204" pitchFamily="34" charset="-120"/>
                <a:cs typeface="Arial Unicode MS" panose="020B0604020202020204" pitchFamily="34" charset="-120"/>
              </a:rPr>
              <a:t>Lab of Weather and Convection </a:t>
            </a:r>
          </a:p>
          <a:p>
            <a:r>
              <a:rPr lang="en-US" altLang="zh-TW" sz="1300" u="sng" dirty="0">
                <a:solidFill>
                  <a:schemeClr val="accent5">
                    <a:lumMod val="50000"/>
                  </a:schemeClr>
                </a:solidFill>
                <a:ea typeface="Arial Unicode MS" panose="020B0604020202020204" pitchFamily="34" charset="-120"/>
                <a:cs typeface="Arial Unicode MS" panose="020B0604020202020204" pitchFamily="34" charset="-120"/>
              </a:rPr>
              <a:t>cwang@ntnu.edu.tw</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a:t>
            </a:r>
          </a:p>
          <a:p>
            <a:r>
              <a:rPr lang="en-US" altLang="zh-TW" sz="1300" dirty="0">
                <a:ea typeface="Arial Unicode MS" panose="020B0604020202020204" pitchFamily="34" charset="-120"/>
                <a:cs typeface="Arial Unicode MS" panose="020B0604020202020204" pitchFamily="34" charset="-120"/>
              </a:rPr>
              <a:t>PhD in Atmospheric Sciences, Department of </a:t>
            </a:r>
          </a:p>
          <a:p>
            <a:r>
              <a:rPr lang="en-US" altLang="zh-TW" sz="1300" dirty="0">
                <a:ea typeface="Arial Unicode MS" panose="020B0604020202020204" pitchFamily="34" charset="-120"/>
                <a:cs typeface="Arial Unicode MS" panose="020B0604020202020204" pitchFamily="34" charset="-120"/>
              </a:rPr>
              <a:t>Geography, Ohio State University, </a:t>
            </a:r>
          </a:p>
          <a:p>
            <a:r>
              <a:rPr lang="en-US" altLang="zh-TW" sz="1300" dirty="0">
                <a:ea typeface="Arial Unicode MS" panose="020B0604020202020204" pitchFamily="34" charset="-120"/>
                <a:cs typeface="Arial Unicode MS" panose="020B0604020202020204" pitchFamily="34" charset="-120"/>
              </a:rPr>
              <a:t>Columbus, OH, USA</a:t>
            </a:r>
          </a:p>
          <a:p>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45153" y="4239467"/>
            <a:ext cx="4498847" cy="2069797"/>
          </a:xfrm>
          <a:prstGeom prst="rect">
            <a:avLst/>
          </a:prstGeom>
          <a:noFill/>
        </p:spPr>
        <p:txBody>
          <a:bodyPr wrap="square" rtlCol="0">
            <a:spAutoFit/>
          </a:bodyPr>
          <a:lstStyle/>
          <a:p>
            <a:pPr lvl="0"/>
            <a:r>
              <a:rPr lang="en-US" altLang="zh-TW" sz="1300" b="1" dirty="0">
                <a:solidFill>
                  <a:srgbClr val="002060"/>
                </a:solidFill>
              </a:rPr>
              <a:t>Publications </a:t>
            </a:r>
          </a:p>
          <a:p>
            <a:pPr marL="171450" lvl="0" indent="-171450">
              <a:buFont typeface="Arial" panose="020B0604020202020204" pitchFamily="34" charset="0"/>
              <a:buChar char="•"/>
            </a:pPr>
            <a:r>
              <a:rPr lang="en-US" altLang="zh-TW" sz="1050" b="1" dirty="0">
                <a:ea typeface="Arial Unicode MS" panose="020B0604020202020204" pitchFamily="34" charset="-120"/>
                <a:cs typeface="Arial Unicode MS" panose="020B0604020202020204" pitchFamily="34" charset="-120"/>
              </a:rPr>
              <a:t>Wang, C.-C.*, </a:t>
            </a:r>
            <a:r>
              <a:rPr lang="en-US" altLang="zh-TW" sz="1050" dirty="0">
                <a:ea typeface="Arial Unicode MS" panose="020B0604020202020204" pitchFamily="34" charset="-120"/>
                <a:cs typeface="Arial Unicode MS" panose="020B0604020202020204" pitchFamily="34" charset="-120"/>
              </a:rPr>
              <a:t>S.-K. Ma, and R. H. Johnson, 2020: A numerical study on the influences of Sumatra topography and synoptic features on tropical cyclone formation over the Indian Ocean. Mon. </a:t>
            </a:r>
            <a:r>
              <a:rPr lang="en-US" altLang="zh-TW" sz="1050" dirty="0" err="1">
                <a:ea typeface="Arial Unicode MS" panose="020B0604020202020204" pitchFamily="34" charset="-120"/>
                <a:cs typeface="Arial Unicode MS" panose="020B0604020202020204" pitchFamily="34" charset="-120"/>
              </a:rPr>
              <a:t>Wea</a:t>
            </a:r>
            <a:r>
              <a:rPr lang="en-US" altLang="zh-TW" sz="1050" dirty="0">
                <a:ea typeface="Arial Unicode MS" panose="020B0604020202020204" pitchFamily="34" charset="-120"/>
                <a:cs typeface="Arial Unicode MS" panose="020B0604020202020204" pitchFamily="34" charset="-120"/>
              </a:rPr>
              <a:t>. Rev., 148, 2777-2799.</a:t>
            </a:r>
          </a:p>
          <a:p>
            <a:pPr marL="171450" lvl="0" indent="-171450">
              <a:buFont typeface="Arial" panose="020B0604020202020204" pitchFamily="34" charset="0"/>
              <a:buChar char="•"/>
            </a:pPr>
            <a:r>
              <a:rPr lang="en-US" altLang="zh-TW" sz="1050" b="1" dirty="0">
                <a:ea typeface="Arial Unicode MS" panose="020B0604020202020204" pitchFamily="34" charset="-120"/>
                <a:cs typeface="Arial Unicode MS" panose="020B0604020202020204" pitchFamily="34" charset="-120"/>
              </a:rPr>
              <a:t>Wang, C.-C., </a:t>
            </a:r>
            <a:r>
              <a:rPr lang="en-US" altLang="zh-TW" sz="1050" dirty="0">
                <a:ea typeface="Arial Unicode MS" panose="020B0604020202020204" pitchFamily="34" charset="-120"/>
                <a:cs typeface="Arial Unicode MS" panose="020B0604020202020204" pitchFamily="34" charset="-120"/>
              </a:rPr>
              <a:t>L.-S. Tseng*, C.-C. Huang, S.-H. Lo, C.-T. Chen, P.-Y. Chuang, and N.-C. Su, 2019: How much of Typhoon </a:t>
            </a:r>
            <a:r>
              <a:rPr lang="en-US" altLang="zh-TW" sz="1050" dirty="0" err="1">
                <a:ea typeface="Arial Unicode MS" panose="020B0604020202020204" pitchFamily="34" charset="-120"/>
                <a:cs typeface="Arial Unicode MS" panose="020B0604020202020204" pitchFamily="34" charset="-120"/>
              </a:rPr>
              <a:t>Morakot’s</a:t>
            </a:r>
            <a:r>
              <a:rPr lang="en-US" altLang="zh-TW" sz="1050" dirty="0">
                <a:ea typeface="Arial Unicode MS" panose="020B0604020202020204" pitchFamily="34" charset="-120"/>
                <a:cs typeface="Arial Unicode MS" panose="020B0604020202020204" pitchFamily="34" charset="-120"/>
              </a:rPr>
              <a:t> extreme rainfall is attributable to anthropogenic climate change? Int. J. </a:t>
            </a:r>
            <a:r>
              <a:rPr lang="en-US" altLang="zh-TW" sz="1050" dirty="0" err="1">
                <a:ea typeface="Arial Unicode MS" panose="020B0604020202020204" pitchFamily="34" charset="-120"/>
                <a:cs typeface="Arial Unicode MS" panose="020B0604020202020204" pitchFamily="34" charset="-120"/>
              </a:rPr>
              <a:t>Climatol</a:t>
            </a:r>
            <a:r>
              <a:rPr lang="en-US" altLang="zh-TW" sz="1050" dirty="0">
                <a:ea typeface="Arial Unicode MS" panose="020B0604020202020204" pitchFamily="34" charset="-120"/>
                <a:cs typeface="Arial Unicode MS" panose="020B0604020202020204" pitchFamily="34" charset="-120"/>
              </a:rPr>
              <a:t>., 39, 3454-3464.</a:t>
            </a:r>
          </a:p>
          <a:p>
            <a:pPr marL="171450" lvl="0" indent="-171450">
              <a:buFont typeface="Arial" panose="020B0604020202020204" pitchFamily="34" charset="0"/>
              <a:buChar char="•"/>
            </a:pPr>
            <a:r>
              <a:rPr lang="en-US" altLang="zh-TW" sz="1050" dirty="0" err="1">
                <a:ea typeface="Arial Unicode MS" panose="020B0604020202020204" pitchFamily="34" charset="-120"/>
                <a:cs typeface="Arial Unicode MS" panose="020B0604020202020204" pitchFamily="34" charset="-120"/>
              </a:rPr>
              <a:t>Kuo</a:t>
            </a:r>
            <a:r>
              <a:rPr lang="en-US" altLang="zh-TW" sz="1050" dirty="0">
                <a:ea typeface="Arial Unicode MS" panose="020B0604020202020204" pitchFamily="34" charset="-120"/>
                <a:cs typeface="Arial Unicode MS" panose="020B0604020202020204" pitchFamily="34" charset="-120"/>
              </a:rPr>
              <a:t>, H.-C., S. </a:t>
            </a:r>
            <a:r>
              <a:rPr lang="en-US" altLang="zh-TW" sz="1050" dirty="0" err="1">
                <a:ea typeface="Arial Unicode MS" panose="020B0604020202020204" pitchFamily="34" charset="-120"/>
                <a:cs typeface="Arial Unicode MS" panose="020B0604020202020204" pitchFamily="34" charset="-120"/>
              </a:rPr>
              <a:t>Tsujino</a:t>
            </a:r>
            <a:r>
              <a:rPr lang="en-US" altLang="zh-TW" sz="1050" dirty="0">
                <a:ea typeface="Arial Unicode MS" panose="020B0604020202020204" pitchFamily="34" charset="-120"/>
                <a:cs typeface="Arial Unicode MS" panose="020B0604020202020204" pitchFamily="34" charset="-120"/>
              </a:rPr>
              <a:t>, C.-C. Huang, </a:t>
            </a:r>
            <a:r>
              <a:rPr lang="en-US" altLang="zh-TW" sz="1050" b="1" dirty="0">
                <a:ea typeface="Arial Unicode MS" panose="020B0604020202020204" pitchFamily="34" charset="-120"/>
                <a:cs typeface="Arial Unicode MS" panose="020B0604020202020204" pitchFamily="34" charset="-120"/>
              </a:rPr>
              <a:t>C.-C. Wang*, </a:t>
            </a:r>
            <a:r>
              <a:rPr lang="en-US" altLang="zh-TW" sz="1050" dirty="0">
                <a:ea typeface="Arial Unicode MS" panose="020B0604020202020204" pitchFamily="34" charset="-120"/>
                <a:cs typeface="Arial Unicode MS" panose="020B0604020202020204" pitchFamily="34" charset="-120"/>
              </a:rPr>
              <a:t>and K. </a:t>
            </a:r>
            <a:r>
              <a:rPr lang="en-US" altLang="zh-TW" sz="1050" dirty="0" err="1">
                <a:ea typeface="Arial Unicode MS" panose="020B0604020202020204" pitchFamily="34" charset="-120"/>
                <a:cs typeface="Arial Unicode MS" panose="020B0604020202020204" pitchFamily="34" charset="-120"/>
              </a:rPr>
              <a:t>Tsuboki</a:t>
            </a:r>
            <a:r>
              <a:rPr lang="en-US" altLang="zh-TW" sz="1050" dirty="0">
                <a:ea typeface="Arial Unicode MS" panose="020B0604020202020204" pitchFamily="34" charset="-120"/>
                <a:cs typeface="Arial Unicode MS" panose="020B0604020202020204" pitchFamily="34" charset="-120"/>
              </a:rPr>
              <a:t>, 2019: Diagnosis of the dynamic efficiency of latent heat release and the rapid intensification of </a:t>
            </a:r>
            <a:r>
              <a:rPr lang="en-US" altLang="zh-TW" sz="1050" dirty="0" err="1">
                <a:ea typeface="Arial Unicode MS" panose="020B0604020202020204" pitchFamily="34" charset="-120"/>
                <a:cs typeface="Arial Unicode MS" panose="020B0604020202020204" pitchFamily="34" charset="-120"/>
              </a:rPr>
              <a:t>Supertyphoon</a:t>
            </a:r>
            <a:r>
              <a:rPr lang="en-US" altLang="zh-TW" sz="1050" dirty="0">
                <a:ea typeface="Arial Unicode MS" panose="020B0604020202020204" pitchFamily="34" charset="-120"/>
                <a:cs typeface="Arial Unicode MS" panose="020B0604020202020204" pitchFamily="34" charset="-120"/>
              </a:rPr>
              <a:t> Haiyan (2013). Mon. </a:t>
            </a:r>
            <a:r>
              <a:rPr lang="en-US" altLang="zh-TW" sz="1050" dirty="0" err="1">
                <a:ea typeface="Arial Unicode MS" panose="020B0604020202020204" pitchFamily="34" charset="-120"/>
                <a:cs typeface="Arial Unicode MS" panose="020B0604020202020204" pitchFamily="34" charset="-120"/>
              </a:rPr>
              <a:t>Wea</a:t>
            </a:r>
            <a:r>
              <a:rPr lang="en-US" altLang="zh-TW" sz="1050" dirty="0">
                <a:ea typeface="Arial Unicode MS" panose="020B0604020202020204" pitchFamily="34" charset="-120"/>
                <a:cs typeface="Arial Unicode MS" panose="020B0604020202020204" pitchFamily="34" charset="-120"/>
              </a:rPr>
              <a:t>. Rev., 147, 1127-1147.</a:t>
            </a:r>
          </a:p>
        </p:txBody>
      </p:sp>
      <p:sp>
        <p:nvSpPr>
          <p:cNvPr id="19" name="Rectangle 3"/>
          <p:cNvSpPr>
            <a:spLocks noGrp="1" noChangeArrowheads="1"/>
          </p:cNvSpPr>
          <p:nvPr>
            <p:ph type="ctrTitle"/>
          </p:nvPr>
        </p:nvSpPr>
        <p:spPr bwMode="auto">
          <a:xfrm>
            <a:off x="4663644" y="930780"/>
            <a:ext cx="4372290" cy="27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zh-TW" sz="1300" dirty="0">
                <a:latin typeface="+mn-lt"/>
                <a:ea typeface="Arial Unicode MS" panose="020B0604020202020204" pitchFamily="34" charset="-120"/>
                <a:cs typeface="Arial Unicode MS" panose="020B0604020202020204" pitchFamily="34" charset="-120"/>
              </a:rPr>
              <a:t>Model simulations of Typhoon </a:t>
            </a:r>
            <a:r>
              <a:rPr lang="en-US" altLang="zh-TW" sz="1300" dirty="0" err="1">
                <a:latin typeface="+mn-lt"/>
                <a:ea typeface="Arial Unicode MS" panose="020B0604020202020204" pitchFamily="34" charset="-120"/>
                <a:cs typeface="Arial Unicode MS" panose="020B0604020202020204" pitchFamily="34" charset="-120"/>
              </a:rPr>
              <a:t>Morakot</a:t>
            </a:r>
            <a:r>
              <a:rPr lang="en-US" altLang="zh-TW" sz="1300" dirty="0">
                <a:latin typeface="+mn-lt"/>
                <a:ea typeface="Arial Unicode MS" panose="020B0604020202020204" pitchFamily="34" charset="-120"/>
                <a:cs typeface="Arial Unicode MS" panose="020B0604020202020204" pitchFamily="34" charset="-120"/>
              </a:rPr>
              <a:t> (2009) and its rainfall</a:t>
            </a:r>
            <a:endParaRPr lang="zh-TW" altLang="en-US" sz="1300" dirty="0">
              <a:latin typeface="+mn-lt"/>
              <a:ea typeface="Arial Unicode MS" panose="020B0604020202020204" pitchFamily="34" charset="-120"/>
              <a:cs typeface="Arial Unicode MS" panose="020B0604020202020204" pitchFamily="34" charset="-120"/>
            </a:endParaRPr>
          </a:p>
        </p:txBody>
      </p:sp>
      <p:sp>
        <p:nvSpPr>
          <p:cNvPr id="22" name="文字方塊 21"/>
          <p:cNvSpPr txBox="1"/>
          <p:nvPr/>
        </p:nvSpPr>
        <p:spPr>
          <a:xfrm flipH="1">
            <a:off x="4709363" y="2668912"/>
            <a:ext cx="4326777" cy="292388"/>
          </a:xfrm>
          <a:prstGeom prst="rect">
            <a:avLst/>
          </a:prstGeom>
          <a:noFill/>
        </p:spPr>
        <p:txBody>
          <a:bodyPr wrap="square" rtlCol="0">
            <a:spAutoFit/>
          </a:bodyPr>
          <a:lstStyle/>
          <a:p>
            <a:r>
              <a:rPr lang="en-US" altLang="zh-TW" sz="1300" dirty="0">
                <a:ea typeface="Arial Unicode MS" panose="020B0604020202020204" pitchFamily="34" charset="-120"/>
                <a:cs typeface="Arial Unicode MS" panose="020B0604020202020204" pitchFamily="34" charset="-120"/>
              </a:rPr>
              <a:t>Back-building and merging of convective cells inside </a:t>
            </a:r>
            <a:r>
              <a:rPr lang="en-US" altLang="zh-TW" sz="1300" dirty="0" err="1">
                <a:ea typeface="Arial Unicode MS" panose="020B0604020202020204" pitchFamily="34" charset="-120"/>
                <a:cs typeface="Arial Unicode MS" panose="020B0604020202020204" pitchFamily="34" charset="-120"/>
              </a:rPr>
              <a:t>rainband</a:t>
            </a:r>
            <a:endParaRPr lang="en-US" altLang="zh-TW" sz="1300" dirty="0">
              <a:ea typeface="Arial Unicode MS" panose="020B0604020202020204" pitchFamily="34" charset="-120"/>
              <a:cs typeface="Arial Unicode MS" panose="020B0604020202020204" pitchFamily="34" charset="-120"/>
            </a:endParaRPr>
          </a:p>
        </p:txBody>
      </p:sp>
      <p:cxnSp>
        <p:nvCxnSpPr>
          <p:cNvPr id="31" name="直線接點 30"/>
          <p:cNvCxnSpPr/>
          <p:nvPr/>
        </p:nvCxnSpPr>
        <p:spPr>
          <a:xfrm>
            <a:off x="4617924" y="4248243"/>
            <a:ext cx="4507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08065" y="116378"/>
            <a:ext cx="8927869" cy="784830"/>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Numerical modeling of hazardous weather systems</a:t>
            </a:r>
            <a:endParaRPr lang="zh-TW" altLang="en-US" sz="2400" b="1" dirty="0">
              <a:solidFill>
                <a:srgbClr val="A50021"/>
              </a:solidFill>
            </a:endParaRPr>
          </a:p>
        </p:txBody>
      </p:sp>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l="21582" t="14648" r="33447" b="10938"/>
          <a:stretch/>
        </p:blipFill>
        <p:spPr>
          <a:xfrm>
            <a:off x="3295255" y="4690871"/>
            <a:ext cx="1194208" cy="1482063"/>
          </a:xfrm>
          <a:prstGeom prst="rect">
            <a:avLst/>
          </a:prstGeom>
        </p:spPr>
      </p:pic>
      <p:sp>
        <p:nvSpPr>
          <p:cNvPr id="47" name="Text Box 19"/>
          <p:cNvSpPr txBox="1">
            <a:spLocks noChangeArrowheads="1"/>
          </p:cNvSpPr>
          <p:nvPr/>
        </p:nvSpPr>
        <p:spPr bwMode="auto">
          <a:xfrm>
            <a:off x="7849220" y="2849019"/>
            <a:ext cx="287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lvl1pPr>
              <a:defRPr kumimoji="1">
                <a:solidFill>
                  <a:schemeClr val="tx1"/>
                </a:solidFill>
                <a:latin typeface="Calibri" panose="020F0502020204030204" pitchFamily="34" charset="0"/>
                <a:ea typeface="華康楷書體 Std W5"/>
                <a:cs typeface="華康楷書體 Std W5"/>
              </a:defRPr>
            </a:lvl1pPr>
            <a:lvl2pPr marL="742950" indent="-285750">
              <a:defRPr kumimoji="1">
                <a:solidFill>
                  <a:schemeClr val="tx1"/>
                </a:solidFill>
                <a:latin typeface="Calibri" panose="020F0502020204030204" pitchFamily="34" charset="0"/>
                <a:ea typeface="華康楷書體 Std W5"/>
                <a:cs typeface="華康楷書體 Std W5"/>
              </a:defRPr>
            </a:lvl2pPr>
            <a:lvl3pPr marL="1143000" indent="-228600">
              <a:defRPr kumimoji="1">
                <a:solidFill>
                  <a:schemeClr val="tx1"/>
                </a:solidFill>
                <a:latin typeface="Calibri" panose="020F0502020204030204" pitchFamily="34" charset="0"/>
                <a:ea typeface="華康楷書體 Std W5"/>
                <a:cs typeface="華康楷書體 Std W5"/>
              </a:defRPr>
            </a:lvl3pPr>
            <a:lvl4pPr marL="1600200" indent="-228600">
              <a:defRPr kumimoji="1">
                <a:solidFill>
                  <a:schemeClr val="tx1"/>
                </a:solidFill>
                <a:latin typeface="Calibri" panose="020F0502020204030204" pitchFamily="34" charset="0"/>
                <a:ea typeface="華康楷書體 Std W5"/>
                <a:cs typeface="華康楷書體 Std W5"/>
              </a:defRPr>
            </a:lvl4pPr>
            <a:lvl5pPr marL="2057400" indent="-228600">
              <a:defRPr kumimoji="1">
                <a:solidFill>
                  <a:schemeClr val="tx1"/>
                </a:solidFill>
                <a:latin typeface="Calibri" panose="020F0502020204030204" pitchFamily="34" charset="0"/>
                <a:ea typeface="華康楷書體 Std W5"/>
                <a:cs typeface="華康楷書體 Std W5"/>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華康楷書體 Std W5"/>
                <a:cs typeface="華康楷書體 Std W5"/>
              </a:defRPr>
            </a:lvl9pPr>
          </a:lstStyle>
          <a:p>
            <a:pPr algn="ctr" eaLnBrk="1" hangingPunct="1">
              <a:lnSpc>
                <a:spcPct val="96000"/>
              </a:lnSpc>
            </a:pPr>
            <a:r>
              <a:rPr lang="en-US" altLang="zh-TW" sz="1400" b="1" dirty="0">
                <a:solidFill>
                  <a:srgbClr val="000000"/>
                </a:solidFill>
                <a:latin typeface="Arial" panose="020B0604020202020204" pitchFamily="34" charset="0"/>
                <a:ea typeface="新細明體" panose="02020500000000000000" pitchFamily="18" charset="-120"/>
              </a:rPr>
              <a:t>_</a:t>
            </a:r>
          </a:p>
        </p:txBody>
      </p:sp>
    </p:spTree>
    <p:extLst>
      <p:ext uri="{BB962C8B-B14F-4D97-AF65-F5344CB8AC3E}">
        <p14:creationId xmlns:p14="http://schemas.microsoft.com/office/powerpoint/2010/main" val="39780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a:cxnSpLocks/>
          </p:cNvCxnSpPr>
          <p:nvPr/>
        </p:nvCxnSpPr>
        <p:spPr>
          <a:xfrm flipV="1">
            <a:off x="-12632" y="3881887"/>
            <a:ext cx="4636390" cy="29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H="1">
            <a:off x="4612899" y="893250"/>
            <a:ext cx="11027" cy="53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111491" y="988787"/>
            <a:ext cx="4415210" cy="2893100"/>
          </a:xfrm>
          <a:prstGeom prst="rect">
            <a:avLst/>
          </a:prstGeom>
          <a:noFill/>
        </p:spPr>
        <p:txBody>
          <a:bodyPr wrap="square" rtlCol="0">
            <a:spAutoFit/>
          </a:bodyPr>
          <a:lstStyle/>
          <a:p>
            <a:pPr algn="just"/>
            <a:r>
              <a:rPr lang="en-US" altLang="zh-TW" sz="1300" dirty="0">
                <a:ea typeface="Arial Unicode MS" panose="020B0604020202020204" pitchFamily="34" charset="-120"/>
                <a:cs typeface="Arial Unicode MS" panose="020B0604020202020204" pitchFamily="34" charset="-120"/>
              </a:rPr>
              <a:t>My research interests focus on the variations and related mechanisms of precipitation characteristics over the East Asian monsoon region. I have conducted a series of studies examining the influence of long-term changes in large-scale circulation on the local diurnal rainfall events over Taiwan and Southern China. Recently, I’m also interested on validating the performance of satellite precipitation over Taiwan. </a:t>
            </a:r>
          </a:p>
          <a:p>
            <a:pPr algn="just"/>
            <a:endParaRPr lang="en-US" altLang="zh-TW" sz="1300" dirty="0">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Techniques used in study</a:t>
            </a:r>
          </a:p>
          <a:p>
            <a:r>
              <a:rPr lang="en-US" altLang="zh-TW" sz="1300" dirty="0">
                <a:ea typeface="Arial Unicode MS" panose="020B0604020202020204" pitchFamily="34" charset="-120"/>
                <a:cs typeface="Arial Unicode MS" panose="020B0604020202020204" pitchFamily="34" charset="-120"/>
              </a:rPr>
              <a:t>Observational data; CMIP model simulation data; satellite precipitation data; reanalysis data; diagnostic analysis; monsoon climate; climate change; weather change; future projection.</a:t>
            </a:r>
          </a:p>
          <a:p>
            <a:pPr algn="just"/>
            <a:endParaRPr lang="en-US" altLang="zh-TW" sz="1300" dirty="0">
              <a:ea typeface="Arial Unicode MS" panose="020B0604020202020204" pitchFamily="34" charset="-120"/>
              <a:cs typeface="Arial Unicode MS" panose="020B0604020202020204" pitchFamily="34" charset="-120"/>
            </a:endParaRPr>
          </a:p>
        </p:txBody>
      </p:sp>
      <p:sp>
        <p:nvSpPr>
          <p:cNvPr id="16" name="文字方塊 15"/>
          <p:cNvSpPr txBox="1"/>
          <p:nvPr/>
        </p:nvSpPr>
        <p:spPr>
          <a:xfrm>
            <a:off x="86688" y="3961519"/>
            <a:ext cx="3537676" cy="1938992"/>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Wan-Ru Huang</a:t>
            </a:r>
            <a:r>
              <a:rPr lang="en-US" altLang="zh-TW" sz="1300" dirty="0">
                <a:ea typeface="Arial Unicode MS" panose="020B0604020202020204" pitchFamily="34" charset="-120"/>
                <a:cs typeface="Arial Unicode MS" panose="020B0604020202020204" pitchFamily="34" charset="-120"/>
              </a:rPr>
              <a:t>, Professor </a:t>
            </a:r>
          </a:p>
          <a:p>
            <a:r>
              <a:rPr lang="en-US" altLang="zh-TW" sz="1300" dirty="0">
                <a:ea typeface="Arial Unicode MS" panose="020B0604020202020204" pitchFamily="34" charset="-120"/>
                <a:cs typeface="Arial Unicode MS" panose="020B0604020202020204" pitchFamily="34" charset="-120"/>
              </a:rPr>
              <a:t>Department of Earth Sciences </a:t>
            </a:r>
            <a:r>
              <a:rPr lang="en-US" altLang="zh-TW" sz="1300" u="sng" dirty="0">
                <a:solidFill>
                  <a:schemeClr val="accent5">
                    <a:lumMod val="50000"/>
                  </a:schemeClr>
                </a:solidFill>
                <a:ea typeface="Arial Unicode MS" panose="020B0604020202020204" pitchFamily="34" charset="-120"/>
                <a:cs typeface="Arial Unicode MS" panose="020B0604020202020204" pitchFamily="34" charset="-120"/>
              </a:rPr>
              <a:t>wrhuang@ntnu.edu.tw</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a:t>
            </a:r>
          </a:p>
          <a:p>
            <a:r>
              <a:rPr lang="en-US" altLang="zh-TW" sz="1300" dirty="0">
                <a:ea typeface="Arial Unicode MS" panose="020B0604020202020204" pitchFamily="34" charset="-120"/>
                <a:cs typeface="Arial Unicode MS" panose="020B0604020202020204" pitchFamily="34" charset="-120"/>
              </a:rPr>
              <a:t>PhD in Atmospheric Sciences, Iowa State University, Ames, IA, USA</a:t>
            </a:r>
          </a:p>
          <a:p>
            <a:endParaRPr lang="en-US" altLang="zh-TW" sz="1300" dirty="0">
              <a:ea typeface="Arial Unicode MS" panose="020B0604020202020204" pitchFamily="34" charset="-120"/>
              <a:cs typeface="Arial Unicode MS" panose="020B0604020202020204" pitchFamily="34" charset="-120"/>
            </a:endParaRPr>
          </a:p>
          <a:p>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45153" y="4415997"/>
            <a:ext cx="4390781" cy="1746632"/>
          </a:xfrm>
          <a:prstGeom prst="rect">
            <a:avLst/>
          </a:prstGeom>
          <a:noFill/>
        </p:spPr>
        <p:txBody>
          <a:bodyPr wrap="square" rtlCol="0">
            <a:spAutoFit/>
          </a:bodyPr>
          <a:lstStyle/>
          <a:p>
            <a:pPr lvl="0"/>
            <a:r>
              <a:rPr lang="en-US" altLang="zh-TW" sz="1300" b="1" dirty="0">
                <a:solidFill>
                  <a:srgbClr val="002060"/>
                </a:solidFill>
              </a:rPr>
              <a:t>Publications </a:t>
            </a:r>
          </a:p>
          <a:p>
            <a:pPr marL="171450" lvl="0" indent="-171450">
              <a:buFont typeface="Arial" panose="020B0604020202020204" pitchFamily="34" charset="0"/>
              <a:buChar char="•"/>
            </a:pPr>
            <a:r>
              <a:rPr lang="en-US" altLang="zh-TW" sz="1050" b="1" dirty="0">
                <a:ea typeface="Arial Unicode MS" panose="020B0604020202020204" pitchFamily="34" charset="-120"/>
                <a:cs typeface="Arial Unicode MS" panose="020B0604020202020204" pitchFamily="34" charset="-120"/>
              </a:rPr>
              <a:t>Huang, W.-R.*</a:t>
            </a:r>
            <a:r>
              <a:rPr lang="en-US" altLang="zh-TW" sz="1050" dirty="0">
                <a:ea typeface="Arial Unicode MS" panose="020B0604020202020204" pitchFamily="34" charset="-120"/>
                <a:cs typeface="Arial Unicode MS" panose="020B0604020202020204" pitchFamily="34" charset="-120"/>
              </a:rPr>
              <a:t>, P.-Y. Liu, Y.-H. Chang and C.-Y. Liu, 2020: Evaluation and Application of Satellite Precipitation Products in Studying the Summer Precipitation Variations over Taiwan. Remote Sens. 12, 347.</a:t>
            </a:r>
          </a:p>
          <a:p>
            <a:pPr marL="171450" lvl="0" indent="-171450">
              <a:buFont typeface="Arial" panose="020B0604020202020204" pitchFamily="34" charset="0"/>
              <a:buChar char="•"/>
            </a:pPr>
            <a:r>
              <a:rPr lang="en-US" altLang="zh-TW" sz="1050" b="1" dirty="0">
                <a:ea typeface="Arial Unicode MS" panose="020B0604020202020204" pitchFamily="34" charset="-120"/>
                <a:cs typeface="Arial Unicode MS" panose="020B0604020202020204" pitchFamily="34" charset="-120"/>
              </a:rPr>
              <a:t>Huang, W.-R.</a:t>
            </a:r>
            <a:r>
              <a:rPr lang="en-US" altLang="zh-TW" sz="1050" dirty="0">
                <a:ea typeface="Arial Unicode MS" panose="020B0604020202020204" pitchFamily="34" charset="-120"/>
                <a:cs typeface="Arial Unicode MS" panose="020B0604020202020204" pitchFamily="34" charset="-120"/>
              </a:rPr>
              <a:t>*, Y.-H. Chang and P.-H. Huang, 2019: Relationship between the </a:t>
            </a:r>
            <a:r>
              <a:rPr lang="en-US" altLang="zh-TW" sz="1050" dirty="0" err="1">
                <a:ea typeface="Arial Unicode MS" panose="020B0604020202020204" pitchFamily="34" charset="-120"/>
                <a:cs typeface="Arial Unicode MS" panose="020B0604020202020204" pitchFamily="34" charset="-120"/>
              </a:rPr>
              <a:t>Interannual</a:t>
            </a:r>
            <a:r>
              <a:rPr lang="en-US" altLang="zh-TW" sz="1050" dirty="0">
                <a:ea typeface="Arial Unicode MS" panose="020B0604020202020204" pitchFamily="34" charset="-120"/>
                <a:cs typeface="Arial Unicode MS" panose="020B0604020202020204" pitchFamily="34" charset="-120"/>
              </a:rPr>
              <a:t> Variations of Summer Convective Afternoon Rainfall Activity in Taiwan and SSTA(Niño3.4) during 1961-2012: Characteristics and Mechanisms. Scientific Reports, 9, 9378.</a:t>
            </a:r>
          </a:p>
          <a:p>
            <a:pPr marL="171450" lvl="0" indent="-171450">
              <a:buFont typeface="Arial" panose="020B0604020202020204" pitchFamily="34" charset="0"/>
              <a:buChar char="•"/>
            </a:pPr>
            <a:endParaRPr lang="en-US" altLang="zh-TW" sz="1050" dirty="0">
              <a:ea typeface="Arial Unicode MS" panose="020B0604020202020204" pitchFamily="34" charset="-120"/>
              <a:cs typeface="Arial Unicode MS" panose="020B0604020202020204" pitchFamily="34" charset="-120"/>
            </a:endParaRPr>
          </a:p>
          <a:p>
            <a:pPr marL="171450" lvl="0" indent="-171450">
              <a:buFont typeface="Arial" panose="020B0604020202020204" pitchFamily="34" charset="0"/>
              <a:buChar char="•"/>
            </a:pPr>
            <a:r>
              <a:rPr lang="en-US" altLang="zh-TW" sz="1050" dirty="0">
                <a:ea typeface="Arial Unicode MS" panose="020B0604020202020204" pitchFamily="34" charset="-120"/>
                <a:cs typeface="Arial Unicode MS" panose="020B0604020202020204" pitchFamily="34" charset="-120"/>
              </a:rPr>
              <a:t>More publications please refer:</a:t>
            </a:r>
            <a:r>
              <a:rPr lang="zh-TW" altLang="en-US" sz="1050" dirty="0">
                <a:ea typeface="Arial Unicode MS" panose="020B0604020202020204" pitchFamily="34" charset="-120"/>
                <a:cs typeface="Arial Unicode MS" panose="020B0604020202020204" pitchFamily="34" charset="-120"/>
              </a:rPr>
              <a:t> </a:t>
            </a:r>
            <a:r>
              <a:rPr lang="en-US" altLang="zh-TW" sz="1050" dirty="0">
                <a:ea typeface="Arial Unicode MS" panose="020B0604020202020204" pitchFamily="34" charset="-120"/>
                <a:cs typeface="Arial Unicode MS" panose="020B0604020202020204" pitchFamily="34" charset="-120"/>
                <a:hlinkClick r:id="rId2"/>
              </a:rPr>
              <a:t>https://web.ntnu.edu.tw/~wrhuang/</a:t>
            </a:r>
            <a:endParaRPr lang="en-US" altLang="zh-TW" sz="1050" dirty="0">
              <a:ea typeface="Arial Unicode MS" panose="020B0604020202020204" pitchFamily="34" charset="-120"/>
              <a:cs typeface="Arial Unicode MS" panose="020B0604020202020204" pitchFamily="34" charset="-120"/>
            </a:endParaRPr>
          </a:p>
        </p:txBody>
      </p:sp>
      <p:cxnSp>
        <p:nvCxnSpPr>
          <p:cNvPr id="31" name="直線接點 30"/>
          <p:cNvCxnSpPr/>
          <p:nvPr/>
        </p:nvCxnSpPr>
        <p:spPr>
          <a:xfrm>
            <a:off x="4617924" y="4394293"/>
            <a:ext cx="4507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08065" y="116378"/>
            <a:ext cx="8927869" cy="784830"/>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Climate analysis and model simulation</a:t>
            </a:r>
            <a:r>
              <a:rPr lang="zh-TW" altLang="en-US" sz="2400" b="1" dirty="0">
                <a:solidFill>
                  <a:srgbClr val="A50021"/>
                </a:solidFill>
              </a:rPr>
              <a:t> </a:t>
            </a:r>
            <a:r>
              <a:rPr lang="en-US" altLang="zh-TW" sz="2400" b="1" dirty="0">
                <a:solidFill>
                  <a:srgbClr val="A50021"/>
                </a:solidFill>
              </a:rPr>
              <a:t>diagnosis</a:t>
            </a:r>
            <a:endParaRPr lang="zh-TW" altLang="en-US" sz="2400" b="1" dirty="0">
              <a:solidFill>
                <a:srgbClr val="A50021"/>
              </a:solidFill>
            </a:endParaRPr>
          </a:p>
        </p:txBody>
      </p:sp>
      <p:pic>
        <p:nvPicPr>
          <p:cNvPr id="15" name="圖片 14"/>
          <p:cNvPicPr>
            <a:picLocks noChangeAspect="1"/>
          </p:cNvPicPr>
          <p:nvPr/>
        </p:nvPicPr>
        <p:blipFill rotWithShape="1">
          <a:blip r:embed="rId3"/>
          <a:srcRect t="8088"/>
          <a:stretch/>
        </p:blipFill>
        <p:spPr>
          <a:xfrm>
            <a:off x="4650334" y="1423358"/>
            <a:ext cx="1384584" cy="1879915"/>
          </a:xfrm>
          <a:prstGeom prst="rect">
            <a:avLst/>
          </a:prstGeom>
        </p:spPr>
      </p:pic>
      <p:sp>
        <p:nvSpPr>
          <p:cNvPr id="20" name="矩形 19"/>
          <p:cNvSpPr/>
          <p:nvPr/>
        </p:nvSpPr>
        <p:spPr>
          <a:xfrm>
            <a:off x="4670161" y="3423416"/>
            <a:ext cx="4473839" cy="861774"/>
          </a:xfrm>
          <a:prstGeom prst="rect">
            <a:avLst/>
          </a:prstGeom>
        </p:spPr>
        <p:txBody>
          <a:bodyPr wrap="square">
            <a:spAutoFit/>
          </a:bodyPr>
          <a:lstStyle/>
          <a:p>
            <a:r>
              <a:rPr lang="en-US" altLang="zh-TW" sz="1000" dirty="0"/>
              <a:t>Huang et al. (2015; JGR): </a:t>
            </a:r>
          </a:p>
          <a:p>
            <a:r>
              <a:rPr lang="en-US" altLang="zh-TW" sz="1000" dirty="0"/>
              <a:t>Both the southwesterly flow over the South China Sea and the convergence at 11 LT over Taiwan have become weaker in the later period. These circulation changes, which could lead to a reduction in dynamical lifting over the past five decades, may explain the long-term decline in diurnal rainfall frequency over most of Taiwan.</a:t>
            </a:r>
            <a:endParaRPr lang="zh-TW" altLang="en-US" sz="1000" dirty="0"/>
          </a:p>
        </p:txBody>
      </p:sp>
      <p:pic>
        <p:nvPicPr>
          <p:cNvPr id="23" name="圖片 22"/>
          <p:cNvPicPr>
            <a:picLocks noChangeAspect="1"/>
          </p:cNvPicPr>
          <p:nvPr/>
        </p:nvPicPr>
        <p:blipFill>
          <a:blip r:embed="rId4"/>
          <a:stretch>
            <a:fillRect/>
          </a:stretch>
        </p:blipFill>
        <p:spPr>
          <a:xfrm>
            <a:off x="6112548" y="1335318"/>
            <a:ext cx="2964285" cy="2016336"/>
          </a:xfrm>
          <a:prstGeom prst="rect">
            <a:avLst/>
          </a:prstGeom>
        </p:spPr>
      </p:pic>
      <mc:AlternateContent xmlns:mc="http://schemas.openxmlformats.org/markup-compatibility/2006" xmlns:a14="http://schemas.microsoft.com/office/drawing/2010/main">
        <mc:Choice Requires="a14">
          <p:sp>
            <p:nvSpPr>
              <p:cNvPr id="25" name="矩形 24"/>
              <p:cNvSpPr/>
              <p:nvPr/>
            </p:nvSpPr>
            <p:spPr>
              <a:xfrm>
                <a:off x="6252930" y="974667"/>
                <a:ext cx="2800256" cy="338554"/>
              </a:xfrm>
              <a:prstGeom prst="rect">
                <a:avLst/>
              </a:prstGeom>
            </p:spPr>
            <p:txBody>
              <a:bodyPr wrap="square">
                <a:spAutoFit/>
              </a:bodyPr>
              <a:lstStyle/>
              <a:p>
                <a:r>
                  <a:rPr lang="en-US" altLang="zh-TW" sz="800" dirty="0"/>
                  <a:t>summer mean of surface stream function (</a:t>
                </a:r>
                <a14:m>
                  <m:oMath xmlns:m="http://schemas.openxmlformats.org/officeDocument/2006/math">
                    <m:acc>
                      <m:accPr>
                        <m:chr m:val="̅"/>
                        <m:ctrlPr>
                          <a:rPr lang="el-GR" altLang="zh-TW" sz="800" i="1" smtClean="0">
                            <a:latin typeface="Cambria Math" panose="02040503050406030204" pitchFamily="18" charset="0"/>
                            <a:ea typeface="Cambria Math" panose="02040503050406030204" pitchFamily="18" charset="0"/>
                          </a:rPr>
                        </m:ctrlPr>
                      </m:accPr>
                      <m:e>
                        <m:sSub>
                          <m:sSubPr>
                            <m:ctrlPr>
                              <a:rPr lang="el-GR" altLang="zh-TW" sz="800" i="1">
                                <a:latin typeface="Cambria Math" panose="02040503050406030204" pitchFamily="18" charset="0"/>
                                <a:ea typeface="Cambria Math" panose="02040503050406030204" pitchFamily="18" charset="0"/>
                              </a:rPr>
                            </m:ctrlPr>
                          </m:sSubPr>
                          <m:e>
                            <m:r>
                              <m:rPr>
                                <m:nor/>
                              </m:rPr>
                              <a:rPr lang="el-GR" altLang="zh-TW" sz="800" i="0">
                                <a:latin typeface="Cambria Math" panose="02040503050406030204" pitchFamily="18" charset="0"/>
                                <a:ea typeface="Cambria Math" panose="02040503050406030204" pitchFamily="18" charset="0"/>
                              </a:rPr>
                              <m:t>Ψ</m:t>
                            </m:r>
                          </m:e>
                          <m:sub>
                            <m:r>
                              <m:rPr>
                                <m:nor/>
                              </m:rPr>
                              <a:rPr lang="en-US" altLang="zh-TW" sz="800" i="0">
                                <a:latin typeface="Cambria Math" panose="02040503050406030204" pitchFamily="18" charset="0"/>
                                <a:ea typeface="Cambria Math" panose="02040503050406030204" pitchFamily="18" charset="0"/>
                              </a:rPr>
                              <m:t>s</m:t>
                            </m:r>
                          </m:sub>
                        </m:sSub>
                      </m:e>
                    </m:acc>
                  </m:oMath>
                </a14:m>
                <a:r>
                  <a:rPr lang="en-US" altLang="zh-TW" sz="800" dirty="0"/>
                  <a:t>) and the diurnal anomalies of the surface wind convergence </a:t>
                </a:r>
                <a14:m>
                  <m:oMath xmlns:m="http://schemas.openxmlformats.org/officeDocument/2006/math">
                    <m:r>
                      <m:rPr>
                        <m:nor/>
                      </m:rPr>
                      <a:rPr lang="en-US" altLang="zh-TW" sz="800" i="0" smtClean="0">
                        <a:latin typeface="Cambria Math" panose="02040503050406030204" pitchFamily="18" charset="0"/>
                        <a:ea typeface="Cambria Math" panose="02040503050406030204" pitchFamily="18" charset="0"/>
                      </a:rPr>
                      <m:t>∆</m:t>
                    </m:r>
                    <m:r>
                      <m:rPr>
                        <m:nor/>
                      </m:rPr>
                      <a:rPr lang="en-US" altLang="zh-TW" sz="800" b="0" i="0" smtClean="0">
                        <a:latin typeface="Cambria Math" panose="02040503050406030204" pitchFamily="18" charset="0"/>
                        <a:ea typeface="Cambria Math" panose="02040503050406030204" pitchFamily="18" charset="0"/>
                      </a:rPr>
                      <m:t>(−</m:t>
                    </m:r>
                    <m:r>
                      <m:rPr>
                        <m:nor/>
                      </m:rPr>
                      <a:rPr lang="en-US" altLang="zh-TW" sz="800" b="0" i="0" smtClean="0">
                        <a:latin typeface="Cambria Math" panose="02040503050406030204" pitchFamily="18" charset="0"/>
                        <a:ea typeface="Cambria Math" panose="02040503050406030204" pitchFamily="18" charset="0"/>
                      </a:rPr>
                      <m:t>∇</m:t>
                    </m:r>
                    <m:r>
                      <m:rPr>
                        <m:nor/>
                      </m:rPr>
                      <a:rPr lang="en-US" altLang="zh-TW" sz="800" b="0" i="0" smtClean="0">
                        <a:latin typeface="Cambria Math" panose="02040503050406030204" pitchFamily="18" charset="0"/>
                        <a:ea typeface="Cambria Math" panose="02040503050406030204" pitchFamily="18" charset="0"/>
                      </a:rPr>
                      <m:t>∙</m:t>
                    </m:r>
                    <m:sSub>
                      <m:sSubPr>
                        <m:ctrlPr>
                          <a:rPr lang="en-US" altLang="zh-TW" sz="800" b="0" i="1" smtClean="0">
                            <a:latin typeface="Cambria Math" panose="02040503050406030204" pitchFamily="18" charset="0"/>
                            <a:ea typeface="Cambria Math" panose="02040503050406030204" pitchFamily="18" charset="0"/>
                          </a:rPr>
                        </m:ctrlPr>
                      </m:sSubPr>
                      <m:e>
                        <m:r>
                          <m:rPr>
                            <m:nor/>
                          </m:rPr>
                          <a:rPr lang="en-US" altLang="zh-TW" sz="800" b="0" i="0" smtClean="0">
                            <a:latin typeface="Cambria Math" panose="02040503050406030204" pitchFamily="18" charset="0"/>
                            <a:ea typeface="Cambria Math" panose="02040503050406030204" pitchFamily="18" charset="0"/>
                          </a:rPr>
                          <m:t>V</m:t>
                        </m:r>
                      </m:e>
                      <m:sub>
                        <m:r>
                          <m:rPr>
                            <m:nor/>
                          </m:rPr>
                          <a:rPr lang="en-US" altLang="zh-TW" sz="800" b="0" i="0" smtClean="0">
                            <a:latin typeface="Cambria Math" panose="02040503050406030204" pitchFamily="18" charset="0"/>
                            <a:ea typeface="Cambria Math" panose="02040503050406030204" pitchFamily="18" charset="0"/>
                          </a:rPr>
                          <m:t>s</m:t>
                        </m:r>
                      </m:sub>
                    </m:sSub>
                    <m:r>
                      <m:rPr>
                        <m:nor/>
                      </m:rPr>
                      <a:rPr lang="en-US" altLang="zh-TW" sz="800" b="0" i="0" smtClean="0">
                        <a:latin typeface="Cambria Math" panose="02040503050406030204" pitchFamily="18" charset="0"/>
                        <a:ea typeface="Cambria Math" panose="02040503050406030204" pitchFamily="18" charset="0"/>
                      </a:rPr>
                      <m:t>)</m:t>
                    </m:r>
                  </m:oMath>
                </a14:m>
                <a:r>
                  <a:rPr lang="en-US" altLang="zh-TW" sz="800" dirty="0"/>
                  <a:t> at 11 LT.</a:t>
                </a:r>
                <a:endParaRPr lang="zh-TW" altLang="en-US" sz="800" dirty="0"/>
              </a:p>
            </p:txBody>
          </p:sp>
        </mc:Choice>
        <mc:Fallback xmlns="">
          <p:sp>
            <p:nvSpPr>
              <p:cNvPr id="25" name="矩形 24"/>
              <p:cNvSpPr>
                <a:spLocks noRot="1" noChangeAspect="1" noMove="1" noResize="1" noEditPoints="1" noAdjustHandles="1" noChangeArrowheads="1" noChangeShapeType="1" noTextEdit="1"/>
              </p:cNvSpPr>
              <p:nvPr/>
            </p:nvSpPr>
            <p:spPr>
              <a:xfrm>
                <a:off x="6252930" y="974667"/>
                <a:ext cx="2800256" cy="338554"/>
              </a:xfrm>
              <a:prstGeom prst="rect">
                <a:avLst/>
              </a:prstGeom>
              <a:blipFill>
                <a:blip r:embed="rId5"/>
                <a:stretch>
                  <a:fillRect b="-7273"/>
                </a:stretch>
              </a:blipFill>
            </p:spPr>
            <p:txBody>
              <a:bodyPr/>
              <a:lstStyle/>
              <a:p>
                <a:r>
                  <a:rPr lang="zh-TW" altLang="en-US">
                    <a:noFill/>
                  </a:rPr>
                  <a:t> </a:t>
                </a:r>
              </a:p>
            </p:txBody>
          </p:sp>
        </mc:Fallback>
      </mc:AlternateContent>
      <p:sp>
        <p:nvSpPr>
          <p:cNvPr id="51" name="矩形 50"/>
          <p:cNvSpPr/>
          <p:nvPr/>
        </p:nvSpPr>
        <p:spPr>
          <a:xfrm>
            <a:off x="4811202" y="1001632"/>
            <a:ext cx="1237199" cy="338554"/>
          </a:xfrm>
          <a:prstGeom prst="rect">
            <a:avLst/>
          </a:prstGeom>
        </p:spPr>
        <p:txBody>
          <a:bodyPr wrap="square">
            <a:spAutoFit/>
          </a:bodyPr>
          <a:lstStyle/>
          <a:p>
            <a:pPr algn="ctr"/>
            <a:r>
              <a:rPr lang="en-US" altLang="zh-TW" sz="800" dirty="0"/>
              <a:t>Diurnal rainfall frequency in Taiwan</a:t>
            </a:r>
            <a:endParaRPr lang="zh-TW" altLang="en-US" sz="800" dirty="0"/>
          </a:p>
        </p:txBody>
      </p:sp>
      <p:sp>
        <p:nvSpPr>
          <p:cNvPr id="3" name="矩形 2"/>
          <p:cNvSpPr/>
          <p:nvPr/>
        </p:nvSpPr>
        <p:spPr>
          <a:xfrm>
            <a:off x="98161" y="5961469"/>
            <a:ext cx="4572000" cy="312843"/>
          </a:xfrm>
          <a:prstGeom prst="rect">
            <a:avLst/>
          </a:prstGeom>
        </p:spPr>
        <p:txBody>
          <a:bodyPr>
            <a:spAutoFit/>
          </a:bodyPr>
          <a:lstStyle/>
          <a:p>
            <a:pPr>
              <a:lnSpc>
                <a:spcPts val="1800"/>
              </a:lnSpc>
              <a:spcAft>
                <a:spcPts val="0"/>
              </a:spcAft>
            </a:pPr>
            <a:r>
              <a:rPr lang="en-US" altLang="zh-TW" sz="1300" b="1" kern="100" dirty="0">
                <a:ea typeface="標楷體" panose="03000509000000000000" pitchFamily="65" charset="-120"/>
                <a:cs typeface="Times New Roman" panose="02020603050405020304" pitchFamily="18" charset="0"/>
              </a:rPr>
              <a:t>ORCID: </a:t>
            </a:r>
            <a:r>
              <a:rPr lang="en-US" altLang="zh-TW" sz="1300" u="sng" kern="0" dirty="0">
                <a:solidFill>
                  <a:srgbClr val="0000FF"/>
                </a:solidFill>
                <a:ea typeface="標楷體" panose="03000509000000000000" pitchFamily="65" charset="-120"/>
                <a:cs typeface="Times New Roman" panose="02020603050405020304" pitchFamily="18" charset="0"/>
                <a:hlinkClick r:id="rId6"/>
              </a:rPr>
              <a:t>https://orcid.org/0000-0002-2171-4075</a:t>
            </a:r>
            <a:endParaRPr lang="zh-TW" altLang="zh-TW" sz="1300" kern="100" dirty="0">
              <a:cs typeface="Times New Roman" panose="02020603050405020304" pitchFamily="18" charset="0"/>
            </a:endParaRPr>
          </a:p>
        </p:txBody>
      </p:sp>
      <p:pic>
        <p:nvPicPr>
          <p:cNvPr id="8" name="圖片 7">
            <a:extLst>
              <a:ext uri="{FF2B5EF4-FFF2-40B4-BE49-F238E27FC236}">
                <a16:creationId xmlns:a16="http://schemas.microsoft.com/office/drawing/2014/main" id="{A39E5F4A-4364-48D3-B018-6655C5060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264" y="4002096"/>
            <a:ext cx="1538475" cy="1531149"/>
          </a:xfrm>
          <a:prstGeom prst="rect">
            <a:avLst/>
          </a:prstGeom>
        </p:spPr>
      </p:pic>
    </p:spTree>
    <p:extLst>
      <p:ext uri="{BB962C8B-B14F-4D97-AF65-F5344CB8AC3E}">
        <p14:creationId xmlns:p14="http://schemas.microsoft.com/office/powerpoint/2010/main" val="272527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346B2CA8-3AF7-4CB9-ABE9-29BD0A103B78}"/>
              </a:ext>
            </a:extLst>
          </p:cNvPr>
          <p:cNvPicPr>
            <a:picLocks noChangeAspect="1"/>
          </p:cNvPicPr>
          <p:nvPr/>
        </p:nvPicPr>
        <p:blipFill>
          <a:blip r:embed="rId2"/>
          <a:stretch>
            <a:fillRect/>
          </a:stretch>
        </p:blipFill>
        <p:spPr>
          <a:xfrm>
            <a:off x="5967985" y="1568864"/>
            <a:ext cx="3043885" cy="1476404"/>
          </a:xfrm>
          <a:prstGeom prst="rect">
            <a:avLst/>
          </a:prstGeom>
        </p:spPr>
      </p:pic>
      <p:cxnSp>
        <p:nvCxnSpPr>
          <p:cNvPr id="5" name="直線接點 4"/>
          <p:cNvCxnSpPr/>
          <p:nvPr/>
        </p:nvCxnSpPr>
        <p:spPr>
          <a:xfrm>
            <a:off x="0" y="3996292"/>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572000" y="793486"/>
            <a:ext cx="0" cy="54951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065" y="116378"/>
            <a:ext cx="8927869" cy="738664"/>
          </a:xfrm>
          <a:prstGeom prst="rect">
            <a:avLst/>
          </a:prstGeom>
          <a:solidFill>
            <a:srgbClr val="99242B">
              <a:alpha val="14902"/>
            </a:srgbClr>
          </a:solidFill>
        </p:spPr>
        <p:txBody>
          <a:bodyPr wrap="square" rtlCol="0">
            <a:spAutoFit/>
          </a:bodyPr>
          <a:lstStyle/>
          <a:p>
            <a:r>
              <a:rPr lang="en-US" altLang="zh-TW" b="1" dirty="0">
                <a:solidFill>
                  <a:srgbClr val="002060"/>
                </a:solidFill>
              </a:rPr>
              <a:t>Department of Earth Sciences</a:t>
            </a:r>
          </a:p>
          <a:p>
            <a:pPr algn="r"/>
            <a:r>
              <a:rPr lang="en-US" altLang="zh-TW" sz="2400" b="1">
                <a:solidFill>
                  <a:srgbClr val="A50021"/>
                </a:solidFill>
              </a:rPr>
              <a:t>Molecular Astrophysics </a:t>
            </a:r>
            <a:r>
              <a:rPr lang="en-US" altLang="zh-TW" sz="2400" b="1" dirty="0">
                <a:solidFill>
                  <a:srgbClr val="A50021"/>
                </a:solidFill>
              </a:rPr>
              <a:t>and Astrobiology</a:t>
            </a:r>
            <a:endParaRPr lang="zh-TW" altLang="en-US" sz="2400" b="1" dirty="0">
              <a:solidFill>
                <a:srgbClr val="A50021"/>
              </a:solidFill>
            </a:endParaRPr>
          </a:p>
        </p:txBody>
      </p:sp>
      <p:sp>
        <p:nvSpPr>
          <p:cNvPr id="14" name="文字方塊 13"/>
          <p:cNvSpPr txBox="1"/>
          <p:nvPr/>
        </p:nvSpPr>
        <p:spPr>
          <a:xfrm>
            <a:off x="103751" y="876461"/>
            <a:ext cx="4434842" cy="2139047"/>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Research Focus:</a:t>
            </a:r>
          </a:p>
          <a:p>
            <a:pPr marL="285750" indent="-285750">
              <a:buFont typeface="Wingdings" panose="05000000000000000000" pitchFamily="2" charset="2"/>
              <a:buChar char="l"/>
            </a:pPr>
            <a:r>
              <a:rPr lang="en-US" altLang="zh-TW" sz="1200" dirty="0">
                <a:ea typeface="Arial Unicode MS" panose="020B0604020202020204" pitchFamily="34" charset="-120"/>
                <a:cs typeface="Arial Unicode MS" panose="020B0604020202020204" pitchFamily="34" charset="-120"/>
              </a:rPr>
              <a:t>Search for prebiotically important complex organic molecules (COMs) in space – </a:t>
            </a:r>
          </a:p>
          <a:p>
            <a:pPr marL="742950" lvl="1" indent="-285750">
              <a:buFont typeface="Wingdings" panose="05000000000000000000" pitchFamily="2" charset="2"/>
              <a:buChar char="Ø"/>
            </a:pPr>
            <a:r>
              <a:rPr lang="en-US" altLang="zh-TW" sz="1200" dirty="0">
                <a:ea typeface="Arial Unicode MS" panose="020B0604020202020204" pitchFamily="34" charset="-120"/>
                <a:cs typeface="Arial Unicode MS" panose="020B0604020202020204" pitchFamily="34" charset="-120"/>
              </a:rPr>
              <a:t>Is life unique on Earth or ubiquitous in the universe?</a:t>
            </a:r>
          </a:p>
          <a:p>
            <a:pPr marL="285750" indent="-285750">
              <a:buFont typeface="Wingdings" panose="05000000000000000000" pitchFamily="2" charset="2"/>
              <a:buChar char="l"/>
            </a:pPr>
            <a:r>
              <a:rPr lang="en-US" altLang="zh-TW" sz="1200" dirty="0">
                <a:ea typeface="Arial Unicode MS" panose="020B0604020202020204" pitchFamily="34" charset="-120"/>
                <a:cs typeface="Arial Unicode MS" panose="020B0604020202020204" pitchFamily="34" charset="-120"/>
              </a:rPr>
              <a:t>Study of Solar System and interstellar comets – </a:t>
            </a:r>
          </a:p>
          <a:p>
            <a:pPr marL="742950" lvl="1" indent="-285750">
              <a:buFont typeface="Wingdings" panose="05000000000000000000" pitchFamily="2" charset="2"/>
              <a:buChar char="Ø"/>
            </a:pPr>
            <a:r>
              <a:rPr lang="en-US" altLang="zh-TW" sz="1200" dirty="0">
                <a:ea typeface="Arial Unicode MS" panose="020B0604020202020204" pitchFamily="34" charset="-120"/>
                <a:cs typeface="Arial Unicode MS" panose="020B0604020202020204" pitchFamily="34" charset="-120"/>
              </a:rPr>
              <a:t>Besides understanding of the origin and evolution of Solar System, comet study may shed light on the origin of life on Earth.</a:t>
            </a:r>
          </a:p>
          <a:p>
            <a:pPr marL="285750" indent="-285750">
              <a:buFont typeface="Wingdings" panose="05000000000000000000" pitchFamily="2" charset="2"/>
              <a:buChar char="l"/>
            </a:pPr>
            <a:r>
              <a:rPr lang="en-US" altLang="zh-TW" sz="1200" dirty="0">
                <a:ea typeface="Arial Unicode MS" panose="020B0604020202020204" pitchFamily="34" charset="-120"/>
                <a:cs typeface="Arial Unicode MS" panose="020B0604020202020204" pitchFamily="34" charset="-120"/>
              </a:rPr>
              <a:t>Study of Solar System icy worlds – </a:t>
            </a:r>
          </a:p>
          <a:p>
            <a:pPr marL="742950" lvl="1" indent="-285750">
              <a:buFont typeface="Wingdings" panose="05000000000000000000" pitchFamily="2" charset="2"/>
              <a:buChar char="Ø"/>
            </a:pPr>
            <a:r>
              <a:rPr lang="en-US" altLang="zh-TW" sz="1200" dirty="0">
                <a:ea typeface="Arial Unicode MS" panose="020B0604020202020204" pitchFamily="34" charset="-120"/>
                <a:cs typeface="Arial Unicode MS" panose="020B0604020202020204" pitchFamily="34" charset="-120"/>
              </a:rPr>
              <a:t>Some icy worlds may possess subsurface oceans. Are these icy worlds habitable? Do they harbor life?</a:t>
            </a:r>
            <a:endParaRPr lang="en-US" altLang="zh-TW" sz="1200" b="1" dirty="0">
              <a:solidFill>
                <a:srgbClr val="002060"/>
              </a:solidFill>
              <a:ea typeface="Arial Unicode MS" panose="020B0604020202020204" pitchFamily="34" charset="-120"/>
              <a:cs typeface="Arial Unicode MS" panose="020B0604020202020204" pitchFamily="34" charset="-120"/>
            </a:endParaRPr>
          </a:p>
        </p:txBody>
      </p:sp>
      <p:sp>
        <p:nvSpPr>
          <p:cNvPr id="16" name="文字方塊 15"/>
          <p:cNvSpPr txBox="1"/>
          <p:nvPr/>
        </p:nvSpPr>
        <p:spPr>
          <a:xfrm>
            <a:off x="108064" y="4017591"/>
            <a:ext cx="3195613" cy="2015936"/>
          </a:xfrm>
          <a:prstGeom prst="rect">
            <a:avLst/>
          </a:prstGeom>
          <a:noFill/>
        </p:spPr>
        <p:txBody>
          <a:bodyPr wrap="square" rtlCol="0">
            <a:spAutoFit/>
          </a:bodyPr>
          <a:lstStyle/>
          <a:p>
            <a:r>
              <a:rPr lang="en-US" altLang="zh-TW" sz="1600" b="1" dirty="0">
                <a:solidFill>
                  <a:srgbClr val="002060"/>
                </a:solidFill>
                <a:ea typeface="Arial Unicode MS" panose="020B0604020202020204" pitchFamily="34" charset="-120"/>
                <a:cs typeface="Arial Unicode MS" panose="020B0604020202020204" pitchFamily="34" charset="-120"/>
              </a:rPr>
              <a:t>Yi-</a:t>
            </a:r>
            <a:r>
              <a:rPr lang="en-US" altLang="zh-TW" sz="1600" b="1" dirty="0" err="1">
                <a:solidFill>
                  <a:srgbClr val="002060"/>
                </a:solidFill>
                <a:ea typeface="Arial Unicode MS" panose="020B0604020202020204" pitchFamily="34" charset="-120"/>
                <a:cs typeface="Arial Unicode MS" panose="020B0604020202020204" pitchFamily="34" charset="-120"/>
              </a:rPr>
              <a:t>Jehng</a:t>
            </a:r>
            <a:r>
              <a:rPr lang="en-US" altLang="zh-TW" sz="1600" b="1" dirty="0">
                <a:solidFill>
                  <a:srgbClr val="002060"/>
                </a:solidFill>
                <a:ea typeface="Arial Unicode MS" panose="020B0604020202020204" pitchFamily="34" charset="-120"/>
                <a:cs typeface="Arial Unicode MS" panose="020B0604020202020204" pitchFamily="34" charset="-120"/>
              </a:rPr>
              <a:t> Kuan</a:t>
            </a:r>
            <a:r>
              <a:rPr lang="en-US" altLang="zh-TW" sz="1300" dirty="0">
                <a:ea typeface="Arial Unicode MS" panose="020B0604020202020204" pitchFamily="34" charset="-120"/>
                <a:cs typeface="Arial Unicode MS" panose="020B0604020202020204" pitchFamily="34" charset="-120"/>
              </a:rPr>
              <a:t>, Professor</a:t>
            </a:r>
          </a:p>
          <a:p>
            <a:r>
              <a:rPr lang="en-US" altLang="zh-TW" sz="1300" dirty="0">
                <a:ea typeface="Arial Unicode MS" panose="020B0604020202020204" pitchFamily="34" charset="-120"/>
                <a:cs typeface="Arial Unicode MS" panose="020B0604020202020204" pitchFamily="34" charset="-120"/>
              </a:rPr>
              <a:t>Department of Earth Sciences;</a:t>
            </a:r>
          </a:p>
          <a:p>
            <a:r>
              <a:rPr lang="en-US" altLang="zh-TW" sz="1300" dirty="0">
                <a:ea typeface="Arial Unicode MS" panose="020B0604020202020204" pitchFamily="34" charset="-120"/>
                <a:cs typeface="Arial Unicode MS" panose="020B0604020202020204" pitchFamily="34" charset="-120"/>
              </a:rPr>
              <a:t>Center of Astronomy and Gravitation;</a:t>
            </a:r>
          </a:p>
          <a:p>
            <a:r>
              <a:rPr lang="en-US" altLang="zh-TW" sz="1300" dirty="0">
                <a:ea typeface="Arial Unicode MS" panose="020B0604020202020204" pitchFamily="34" charset="-120"/>
                <a:cs typeface="Arial Unicode MS" panose="020B0604020202020204" pitchFamily="34" charset="-120"/>
              </a:rPr>
              <a:t>ASIAA (Institute of Astronomy and Astrophysics, Academia </a:t>
            </a:r>
            <a:r>
              <a:rPr lang="en-US" altLang="zh-TW" sz="1300" dirty="0" err="1">
                <a:ea typeface="Arial Unicode MS" panose="020B0604020202020204" pitchFamily="34" charset="-120"/>
                <a:cs typeface="Arial Unicode MS" panose="020B0604020202020204" pitchFamily="34" charset="-120"/>
              </a:rPr>
              <a:t>Sinica</a:t>
            </a:r>
            <a:r>
              <a:rPr lang="en-US" altLang="zh-TW" sz="1300" dirty="0">
                <a:ea typeface="Arial Unicode MS" panose="020B0604020202020204" pitchFamily="34" charset="-120"/>
                <a:cs typeface="Arial Unicode MS" panose="020B0604020202020204" pitchFamily="34" charset="-120"/>
              </a:rPr>
              <a:t>) </a:t>
            </a:r>
          </a:p>
          <a:p>
            <a:r>
              <a:rPr lang="en-US" altLang="zh-TW" sz="1300" dirty="0">
                <a:ea typeface="Arial Unicode MS" panose="020B0604020202020204" pitchFamily="34" charset="-120"/>
                <a:cs typeface="Arial Unicode MS" panose="020B0604020202020204" pitchFamily="34" charset="-120"/>
                <a:hlinkClick r:id="rId3"/>
              </a:rPr>
              <a:t>kuan@ntnu.edu.tw</a:t>
            </a:r>
            <a:r>
              <a:rPr lang="zh-TW" altLang="en-US" sz="1300" dirty="0">
                <a:solidFill>
                  <a:srgbClr val="A50021"/>
                </a:solidFill>
                <a:ea typeface="Arial Unicode MS" panose="020B0604020202020204" pitchFamily="34" charset="-120"/>
                <a:cs typeface="Arial Unicode MS" panose="020B0604020202020204" pitchFamily="34" charset="-120"/>
              </a:rPr>
              <a:t> </a:t>
            </a:r>
            <a:endParaRPr lang="en-US" altLang="zh-TW" sz="1300" dirty="0">
              <a:solidFill>
                <a:srgbClr val="A50021"/>
              </a:solidFill>
              <a:ea typeface="Arial Unicode MS" panose="020B0604020202020204" pitchFamily="34" charset="-120"/>
              <a:cs typeface="Arial Unicode MS" panose="020B0604020202020204" pitchFamily="34" charset="-120"/>
            </a:endParaRPr>
          </a:p>
          <a:p>
            <a:pPr>
              <a:spcBef>
                <a:spcPts val="600"/>
              </a:spcBef>
            </a:pPr>
            <a:r>
              <a:rPr lang="en-US" altLang="zh-TW" sz="1300" b="1" dirty="0">
                <a:solidFill>
                  <a:srgbClr val="002060"/>
                </a:solidFill>
                <a:ea typeface="Arial Unicode MS" panose="020B0604020202020204" pitchFamily="34" charset="-120"/>
                <a:cs typeface="Arial Unicode MS" panose="020B0604020202020204" pitchFamily="34" charset="-120"/>
              </a:rPr>
              <a:t>Background: </a:t>
            </a:r>
          </a:p>
          <a:p>
            <a:r>
              <a:rPr lang="en-US" altLang="zh-TW" sz="1300" dirty="0">
                <a:ea typeface="Arial Unicode MS" panose="020B0604020202020204" pitchFamily="34" charset="-120"/>
                <a:cs typeface="Arial Unicode MS" panose="020B0604020202020204" pitchFamily="34" charset="-120"/>
              </a:rPr>
              <a:t>PhD in Astronomy, University of Illinois</a:t>
            </a:r>
            <a:br>
              <a:rPr lang="en-US" altLang="zh-TW" sz="1300" dirty="0">
                <a:ea typeface="Arial Unicode MS" panose="020B0604020202020204" pitchFamily="34" charset="-120"/>
                <a:cs typeface="Arial Unicode MS" panose="020B0604020202020204" pitchFamily="34" charset="-120"/>
              </a:rPr>
            </a:br>
            <a:r>
              <a:rPr lang="en-US" altLang="zh-TW" sz="1300" dirty="0">
                <a:ea typeface="Arial Unicode MS" panose="020B0604020202020204" pitchFamily="34" charset="-120"/>
                <a:cs typeface="Arial Unicode MS" panose="020B0604020202020204" pitchFamily="34" charset="-120"/>
              </a:rPr>
              <a:t>at Urbana-Champaign, USA</a:t>
            </a:r>
          </a:p>
        </p:txBody>
      </p:sp>
      <p:sp>
        <p:nvSpPr>
          <p:cNvPr id="18" name="文字方塊 17"/>
          <p:cNvSpPr txBox="1"/>
          <p:nvPr/>
        </p:nvSpPr>
        <p:spPr>
          <a:xfrm>
            <a:off x="4593452" y="4056062"/>
            <a:ext cx="4498847" cy="2231380"/>
          </a:xfrm>
          <a:prstGeom prst="rect">
            <a:avLst/>
          </a:prstGeom>
          <a:noFill/>
        </p:spPr>
        <p:txBody>
          <a:bodyPr wrap="square" rtlCol="0">
            <a:spAutoFit/>
          </a:bodyPr>
          <a:lstStyle/>
          <a:p>
            <a:pPr lvl="0"/>
            <a:r>
              <a:rPr lang="en-US" altLang="zh-TW" sz="1300" b="1" dirty="0">
                <a:solidFill>
                  <a:srgbClr val="002060"/>
                </a:solidFill>
              </a:rPr>
              <a:t>Publications </a:t>
            </a:r>
          </a:p>
          <a:p>
            <a:pPr marL="171450" lvl="0" indent="-171450" algn="just">
              <a:buFont typeface="Arial" panose="020B0604020202020204" pitchFamily="34" charset="0"/>
              <a:buChar char="•"/>
            </a:pPr>
            <a:r>
              <a:rPr lang="en-US" altLang="zh-TW" sz="1050" dirty="0"/>
              <a:t>Coulson, I.M.; Liu, F.-C.; </a:t>
            </a:r>
            <a:r>
              <a:rPr lang="en-US" altLang="zh-TW" sz="1050" dirty="0" err="1"/>
              <a:t>Cordiner</a:t>
            </a:r>
            <a:r>
              <a:rPr lang="en-US" altLang="zh-TW" sz="1050" dirty="0"/>
              <a:t>, M.A.; Kuan*, Y.-J.; Chuang, Y.-L.; Charnley, S.B.; Tseng, W.-L.; Milam, S. N.; Ip, W.-H.; Lin, Z.-Y. 2020, “JCMT Spectral and Continuum Imaging of Hyperactive Comet 46P/</a:t>
            </a:r>
            <a:r>
              <a:rPr lang="en-US" altLang="zh-TW" sz="1050" dirty="0" err="1"/>
              <a:t>Wirtanen</a:t>
            </a:r>
            <a:r>
              <a:rPr lang="en-US" altLang="zh-TW" sz="1050" dirty="0"/>
              <a:t>”, </a:t>
            </a:r>
            <a:r>
              <a:rPr lang="en-US" altLang="zh-TW" sz="1050" i="1" dirty="0"/>
              <a:t>Astronomical Journal</a:t>
            </a:r>
            <a:r>
              <a:rPr lang="en-US" altLang="zh-TW" sz="1050" dirty="0"/>
              <a:t>, 160, 182</a:t>
            </a:r>
          </a:p>
          <a:p>
            <a:pPr marL="171450" lvl="0" indent="-171450" algn="just">
              <a:buFont typeface="Arial" panose="020B0604020202020204" pitchFamily="34" charset="0"/>
              <a:buChar char="•"/>
            </a:pPr>
            <a:r>
              <a:rPr lang="en-US" altLang="zh-TW" sz="1050" dirty="0" err="1"/>
              <a:t>Cordiner</a:t>
            </a:r>
            <a:r>
              <a:rPr lang="en-US" altLang="zh-TW" sz="1050" dirty="0"/>
              <a:t>, M.A.; Milam, S.N.; </a:t>
            </a:r>
            <a:r>
              <a:rPr lang="en-US" altLang="zh-TW" sz="1050" dirty="0" err="1"/>
              <a:t>Biver</a:t>
            </a:r>
            <a:r>
              <a:rPr lang="en-US" altLang="zh-TW" sz="1050" dirty="0"/>
              <a:t>, N.; </a:t>
            </a:r>
            <a:r>
              <a:rPr lang="en-US" altLang="zh-TW" sz="1050" dirty="0" err="1"/>
              <a:t>Bockel´ee-Morvan</a:t>
            </a:r>
            <a:r>
              <a:rPr lang="en-US" altLang="zh-TW" sz="1050" dirty="0"/>
              <a:t>, D.; Roth, N.X.; Bergin, E.; </a:t>
            </a:r>
            <a:r>
              <a:rPr lang="en-US" altLang="zh-TW" sz="1050" dirty="0" err="1"/>
              <a:t>Jehin</a:t>
            </a:r>
            <a:r>
              <a:rPr lang="en-US" altLang="zh-TW" sz="1050" dirty="0"/>
              <a:t>, E.; </a:t>
            </a:r>
            <a:r>
              <a:rPr lang="en-US" altLang="zh-TW" sz="1050" dirty="0" err="1"/>
              <a:t>Remijan</a:t>
            </a:r>
            <a:r>
              <a:rPr lang="en-US" altLang="zh-TW" sz="1050" dirty="0"/>
              <a:t>, A.J.; Charnley, S.B.; Mumma, M.J.; </a:t>
            </a:r>
            <a:r>
              <a:rPr lang="en-US" altLang="zh-TW" sz="1050" dirty="0" err="1"/>
              <a:t>Boissier</a:t>
            </a:r>
            <a:r>
              <a:rPr lang="en-US" altLang="zh-TW" sz="1050" dirty="0"/>
              <a:t>, J.; </a:t>
            </a:r>
            <a:r>
              <a:rPr lang="en-US" altLang="zh-TW" sz="1050" dirty="0" err="1"/>
              <a:t>Crovisier</a:t>
            </a:r>
            <a:r>
              <a:rPr lang="en-US" altLang="zh-TW" sz="1050" dirty="0"/>
              <a:t>, J.; Paganini, L.; Kuan, Y.-J.; Lis, D.C., 2020, “Unusually High CO Abundance of the First Active Interstellar Comet”, </a:t>
            </a:r>
            <a:r>
              <a:rPr lang="en-US" altLang="zh-TW" sz="1050" i="1" dirty="0"/>
              <a:t>Nature Astronomy</a:t>
            </a:r>
            <a:r>
              <a:rPr lang="en-US" altLang="zh-TW" sz="1050" dirty="0"/>
              <a:t>, 4, 861</a:t>
            </a:r>
          </a:p>
          <a:p>
            <a:pPr marL="171450" lvl="0" indent="-171450" algn="just">
              <a:buFont typeface="Arial" panose="020B0604020202020204" pitchFamily="34" charset="0"/>
              <a:buChar char="•"/>
            </a:pPr>
            <a:r>
              <a:rPr lang="en-US" altLang="zh-TW" sz="1050" dirty="0" err="1"/>
              <a:t>Cordiner</a:t>
            </a:r>
            <a:r>
              <a:rPr lang="en-US" altLang="zh-TW" sz="1050" dirty="0"/>
              <a:t>, M.A., Charnley, S.B., </a:t>
            </a:r>
            <a:r>
              <a:rPr lang="en-US" altLang="zh-TW" sz="1050" dirty="0" err="1"/>
              <a:t>Kisiel</a:t>
            </a:r>
            <a:r>
              <a:rPr lang="en-US" altLang="zh-TW" sz="1050" dirty="0"/>
              <a:t>, Z., McGuire, B.A., Kuan, Y.-J. 2017, "Deep K-band Observations of TMC-1 with the Green Bank Telescope: Detection of HC</a:t>
            </a:r>
            <a:r>
              <a:rPr lang="en-US" altLang="zh-TW" sz="1050" baseline="-25000" dirty="0"/>
              <a:t>7</a:t>
            </a:r>
            <a:r>
              <a:rPr lang="en-US" altLang="zh-TW" sz="1050" dirty="0"/>
              <a:t>O, </a:t>
            </a:r>
            <a:r>
              <a:rPr lang="en-US" altLang="zh-TW" sz="1050" dirty="0" err="1"/>
              <a:t>Nondetection</a:t>
            </a:r>
            <a:r>
              <a:rPr lang="en-US" altLang="zh-TW" sz="1050" dirty="0"/>
              <a:t> of HC</a:t>
            </a:r>
            <a:r>
              <a:rPr lang="en-US" altLang="zh-TW" sz="1050" baseline="-25000" dirty="0"/>
              <a:t>11</a:t>
            </a:r>
            <a:r>
              <a:rPr lang="en-US" altLang="zh-TW" sz="1050" dirty="0"/>
              <a:t>N, and a Search for New Organic Molecules", </a:t>
            </a:r>
            <a:r>
              <a:rPr lang="en-US" altLang="zh-TW" sz="1050" i="1" dirty="0"/>
              <a:t>Astrophysical Journal</a:t>
            </a:r>
            <a:r>
              <a:rPr lang="en-US" altLang="zh-TW" sz="1050" dirty="0"/>
              <a:t>, 850, 187</a:t>
            </a:r>
          </a:p>
        </p:txBody>
      </p:sp>
      <p:sp>
        <p:nvSpPr>
          <p:cNvPr id="11" name="文字方塊 10"/>
          <p:cNvSpPr txBox="1"/>
          <p:nvPr/>
        </p:nvSpPr>
        <p:spPr>
          <a:xfrm>
            <a:off x="68579" y="2985994"/>
            <a:ext cx="4434842" cy="1031051"/>
          </a:xfrm>
          <a:prstGeom prst="rect">
            <a:avLst/>
          </a:prstGeom>
          <a:noFill/>
        </p:spPr>
        <p:txBody>
          <a:bodyPr wrap="square" rtlCol="0">
            <a:spAutoFit/>
          </a:bodyPr>
          <a:lstStyle/>
          <a:p>
            <a:r>
              <a:rPr lang="en-US" altLang="zh-TW" sz="1300" b="1" dirty="0">
                <a:solidFill>
                  <a:srgbClr val="002060"/>
                </a:solidFill>
                <a:ea typeface="Arial Unicode MS" panose="020B0604020202020204" pitchFamily="34" charset="-120"/>
                <a:cs typeface="Arial Unicode MS" panose="020B0604020202020204" pitchFamily="34" charset="-120"/>
              </a:rPr>
              <a:t>Telescopes used in study:</a:t>
            </a:r>
          </a:p>
          <a:p>
            <a:r>
              <a:rPr lang="en-US" altLang="zh-TW" sz="1200" dirty="0">
                <a:ea typeface="Arial Unicode MS" panose="020B0604020202020204" pitchFamily="34" charset="-120"/>
                <a:cs typeface="Arial Unicode MS" panose="020B0604020202020204" pitchFamily="34" charset="-120"/>
              </a:rPr>
              <a:t>The Atacama Large Millimeter/submillimeter Array (ALMA; world’s largest ground-based observing facility), Submillimeter Array (SMA), James Clerk Maxwell Telescope (JCMT), Submillimeter Telescope (SMT), and the Kitt Peak 12m  (12M).</a:t>
            </a:r>
          </a:p>
        </p:txBody>
      </p:sp>
      <p:sp>
        <p:nvSpPr>
          <p:cNvPr id="3" name="矩形 2"/>
          <p:cNvSpPr/>
          <p:nvPr/>
        </p:nvSpPr>
        <p:spPr>
          <a:xfrm>
            <a:off x="3157268" y="4097350"/>
            <a:ext cx="1264982" cy="15794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TW" dirty="0">
                <a:solidFill>
                  <a:schemeClr val="bg1">
                    <a:lumMod val="65000"/>
                  </a:schemeClr>
                </a:solidFill>
              </a:rPr>
              <a:t>Picture</a:t>
            </a:r>
            <a:endParaRPr lang="zh-TW" altLang="en-US" dirty="0">
              <a:solidFill>
                <a:schemeClr val="bg1">
                  <a:lumMod val="65000"/>
                </a:schemeClr>
              </a:solidFill>
            </a:endParaRPr>
          </a:p>
        </p:txBody>
      </p:sp>
      <p:pic>
        <p:nvPicPr>
          <p:cNvPr id="2" name="圖片 1">
            <a:extLst>
              <a:ext uri="{FF2B5EF4-FFF2-40B4-BE49-F238E27FC236}">
                <a16:creationId xmlns:a16="http://schemas.microsoft.com/office/drawing/2014/main" id="{58BE2C6F-66AB-4240-A70E-E695CEFCBD11}"/>
              </a:ext>
            </a:extLst>
          </p:cNvPr>
          <p:cNvPicPr>
            <a:picLocks noChangeAspect="1"/>
          </p:cNvPicPr>
          <p:nvPr/>
        </p:nvPicPr>
        <p:blipFill>
          <a:blip r:embed="rId4"/>
          <a:stretch>
            <a:fillRect/>
          </a:stretch>
        </p:blipFill>
        <p:spPr>
          <a:xfrm>
            <a:off x="8071005" y="935835"/>
            <a:ext cx="899991" cy="899991"/>
          </a:xfrm>
          <a:prstGeom prst="rect">
            <a:avLst/>
          </a:prstGeom>
        </p:spPr>
      </p:pic>
      <p:pic>
        <p:nvPicPr>
          <p:cNvPr id="6" name="圖片 5">
            <a:extLst>
              <a:ext uri="{FF2B5EF4-FFF2-40B4-BE49-F238E27FC236}">
                <a16:creationId xmlns:a16="http://schemas.microsoft.com/office/drawing/2014/main" id="{680BEDDA-07E8-41F0-B546-C181B41D7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0857" y="4097350"/>
            <a:ext cx="1523819" cy="1645724"/>
          </a:xfrm>
          <a:prstGeom prst="rect">
            <a:avLst/>
          </a:prstGeom>
        </p:spPr>
      </p:pic>
      <p:pic>
        <p:nvPicPr>
          <p:cNvPr id="10" name="圖片 9">
            <a:extLst>
              <a:ext uri="{FF2B5EF4-FFF2-40B4-BE49-F238E27FC236}">
                <a16:creationId xmlns:a16="http://schemas.microsoft.com/office/drawing/2014/main" id="{334D64C8-3CE1-41B4-9C59-AFF513887436}"/>
              </a:ext>
            </a:extLst>
          </p:cNvPr>
          <p:cNvPicPr>
            <a:picLocks noChangeAspect="1"/>
          </p:cNvPicPr>
          <p:nvPr/>
        </p:nvPicPr>
        <p:blipFill>
          <a:blip r:embed="rId6"/>
          <a:stretch>
            <a:fillRect/>
          </a:stretch>
        </p:blipFill>
        <p:spPr>
          <a:xfrm>
            <a:off x="4601947" y="914811"/>
            <a:ext cx="1332632" cy="3078192"/>
          </a:xfrm>
          <a:prstGeom prst="rect">
            <a:avLst/>
          </a:prstGeom>
        </p:spPr>
      </p:pic>
      <p:sp>
        <p:nvSpPr>
          <p:cNvPr id="13" name="文字方塊 12"/>
          <p:cNvSpPr txBox="1"/>
          <p:nvPr/>
        </p:nvSpPr>
        <p:spPr>
          <a:xfrm>
            <a:off x="5977965" y="2966928"/>
            <a:ext cx="3000499" cy="1061829"/>
          </a:xfrm>
          <a:prstGeom prst="rect">
            <a:avLst/>
          </a:prstGeom>
          <a:noFill/>
        </p:spPr>
        <p:txBody>
          <a:bodyPr wrap="square" rtlCol="0">
            <a:spAutoFit/>
          </a:bodyPr>
          <a:lstStyle/>
          <a:p>
            <a:pPr algn="just"/>
            <a:r>
              <a:rPr lang="en-US" altLang="zh-TW" sz="1050" dirty="0">
                <a:ea typeface="Arial Unicode MS" panose="020B0604020202020204" pitchFamily="34" charset="-120"/>
                <a:cs typeface="Arial Unicode MS" panose="020B0604020202020204" pitchFamily="34" charset="-120"/>
              </a:rPr>
              <a:t>(Left) Daily intensity variation of HCN emission of comet 46P/</a:t>
            </a:r>
            <a:r>
              <a:rPr lang="en-US" altLang="zh-TW" sz="1050" dirty="0" err="1">
                <a:ea typeface="Arial Unicode MS" panose="020B0604020202020204" pitchFamily="34" charset="-120"/>
                <a:cs typeface="Arial Unicode MS" panose="020B0604020202020204" pitchFamily="34" charset="-120"/>
              </a:rPr>
              <a:t>Wirtanen</a:t>
            </a:r>
            <a:r>
              <a:rPr lang="en-US" altLang="zh-TW" sz="1050" dirty="0">
                <a:ea typeface="Arial Unicode MS" panose="020B0604020202020204" pitchFamily="34" charset="-120"/>
                <a:cs typeface="Arial Unicode MS" panose="020B0604020202020204" pitchFamily="34" charset="-120"/>
              </a:rPr>
              <a:t> during perihelion. (Center top) Interstellar pyrimidine is one of the COMs searched for. (Top right) Water plume was detected with ALMA on Europa, an icy moon of Jupiter. (Bottom) Methanol lines observed in a short-period comet.</a:t>
            </a:r>
            <a:endParaRPr lang="zh-TW" altLang="en-US" sz="1050" dirty="0">
              <a:ea typeface="Arial Unicode MS" panose="020B0604020202020204" pitchFamily="34" charset="-120"/>
              <a:cs typeface="Arial Unicode MS" panose="020B0604020202020204" pitchFamily="34" charset="-120"/>
            </a:endParaRPr>
          </a:p>
        </p:txBody>
      </p:sp>
      <p:pic>
        <p:nvPicPr>
          <p:cNvPr id="21" name="圖片 20">
            <a:extLst>
              <a:ext uri="{FF2B5EF4-FFF2-40B4-BE49-F238E27FC236}">
                <a16:creationId xmlns:a16="http://schemas.microsoft.com/office/drawing/2014/main" id="{6015272C-43CA-4040-BEF4-8D4ABCA9A5D9}"/>
              </a:ext>
            </a:extLst>
          </p:cNvPr>
          <p:cNvPicPr>
            <a:picLocks noChangeAspect="1"/>
          </p:cNvPicPr>
          <p:nvPr/>
        </p:nvPicPr>
        <p:blipFill>
          <a:blip r:embed="rId7"/>
          <a:stretch>
            <a:fillRect/>
          </a:stretch>
        </p:blipFill>
        <p:spPr>
          <a:xfrm>
            <a:off x="6041214" y="935836"/>
            <a:ext cx="1987654" cy="628838"/>
          </a:xfrm>
          <a:prstGeom prst="rect">
            <a:avLst/>
          </a:prstGeom>
        </p:spPr>
      </p:pic>
    </p:spTree>
    <p:extLst>
      <p:ext uri="{BB962C8B-B14F-4D97-AF65-F5344CB8AC3E}">
        <p14:creationId xmlns:p14="http://schemas.microsoft.com/office/powerpoint/2010/main" val="2099580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flipV="1">
            <a:off x="0" y="3340093"/>
            <a:ext cx="4651564"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H="1">
            <a:off x="4612899" y="893250"/>
            <a:ext cx="11027" cy="53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7489" y="903472"/>
            <a:ext cx="4434842" cy="2693045"/>
          </a:xfrm>
          <a:prstGeom prst="rect">
            <a:avLst/>
          </a:prstGeom>
          <a:noFill/>
        </p:spPr>
        <p:txBody>
          <a:bodyPr wrap="square" rtlCol="0">
            <a:spAutoFit/>
          </a:bodyPr>
          <a:lstStyle/>
          <a:p>
            <a:r>
              <a:rPr lang="en-US" altLang="zh-TW" sz="1600" b="1" dirty="0">
                <a:solidFill>
                  <a:srgbClr val="000090"/>
                </a:solidFill>
              </a:rPr>
              <a:t>Research</a:t>
            </a:r>
            <a:r>
              <a:rPr lang="zh-TW" altLang="en-US" sz="1600" b="1" dirty="0">
                <a:solidFill>
                  <a:srgbClr val="000090"/>
                </a:solidFill>
              </a:rPr>
              <a:t> </a:t>
            </a:r>
            <a:r>
              <a:rPr lang="en-US" altLang="zh-TW" sz="1600" b="1" dirty="0">
                <a:solidFill>
                  <a:srgbClr val="000090"/>
                </a:solidFill>
              </a:rPr>
              <a:t>Interest</a:t>
            </a:r>
          </a:p>
          <a:p>
            <a:r>
              <a:rPr lang="en-US" altLang="zh-TW" sz="1400" dirty="0"/>
              <a:t>My work is focused on the simulations of the structures and compositions of the neutral clouds of different origins with a plasma chemistry model based on the latest</a:t>
            </a:r>
            <a:r>
              <a:rPr lang="zh-TW" altLang="zh-TW" sz="1400" dirty="0"/>
              <a:t> </a:t>
            </a:r>
            <a:r>
              <a:rPr lang="en-US" altLang="zh-TW" sz="1400" dirty="0"/>
              <a:t>space</a:t>
            </a:r>
            <a:r>
              <a:rPr lang="zh-TW" altLang="en-US" sz="1400" dirty="0"/>
              <a:t> </a:t>
            </a:r>
            <a:r>
              <a:rPr lang="en-US" altLang="zh-TW" sz="1400" dirty="0"/>
              <a:t>mission</a:t>
            </a:r>
            <a:r>
              <a:rPr lang="zh-TW" altLang="en-US" sz="1400" dirty="0"/>
              <a:t> </a:t>
            </a:r>
            <a:r>
              <a:rPr lang="en-US" altLang="zh-TW" sz="1400" dirty="0"/>
              <a:t>data</a:t>
            </a:r>
            <a:r>
              <a:rPr lang="zh-TW" altLang="en-US" sz="1400" dirty="0"/>
              <a:t> </a:t>
            </a:r>
            <a:r>
              <a:rPr lang="en-US" altLang="zh-TW" sz="1400" dirty="0"/>
              <a:t>such</a:t>
            </a:r>
            <a:r>
              <a:rPr lang="zh-TW" altLang="en-US" sz="1400" dirty="0"/>
              <a:t> </a:t>
            </a:r>
            <a:r>
              <a:rPr lang="en-US" altLang="zh-TW" sz="1400" dirty="0"/>
              <a:t>as</a:t>
            </a:r>
            <a:r>
              <a:rPr lang="zh-TW" altLang="en-US" sz="1400" dirty="0"/>
              <a:t> </a:t>
            </a:r>
            <a:r>
              <a:rPr lang="en-US" altLang="zh-TW" sz="1400" dirty="0"/>
              <a:t>Cassini</a:t>
            </a:r>
            <a:r>
              <a:rPr lang="zh-TW" altLang="en-US" sz="1400" dirty="0"/>
              <a:t> </a:t>
            </a:r>
            <a:r>
              <a:rPr lang="en-US" altLang="zh-TW" sz="1400" dirty="0"/>
              <a:t>and</a:t>
            </a:r>
            <a:r>
              <a:rPr lang="zh-TW" altLang="en-US" sz="1400" dirty="0"/>
              <a:t> </a:t>
            </a:r>
            <a:r>
              <a:rPr lang="en-US" altLang="zh-TW" sz="1400" dirty="0"/>
              <a:t>Rosetta.</a:t>
            </a:r>
            <a:r>
              <a:rPr lang="zh-TW" altLang="en-US" sz="1400" dirty="0"/>
              <a:t> </a:t>
            </a:r>
            <a:r>
              <a:rPr lang="en-US" altLang="zh-TW" sz="1400" dirty="0"/>
              <a:t>In</a:t>
            </a:r>
            <a:r>
              <a:rPr lang="zh-TW" altLang="en-US" sz="1400" dirty="0"/>
              <a:t> </a:t>
            </a:r>
            <a:r>
              <a:rPr lang="en-US" altLang="zh-TW" sz="1400" dirty="0"/>
              <a:t>addition,</a:t>
            </a:r>
            <a:r>
              <a:rPr lang="zh-TW" altLang="en-US" sz="1400" dirty="0"/>
              <a:t> </a:t>
            </a:r>
            <a:r>
              <a:rPr lang="en-US" altLang="zh-TW" sz="1400" dirty="0"/>
              <a:t>I am particularly interested using the ground-based radio telescopes to study the small bodies in the solar system (i.e. Europa, </a:t>
            </a:r>
            <a:r>
              <a:rPr lang="en-US" altLang="zh-TW" sz="1400" dirty="0" err="1"/>
              <a:t>Enceladus</a:t>
            </a:r>
            <a:r>
              <a:rPr lang="en-US" altLang="zh-TW" sz="1400" dirty="0"/>
              <a:t>, Titan and comets), which can improve understanding of the sources, dynamics and evolution of their neutral exospheres and interactions with the ambient plasma environments.</a:t>
            </a:r>
            <a:r>
              <a:rPr lang="zh-TW" altLang="zh-TW" sz="1400" dirty="0"/>
              <a:t> </a:t>
            </a:r>
            <a:endParaRPr lang="en-US" altLang="zh-TW" sz="1400" dirty="0"/>
          </a:p>
          <a:p>
            <a:endParaRPr lang="en-US" altLang="zh-TW" sz="1300" b="1" dirty="0">
              <a:solidFill>
                <a:srgbClr val="002060"/>
              </a:solidFill>
              <a:ea typeface="Arial Unicode MS" panose="020B0604020202020204" pitchFamily="34" charset="-120"/>
              <a:cs typeface="Arial Unicode MS" panose="020B0604020202020204" pitchFamily="34" charset="-120"/>
            </a:endParaRPr>
          </a:p>
        </p:txBody>
      </p:sp>
      <p:sp>
        <p:nvSpPr>
          <p:cNvPr id="16" name="文字方塊 15"/>
          <p:cNvSpPr txBox="1"/>
          <p:nvPr/>
        </p:nvSpPr>
        <p:spPr>
          <a:xfrm>
            <a:off x="72400" y="3362105"/>
            <a:ext cx="4420823" cy="3308599"/>
          </a:xfrm>
          <a:prstGeom prst="rect">
            <a:avLst/>
          </a:prstGeom>
          <a:noFill/>
        </p:spPr>
        <p:txBody>
          <a:bodyPr wrap="square" rtlCol="0">
            <a:spAutoFit/>
          </a:bodyPr>
          <a:lstStyle/>
          <a:p>
            <a:r>
              <a:rPr lang="en-US" altLang="zh-TW" sz="1400" b="1" dirty="0">
                <a:solidFill>
                  <a:srgbClr val="000090"/>
                </a:solidFill>
                <a:ea typeface="Arial Unicode MS" panose="020B0604020202020204" pitchFamily="34" charset="-120"/>
                <a:cs typeface="Arial Unicode MS" panose="020B0604020202020204" pitchFamily="34" charset="-120"/>
              </a:rPr>
              <a:t>Wei-Ling,</a:t>
            </a:r>
            <a:r>
              <a:rPr lang="zh-TW" altLang="en-US" sz="1400" b="1" dirty="0">
                <a:solidFill>
                  <a:srgbClr val="000090"/>
                </a:solidFill>
                <a:ea typeface="Arial Unicode MS" panose="020B0604020202020204" pitchFamily="34" charset="-120"/>
                <a:cs typeface="Arial Unicode MS" panose="020B0604020202020204" pitchFamily="34" charset="-120"/>
              </a:rPr>
              <a:t> </a:t>
            </a:r>
            <a:r>
              <a:rPr lang="en-US" altLang="zh-TW" sz="1400" b="1" i="1" dirty="0">
                <a:solidFill>
                  <a:srgbClr val="000090"/>
                </a:solidFill>
                <a:ea typeface="Arial Unicode MS" panose="020B0604020202020204" pitchFamily="34" charset="-120"/>
                <a:cs typeface="Arial Unicode MS" panose="020B0604020202020204" pitchFamily="34" charset="-120"/>
              </a:rPr>
              <a:t>Wendy</a:t>
            </a:r>
            <a:r>
              <a:rPr lang="en-US" altLang="zh-TW" sz="1400" b="1" dirty="0">
                <a:solidFill>
                  <a:srgbClr val="000090"/>
                </a:solidFill>
                <a:ea typeface="Arial Unicode MS" panose="020B0604020202020204" pitchFamily="34" charset="-120"/>
                <a:cs typeface="Arial Unicode MS" panose="020B0604020202020204" pitchFamily="34" charset="-120"/>
              </a:rPr>
              <a:t>,</a:t>
            </a:r>
            <a:r>
              <a:rPr lang="zh-TW" altLang="en-US" sz="1400" b="1" dirty="0">
                <a:solidFill>
                  <a:srgbClr val="000090"/>
                </a:solidFill>
                <a:ea typeface="Arial Unicode MS" panose="020B0604020202020204" pitchFamily="34" charset="-120"/>
                <a:cs typeface="Arial Unicode MS" panose="020B0604020202020204" pitchFamily="34" charset="-120"/>
              </a:rPr>
              <a:t>  </a:t>
            </a:r>
            <a:r>
              <a:rPr lang="en-US" altLang="zh-TW" sz="1400" b="1" dirty="0">
                <a:solidFill>
                  <a:srgbClr val="000090"/>
                </a:solidFill>
                <a:ea typeface="Arial Unicode MS" panose="020B0604020202020204" pitchFamily="34" charset="-120"/>
                <a:cs typeface="Arial Unicode MS" panose="020B0604020202020204" pitchFamily="34" charset="-120"/>
              </a:rPr>
              <a:t>Tseng</a:t>
            </a:r>
            <a:r>
              <a:rPr lang="en-US" altLang="zh-TW" sz="1300" dirty="0">
                <a:ea typeface="Arial Unicode MS" panose="020B0604020202020204" pitchFamily="34" charset="-120"/>
                <a:cs typeface="Arial Unicode MS" panose="020B0604020202020204" pitchFamily="34" charset="-120"/>
              </a:rPr>
              <a:t>, Assistant</a:t>
            </a:r>
            <a:r>
              <a:rPr lang="zh-TW" altLang="en-US" sz="1300" dirty="0">
                <a:ea typeface="Arial Unicode MS" panose="020B0604020202020204" pitchFamily="34" charset="-120"/>
                <a:cs typeface="Arial Unicode MS" panose="020B0604020202020204" pitchFamily="34" charset="-120"/>
              </a:rPr>
              <a:t> </a:t>
            </a:r>
            <a:r>
              <a:rPr lang="en-US" altLang="zh-TW" sz="1300" dirty="0">
                <a:ea typeface="Arial Unicode MS" panose="020B0604020202020204" pitchFamily="34" charset="-120"/>
                <a:cs typeface="Arial Unicode MS" panose="020B0604020202020204" pitchFamily="34" charset="-120"/>
              </a:rPr>
              <a:t>Professor </a:t>
            </a:r>
          </a:p>
          <a:p>
            <a:r>
              <a:rPr lang="en-US" altLang="zh-TW" sz="1300" dirty="0">
                <a:ea typeface="Arial Unicode MS" panose="020B0604020202020204" pitchFamily="34" charset="-120"/>
                <a:cs typeface="Arial Unicode MS" panose="020B0604020202020204" pitchFamily="34" charset="-120"/>
              </a:rPr>
              <a:t>Department of Earth Sciences </a:t>
            </a:r>
          </a:p>
          <a:p>
            <a:r>
              <a:rPr lang="zh-TW" altLang="zh-TW" sz="1300" u="sng" dirty="0">
                <a:solidFill>
                  <a:schemeClr val="accent5">
                    <a:lumMod val="50000"/>
                  </a:schemeClr>
                </a:solidFill>
                <a:ea typeface="Arial Unicode MS" panose="020B0604020202020204" pitchFamily="34" charset="-120"/>
                <a:cs typeface="Arial Unicode MS" panose="020B0604020202020204" pitchFamily="34" charset="-120"/>
                <a:hlinkClick r:id="rId2"/>
              </a:rPr>
              <a:t>w</a:t>
            </a:r>
            <a:r>
              <a:rPr lang="en-US" altLang="zh-TW" sz="1300" u="sng" dirty="0" err="1">
                <a:solidFill>
                  <a:schemeClr val="accent5">
                    <a:lumMod val="50000"/>
                  </a:schemeClr>
                </a:solidFill>
                <a:ea typeface="Arial Unicode MS" panose="020B0604020202020204" pitchFamily="34" charset="-120"/>
                <a:cs typeface="Arial Unicode MS" panose="020B0604020202020204" pitchFamily="34" charset="-120"/>
                <a:hlinkClick r:id="rId2"/>
              </a:rPr>
              <a:t>ltseng@ntnu.edu.tw</a:t>
            </a:r>
            <a:endParaRPr lang="en-US" altLang="zh-TW" sz="1300" u="sng" dirty="0">
              <a:solidFill>
                <a:schemeClr val="accent5">
                  <a:lumMod val="50000"/>
                </a:schemeClr>
              </a:solidFill>
              <a:ea typeface="Arial Unicode MS" panose="020B0604020202020204" pitchFamily="34" charset="-120"/>
              <a:cs typeface="Arial Unicode MS" panose="020B0604020202020204" pitchFamily="34" charset="-120"/>
            </a:endParaRP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r>
              <a:rPr lang="en-US" altLang="zh-TW" sz="1300" b="1" dirty="0">
                <a:solidFill>
                  <a:srgbClr val="002060"/>
                </a:solidFill>
                <a:ea typeface="Arial Unicode MS" panose="020B0604020202020204" pitchFamily="34" charset="-120"/>
                <a:cs typeface="Arial Unicode MS" panose="020B0604020202020204" pitchFamily="34" charset="-120"/>
              </a:rPr>
              <a:t>Background:</a:t>
            </a:r>
          </a:p>
          <a:p>
            <a:r>
              <a:rPr lang="en-US" altLang="zh-TW" sz="1300" dirty="0">
                <a:ea typeface="Arial Unicode MS" panose="020B0604020202020204" pitchFamily="34" charset="-120"/>
                <a:cs typeface="Arial Unicode MS" panose="020B0604020202020204" pitchFamily="34" charset="-120"/>
              </a:rPr>
              <a:t>2009 Ph.D., Astronomy, National Central </a:t>
            </a:r>
          </a:p>
          <a:p>
            <a:r>
              <a:rPr lang="en-US" altLang="zh-TW" sz="1300" dirty="0">
                <a:ea typeface="Arial Unicode MS" panose="020B0604020202020204" pitchFamily="34" charset="-120"/>
                <a:cs typeface="Arial Unicode MS" panose="020B0604020202020204" pitchFamily="34" charset="-120"/>
              </a:rPr>
              <a:t>University, Taiwan</a:t>
            </a:r>
          </a:p>
          <a:p>
            <a:r>
              <a:rPr lang="en-US" altLang="zh-TW" sz="1300" b="1" dirty="0">
                <a:ea typeface="Arial Unicode MS" panose="020B0604020202020204" pitchFamily="34" charset="-120"/>
                <a:cs typeface="Arial Unicode MS" panose="020B0604020202020204" pitchFamily="34" charset="-120"/>
              </a:rPr>
              <a:t>Post-Degree Appointments</a:t>
            </a:r>
          </a:p>
          <a:p>
            <a:r>
              <a:rPr lang="en-US" altLang="zh-TW" sz="1300" dirty="0">
                <a:ea typeface="Arial Unicode MS" panose="020B0604020202020204" pitchFamily="34" charset="-120"/>
                <a:cs typeface="Arial Unicode MS" panose="020B0604020202020204" pitchFamily="34" charset="-120"/>
              </a:rPr>
              <a:t>Jan. 2012 – July 2014 	Research Scientist  </a:t>
            </a:r>
          </a:p>
          <a:p>
            <a:r>
              <a:rPr lang="en-US" altLang="zh-TW" sz="1300" dirty="0">
                <a:ea typeface="Arial Unicode MS" panose="020B0604020202020204" pitchFamily="34" charset="-120"/>
                <a:cs typeface="Arial Unicode MS" panose="020B0604020202020204" pitchFamily="34" charset="-120"/>
              </a:rPr>
              <a:t>Division of Space Science and Engineering, Southwest Research Institute, San Antonio, TX, USA</a:t>
            </a:r>
          </a:p>
          <a:p>
            <a:r>
              <a:rPr lang="en-US" altLang="zh-TW" sz="1300" dirty="0">
                <a:ea typeface="Arial Unicode MS" panose="020B0604020202020204" pitchFamily="34" charset="-120"/>
                <a:cs typeface="Arial Unicode MS" panose="020B0604020202020204" pitchFamily="34" charset="-120"/>
              </a:rPr>
              <a:t>Dec. 2009 – Nov. 2011 	Research Associate (Postdoc) </a:t>
            </a:r>
          </a:p>
          <a:p>
            <a:r>
              <a:rPr lang="en-US" altLang="zh-TW" sz="1300" dirty="0">
                <a:ea typeface="Arial Unicode MS" panose="020B0604020202020204" pitchFamily="34" charset="-120"/>
                <a:cs typeface="Arial Unicode MS" panose="020B0604020202020204" pitchFamily="34" charset="-120"/>
              </a:rPr>
              <a:t>Department of Materials Science and Engineering, University of Virginia, Charlottesville, VA, USA</a:t>
            </a:r>
          </a:p>
          <a:p>
            <a:endParaRPr lang="en-US" altLang="zh-TW" sz="1300" b="1" dirty="0">
              <a:solidFill>
                <a:srgbClr val="002060"/>
              </a:solidFill>
              <a:ea typeface="Arial Unicode MS" panose="020B0604020202020204" pitchFamily="34" charset="-120"/>
              <a:cs typeface="Arial Unicode MS" panose="020B0604020202020204" pitchFamily="34" charset="-120"/>
            </a:endParaRPr>
          </a:p>
          <a:p>
            <a:endParaRPr lang="en-US" altLang="zh-TW" sz="1300" dirty="0">
              <a:ea typeface="Arial Unicode MS" panose="020B0604020202020204" pitchFamily="34" charset="-120"/>
              <a:cs typeface="Arial Unicode MS" panose="020B0604020202020204" pitchFamily="34" charset="-120"/>
            </a:endParaRPr>
          </a:p>
        </p:txBody>
      </p:sp>
      <p:sp>
        <p:nvSpPr>
          <p:cNvPr id="18" name="文字方塊 17"/>
          <p:cNvSpPr txBox="1"/>
          <p:nvPr/>
        </p:nvSpPr>
        <p:spPr>
          <a:xfrm>
            <a:off x="4645153" y="3787239"/>
            <a:ext cx="4498847" cy="2708433"/>
          </a:xfrm>
          <a:prstGeom prst="rect">
            <a:avLst/>
          </a:prstGeom>
          <a:noFill/>
        </p:spPr>
        <p:txBody>
          <a:bodyPr wrap="square" rtlCol="0">
            <a:spAutoFit/>
          </a:bodyPr>
          <a:lstStyle/>
          <a:p>
            <a:pPr lvl="0"/>
            <a:r>
              <a:rPr lang="en-US" altLang="zh-TW" sz="1300" b="1" dirty="0">
                <a:solidFill>
                  <a:srgbClr val="002060"/>
                </a:solidFill>
              </a:rPr>
              <a:t>Publications </a:t>
            </a:r>
          </a:p>
          <a:p>
            <a:r>
              <a:rPr lang="en-US" altLang="zh-TW" sz="1200" dirty="0"/>
              <a:t>Waite, J. H.</a:t>
            </a:r>
            <a:r>
              <a:rPr lang="zh-TW" altLang="zh-TW" sz="1200" dirty="0"/>
              <a:t> </a:t>
            </a:r>
            <a:r>
              <a:rPr lang="en-US" altLang="zh-TW" sz="1200" dirty="0"/>
              <a:t>et</a:t>
            </a:r>
            <a:r>
              <a:rPr lang="zh-TW" altLang="en-US" sz="1200" dirty="0"/>
              <a:t> </a:t>
            </a:r>
            <a:r>
              <a:rPr lang="en-US" altLang="zh-TW" sz="1200" dirty="0"/>
              <a:t>al.,</a:t>
            </a:r>
            <a:r>
              <a:rPr lang="zh-TW" altLang="en-US" sz="1200" dirty="0"/>
              <a:t> </a:t>
            </a:r>
            <a:r>
              <a:rPr lang="en-US" altLang="zh-TW" sz="1200" dirty="0"/>
              <a:t>(including</a:t>
            </a:r>
            <a:r>
              <a:rPr lang="zh-TW" altLang="en-US" sz="1200" dirty="0"/>
              <a:t> </a:t>
            </a:r>
            <a:r>
              <a:rPr lang="en-US" altLang="zh-TW" sz="1200" b="1" dirty="0">
                <a:solidFill>
                  <a:srgbClr val="000000"/>
                </a:solidFill>
              </a:rPr>
              <a:t>Tseng, W.-L.),</a:t>
            </a:r>
            <a:r>
              <a:rPr lang="zh-TW" altLang="en-US" sz="1200" b="1" dirty="0">
                <a:solidFill>
                  <a:srgbClr val="000000"/>
                </a:solidFill>
              </a:rPr>
              <a:t> </a:t>
            </a:r>
            <a:r>
              <a:rPr lang="en-US" altLang="zh-TW" sz="1200" dirty="0"/>
              <a:t>2018, “Chemical interactions between Saturn's atmosphere and its rings”, Science, 362, 2382</a:t>
            </a:r>
            <a:endParaRPr lang="en-US" altLang="zh-TW" sz="1200" dirty="0">
              <a:solidFill>
                <a:srgbClr val="000000"/>
              </a:solidFill>
            </a:endParaRPr>
          </a:p>
          <a:p>
            <a:pPr lvl="0"/>
            <a:r>
              <a:rPr lang="en-US" altLang="zh-TW" sz="1200" dirty="0">
                <a:solidFill>
                  <a:srgbClr val="000000"/>
                </a:solidFill>
              </a:rPr>
              <a:t>Johnson, R. E.</a:t>
            </a:r>
            <a:r>
              <a:rPr lang="en-US" altLang="zh-TW" sz="1200" b="1" dirty="0">
                <a:solidFill>
                  <a:srgbClr val="000000"/>
                </a:solidFill>
              </a:rPr>
              <a:t>, Tseng, W.-L.</a:t>
            </a:r>
            <a:r>
              <a:rPr lang="en-US" altLang="zh-TW" sz="1200" dirty="0">
                <a:solidFill>
                  <a:srgbClr val="000000"/>
                </a:solidFill>
              </a:rPr>
              <a:t>, Elrod, M. K., </a:t>
            </a:r>
            <a:r>
              <a:rPr lang="en-US" altLang="zh-TW" sz="1200" dirty="0" err="1">
                <a:solidFill>
                  <a:srgbClr val="000000"/>
                </a:solidFill>
              </a:rPr>
              <a:t>Persoon</a:t>
            </a:r>
            <a:r>
              <a:rPr lang="en-US" altLang="zh-TW" sz="1200" dirty="0">
                <a:solidFill>
                  <a:srgbClr val="000000"/>
                </a:solidFill>
              </a:rPr>
              <a:t>, A. M., 2017, "</a:t>
            </a:r>
            <a:r>
              <a:rPr lang="en-US" altLang="zh-TW" sz="1200" dirty="0" err="1">
                <a:solidFill>
                  <a:srgbClr val="000000"/>
                </a:solidFill>
              </a:rPr>
              <a:t>Nanograin</a:t>
            </a:r>
            <a:r>
              <a:rPr lang="en-US" altLang="zh-TW" sz="1200" dirty="0">
                <a:solidFill>
                  <a:srgbClr val="000000"/>
                </a:solidFill>
              </a:rPr>
              <a:t> Density Outside Saturn's A ring", Astrophysical Journal Letters, Vol. 834, No. 4</a:t>
            </a:r>
          </a:p>
          <a:p>
            <a:pPr lvl="0"/>
            <a:r>
              <a:rPr lang="en-US" altLang="zh-TW" sz="1200" dirty="0" err="1"/>
              <a:t>Gu</a:t>
            </a:r>
            <a:r>
              <a:rPr lang="en-US" altLang="zh-TW" sz="1200" dirty="0"/>
              <a:t>, H., Cui, J., Liu, D. -D., </a:t>
            </a:r>
            <a:r>
              <a:rPr lang="en-US" altLang="zh-TW" sz="1200" dirty="0" err="1"/>
              <a:t>Welbrock</a:t>
            </a:r>
            <a:r>
              <a:rPr lang="en-US" altLang="zh-TW" sz="1200" dirty="0"/>
              <a:t>, A., </a:t>
            </a:r>
            <a:r>
              <a:rPr lang="en-US" altLang="zh-TW" sz="1200" b="1" dirty="0"/>
              <a:t>Tseng, W. -L.</a:t>
            </a:r>
            <a:r>
              <a:rPr lang="en-US" altLang="zh-TW" sz="1200" dirty="0"/>
              <a:t> &amp; </a:t>
            </a:r>
            <a:r>
              <a:rPr lang="en-US" altLang="zh-TW" sz="1200" dirty="0" err="1"/>
              <a:t>Xu</a:t>
            </a:r>
            <a:r>
              <a:rPr lang="en-US" altLang="zh-TW" sz="1200" dirty="0"/>
              <a:t>, X. -J., 2019, “Monte Carlo calculations   of the atmospheric sputtering yields on Titan”, </a:t>
            </a:r>
            <a:r>
              <a:rPr lang="en-US" altLang="zh-TW" sz="1200" b="1" i="1" dirty="0"/>
              <a:t>Astronomy &amp; Astrophysics</a:t>
            </a:r>
            <a:r>
              <a:rPr lang="en-US" altLang="zh-TW" sz="1200" dirty="0"/>
              <a:t>, 263, A18</a:t>
            </a:r>
          </a:p>
          <a:p>
            <a:pPr lvl="0"/>
            <a:r>
              <a:rPr lang="en-US" altLang="zh-TW" sz="1200" dirty="0"/>
              <a:t>Coulson, I. M., </a:t>
            </a:r>
            <a:r>
              <a:rPr lang="en-US" altLang="zh-TW" sz="1200" dirty="0" err="1"/>
              <a:t>Cordiner</a:t>
            </a:r>
            <a:r>
              <a:rPr lang="en-US" altLang="zh-TW" sz="1200" dirty="0"/>
              <a:t>, M. A., </a:t>
            </a:r>
            <a:r>
              <a:rPr lang="en-US" altLang="zh-TW" sz="1200" dirty="0" err="1"/>
              <a:t>Kuan</a:t>
            </a:r>
            <a:r>
              <a:rPr lang="en-US" altLang="zh-TW" sz="1200" dirty="0"/>
              <a:t>, Y.-J., </a:t>
            </a:r>
            <a:r>
              <a:rPr lang="en-US" altLang="zh-TW" sz="1200" b="1" dirty="0"/>
              <a:t>Tseng, W.-L.</a:t>
            </a:r>
            <a:r>
              <a:rPr lang="en-US" altLang="zh-TW" sz="1200" dirty="0"/>
              <a:t> et al., 2017, “JCMT Spectral and Continuum Imaging of Comet 252P/LINEAR”, </a:t>
            </a:r>
            <a:r>
              <a:rPr lang="en-US" altLang="zh-TW" sz="1200" b="1" i="1" dirty="0"/>
              <a:t>The Astronomical Journal</a:t>
            </a:r>
            <a:r>
              <a:rPr lang="en-US" altLang="zh-TW" sz="1200" dirty="0"/>
              <a:t>, </a:t>
            </a:r>
            <a:r>
              <a:rPr lang="en-US" altLang="zh-TW" sz="1200" dirty="0" err="1"/>
              <a:t>Vol</a:t>
            </a:r>
            <a:r>
              <a:rPr lang="en-US" altLang="zh-TW" sz="1200" dirty="0"/>
              <a:t> 153, No. 4</a:t>
            </a:r>
            <a:r>
              <a:rPr lang="zh-TW" altLang="zh-TW" sz="1200" dirty="0"/>
              <a:t>  </a:t>
            </a:r>
            <a:endParaRPr lang="en-US" altLang="zh-TW" sz="1200" dirty="0">
              <a:solidFill>
                <a:srgbClr val="000000"/>
              </a:solidFill>
            </a:endParaRPr>
          </a:p>
          <a:p>
            <a:pPr lvl="0"/>
            <a:endParaRPr lang="en-US" altLang="zh-TW" sz="1300" dirty="0">
              <a:solidFill>
                <a:srgbClr val="000000"/>
              </a:solidFill>
            </a:endParaRPr>
          </a:p>
        </p:txBody>
      </p:sp>
      <p:cxnSp>
        <p:nvCxnSpPr>
          <p:cNvPr id="31" name="直線接點 30"/>
          <p:cNvCxnSpPr/>
          <p:nvPr/>
        </p:nvCxnSpPr>
        <p:spPr>
          <a:xfrm>
            <a:off x="4636008" y="3747905"/>
            <a:ext cx="4507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08065" y="116378"/>
            <a:ext cx="8927869" cy="795089"/>
          </a:xfrm>
          <a:prstGeom prst="rect">
            <a:avLst/>
          </a:prstGeom>
          <a:solidFill>
            <a:srgbClr val="99242B">
              <a:alpha val="14902"/>
            </a:srgbClr>
          </a:solidFill>
        </p:spPr>
        <p:txBody>
          <a:bodyPr wrap="square" rtlCol="0">
            <a:spAutoFit/>
          </a:bodyPr>
          <a:lstStyle/>
          <a:p>
            <a:pPr marL="72000">
              <a:lnSpc>
                <a:spcPts val="3000"/>
              </a:lnSpc>
              <a:spcBef>
                <a:spcPts val="600"/>
              </a:spcBef>
            </a:pPr>
            <a:r>
              <a:rPr lang="en-US" altLang="zh-TW" b="1" dirty="0">
                <a:solidFill>
                  <a:srgbClr val="002060"/>
                </a:solidFill>
              </a:rPr>
              <a:t>Department of Earth Sciences</a:t>
            </a:r>
          </a:p>
          <a:p>
            <a:pPr algn="r">
              <a:lnSpc>
                <a:spcPts val="2400"/>
              </a:lnSpc>
            </a:pPr>
            <a:r>
              <a:rPr lang="en-US" altLang="zh-TW" sz="2400" b="1" dirty="0">
                <a:solidFill>
                  <a:srgbClr val="A50021"/>
                </a:solidFill>
              </a:rPr>
              <a:t>Exploring</a:t>
            </a:r>
            <a:r>
              <a:rPr lang="zh-TW" altLang="en-US" sz="2400" b="1" dirty="0">
                <a:solidFill>
                  <a:srgbClr val="A50021"/>
                </a:solidFill>
              </a:rPr>
              <a:t> </a:t>
            </a:r>
            <a:r>
              <a:rPr lang="en-US" altLang="zh-TW" sz="2400" b="1" dirty="0">
                <a:solidFill>
                  <a:srgbClr val="A50021"/>
                </a:solidFill>
              </a:rPr>
              <a:t>the</a:t>
            </a:r>
            <a:r>
              <a:rPr lang="zh-TW" altLang="en-US" sz="2400" b="1" dirty="0">
                <a:solidFill>
                  <a:srgbClr val="A50021"/>
                </a:solidFill>
              </a:rPr>
              <a:t> </a:t>
            </a:r>
            <a:r>
              <a:rPr lang="en-US" altLang="zh-TW" sz="2400" b="1" dirty="0">
                <a:solidFill>
                  <a:srgbClr val="A50021"/>
                </a:solidFill>
              </a:rPr>
              <a:t>Solar</a:t>
            </a:r>
            <a:r>
              <a:rPr lang="zh-TW" altLang="en-US" sz="2400" b="1" dirty="0">
                <a:solidFill>
                  <a:srgbClr val="A50021"/>
                </a:solidFill>
              </a:rPr>
              <a:t> </a:t>
            </a:r>
            <a:r>
              <a:rPr lang="en-US" altLang="zh-TW" sz="2400" b="1" dirty="0">
                <a:solidFill>
                  <a:srgbClr val="A50021"/>
                </a:solidFill>
              </a:rPr>
              <a:t>System</a:t>
            </a:r>
            <a:endParaRPr lang="zh-TW" altLang="en-US" sz="2400" b="1" dirty="0">
              <a:solidFill>
                <a:srgbClr val="A50021"/>
              </a:solidFill>
            </a:endParaRPr>
          </a:p>
        </p:txBody>
      </p:sp>
      <p:pic>
        <p:nvPicPr>
          <p:cNvPr id="10" name="圖片 9"/>
          <p:cNvPicPr>
            <a:picLocks noChangeAspect="1"/>
          </p:cNvPicPr>
          <p:nvPr/>
        </p:nvPicPr>
        <p:blipFill>
          <a:blip r:embed="rId3"/>
          <a:stretch>
            <a:fillRect/>
          </a:stretch>
        </p:blipFill>
        <p:spPr>
          <a:xfrm>
            <a:off x="3343704" y="3494481"/>
            <a:ext cx="1260994" cy="1662849"/>
          </a:xfrm>
          <a:prstGeom prst="rect">
            <a:avLst/>
          </a:prstGeom>
        </p:spPr>
      </p:pic>
      <p:pic>
        <p:nvPicPr>
          <p:cNvPr id="13" name="圖片 12" descr="螢幕快照 2020-12-04 下午3.30.32.png"/>
          <p:cNvPicPr>
            <a:picLocks noChangeAspect="1"/>
          </p:cNvPicPr>
          <p:nvPr/>
        </p:nvPicPr>
        <p:blipFill rotWithShape="1">
          <a:blip r:embed="rId4" cstate="print">
            <a:extLst>
              <a:ext uri="{28A0092B-C50C-407E-A947-70E740481C1C}">
                <a14:useLocalDpi xmlns:a14="http://schemas.microsoft.com/office/drawing/2010/main" val="0"/>
              </a:ext>
            </a:extLst>
          </a:blip>
          <a:srcRect l="5613"/>
          <a:stretch/>
        </p:blipFill>
        <p:spPr>
          <a:xfrm>
            <a:off x="4647168" y="904456"/>
            <a:ext cx="2184073" cy="1749237"/>
          </a:xfrm>
          <a:prstGeom prst="rect">
            <a:avLst/>
          </a:prstGeom>
        </p:spPr>
      </p:pic>
      <p:pic>
        <p:nvPicPr>
          <p:cNvPr id="15" name="圖片 14" descr="螢幕快照 2020-12-04 下午3.30.2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101" y="1664586"/>
            <a:ext cx="2714899" cy="2018967"/>
          </a:xfrm>
          <a:prstGeom prst="rect">
            <a:avLst/>
          </a:prstGeom>
        </p:spPr>
      </p:pic>
    </p:spTree>
    <p:extLst>
      <p:ext uri="{BB962C8B-B14F-4D97-AF65-F5344CB8AC3E}">
        <p14:creationId xmlns:p14="http://schemas.microsoft.com/office/powerpoint/2010/main" val="765121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824</TotalTime>
  <Words>4371</Words>
  <Application>Microsoft Macintosh PowerPoint</Application>
  <PresentationFormat>如螢幕大小 (4:3)</PresentationFormat>
  <Paragraphs>275</Paragraphs>
  <Slides>13</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13</vt:i4>
      </vt:variant>
    </vt:vector>
  </HeadingPairs>
  <TitlesOfParts>
    <vt:vector size="21" baseType="lpstr">
      <vt:lpstr>Arial</vt:lpstr>
      <vt:lpstr>Calibri</vt:lpstr>
      <vt:lpstr>Calibri Light</vt:lpstr>
      <vt:lpstr>Cambria Math</vt:lpstr>
      <vt:lpstr>Comic Sans MS</vt:lpstr>
      <vt:lpstr>Times New Roman</vt:lpstr>
      <vt:lpstr>Wingdings</vt:lpstr>
      <vt:lpstr>Office 佈景主題</vt:lpstr>
      <vt:lpstr> The first to publish critical data on Late Carboniferous seasonality</vt:lpstr>
      <vt:lpstr>Formation of the Neoproterozoic granites of the Seychelles microcontinent:</vt:lpstr>
      <vt:lpstr>PowerPoint 簡報</vt:lpstr>
      <vt:lpstr>PowerPoint 簡報</vt:lpstr>
      <vt:lpstr>PowerPoint 簡報</vt:lpstr>
      <vt:lpstr>Model simulations of Typhoon Morakot (2009) and its rainfall</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Kate Chen</cp:lastModifiedBy>
  <cp:revision>66</cp:revision>
  <cp:lastPrinted>2020-07-29T08:29:13Z</cp:lastPrinted>
  <dcterms:created xsi:type="dcterms:W3CDTF">2019-10-15T09:01:36Z</dcterms:created>
  <dcterms:modified xsi:type="dcterms:W3CDTF">2023-06-07T13:27:17Z</dcterms:modified>
</cp:coreProperties>
</file>