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00" r:id="rId3"/>
    <p:sldId id="267" r:id="rId4"/>
    <p:sldId id="310" r:id="rId5"/>
    <p:sldId id="275" r:id="rId6"/>
    <p:sldId id="273" r:id="rId7"/>
    <p:sldId id="315" r:id="rId8"/>
    <p:sldId id="301" r:id="rId9"/>
    <p:sldId id="284" r:id="rId10"/>
    <p:sldId id="308" r:id="rId11"/>
    <p:sldId id="321" r:id="rId12"/>
    <p:sldId id="320" r:id="rId13"/>
    <p:sldId id="318" r:id="rId14"/>
    <p:sldId id="293" r:id="rId15"/>
    <p:sldId id="311" r:id="rId16"/>
    <p:sldId id="313" r:id="rId17"/>
    <p:sldId id="319" r:id="rId18"/>
    <p:sldId id="298" r:id="rId19"/>
    <p:sldId id="325" r:id="rId20"/>
    <p:sldId id="322" r:id="rId21"/>
    <p:sldId id="323" r:id="rId22"/>
    <p:sldId id="324"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使用者" initials="Office" lastIdx="1" clrIdx="0">
    <p:extLst/>
  </p:cmAuthor>
  <p:cmAuthor id="2" name="陳耀傑" initials="陳耀傑"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2F92"/>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87" autoAdjust="0"/>
    <p:restoredTop sz="88889" autoAdjust="0"/>
  </p:normalViewPr>
  <p:slideViewPr>
    <p:cSldViewPr snapToGrid="0" snapToObjects="1">
      <p:cViewPr>
        <p:scale>
          <a:sx n="53" d="100"/>
          <a:sy n="53" d="100"/>
        </p:scale>
        <p:origin x="1976" y="8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3686A-6EE9-B741-9708-37DAA1EFD9A4}" type="datetimeFigureOut">
              <a:rPr kumimoji="1" lang="zh-TW" altLang="en-US" smtClean="0"/>
              <a:t>2017/9/18</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73BE0-CF0C-8348-B459-47E284008229}" type="slidenum">
              <a:rPr kumimoji="1" lang="zh-TW" altLang="en-US" smtClean="0"/>
              <a:t>‹#›</a:t>
            </a:fld>
            <a:endParaRPr kumimoji="1" lang="zh-TW" altLang="en-US"/>
          </a:p>
        </p:txBody>
      </p:sp>
    </p:spTree>
    <p:extLst>
      <p:ext uri="{BB962C8B-B14F-4D97-AF65-F5344CB8AC3E}">
        <p14:creationId xmlns:p14="http://schemas.microsoft.com/office/powerpoint/2010/main" val="32924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TW" strike="sngStrike" dirty="0" smtClean="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dirty="0" smtClean="0"/>
              <a:t>The classification of seismic events requires the integration physical and statistical techniques, which demands as many stations as possible.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dirty="0" smtClean="0"/>
              <a:t>But the question is…</a:t>
            </a:r>
            <a:r>
              <a:rPr kumimoji="1" lang="en-US" altLang="zh-TW" sz="1200" b="1" dirty="0" smtClean="0"/>
              <a:t>Can we develop a system of robust seismic event discrimination using a SINGLE STATION, for real time earthquake monitoring system?  </a:t>
            </a:r>
            <a:br>
              <a:rPr kumimoji="1" lang="en-US" altLang="zh-TW" sz="1200" b="1" dirty="0" smtClean="0"/>
            </a:br>
            <a:r>
              <a:rPr kumimoji="1" lang="en-US" altLang="zh-TW" dirty="0" smtClean="0"/>
              <a:t>(the system that not only provides magnitude and location but also “type of earthquakes”)</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TW"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3</a:t>
            </a:fld>
            <a:endParaRPr kumimoji="1" lang="zh-TW" altLang="en-US"/>
          </a:p>
        </p:txBody>
      </p:sp>
    </p:spTree>
    <p:extLst>
      <p:ext uri="{BB962C8B-B14F-4D97-AF65-F5344CB8AC3E}">
        <p14:creationId xmlns:p14="http://schemas.microsoft.com/office/powerpoint/2010/main" val="164725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Using</a:t>
            </a:r>
            <a:r>
              <a:rPr lang="en-US" altLang="zh-TW" baseline="0" dirty="0" smtClean="0"/>
              <a:t> these features, we first discuss the performance using different time windows</a:t>
            </a:r>
          </a:p>
          <a:p>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Pay attention on the growth of the TP of C2 while adding the third feature, it’s a proof that our third feature can help on classifying.</a:t>
            </a:r>
            <a:endParaRPr kumimoji="1"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14</a:t>
            </a:fld>
            <a:endParaRPr kumimoji="1" lang="zh-TW" altLang="en-US"/>
          </a:p>
        </p:txBody>
      </p:sp>
    </p:spTree>
    <p:extLst>
      <p:ext uri="{BB962C8B-B14F-4D97-AF65-F5344CB8AC3E}">
        <p14:creationId xmlns:p14="http://schemas.microsoft.com/office/powerpoint/2010/main" val="45551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Test on different stations is also needed.     </a:t>
            </a:r>
          </a:p>
          <a:p>
            <a:endParaRPr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18</a:t>
            </a:fld>
            <a:endParaRPr kumimoji="1" lang="zh-TW" altLang="en-US"/>
          </a:p>
        </p:txBody>
      </p:sp>
    </p:spTree>
    <p:extLst>
      <p:ext uri="{BB962C8B-B14F-4D97-AF65-F5344CB8AC3E}">
        <p14:creationId xmlns:p14="http://schemas.microsoft.com/office/powerpoint/2010/main" val="76932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TW" sz="1200" baseline="0" dirty="0" smtClean="0"/>
              <a:t>3 classes have different magnitude and number of events, as shown by the table and figure here. </a:t>
            </a:r>
          </a:p>
          <a:p>
            <a:r>
              <a:rPr kumimoji="0" lang="en-US" altLang="zh-TW" sz="1200" baseline="0" dirty="0" smtClean="0"/>
              <a:t>(the different magnitude range is to ensure the equal number of data for each class) </a:t>
            </a:r>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21</a:t>
            </a:fld>
            <a:endParaRPr kumimoji="1" lang="zh-TW" altLang="en-US"/>
          </a:p>
        </p:txBody>
      </p:sp>
    </p:spTree>
    <p:extLst>
      <p:ext uri="{BB962C8B-B14F-4D97-AF65-F5344CB8AC3E}">
        <p14:creationId xmlns:p14="http://schemas.microsoft.com/office/powerpoint/2010/main" val="204959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To find</a:t>
            </a:r>
            <a:r>
              <a:rPr kumimoji="1" lang="en-US" altLang="zh-TW" baseline="0" dirty="0" smtClean="0"/>
              <a:t> the best choice of the components and time window, we first use FFT then plot spectra for each class of seismic events, as shown by the colorful thin line here. </a:t>
            </a:r>
          </a:p>
          <a:p>
            <a:r>
              <a:rPr kumimoji="1" lang="en-US" altLang="zh-TW" baseline="0" dirty="0" smtClean="0"/>
              <a:t>Thicker line is the average among all traces. When three classes of events are compared in the same plot, several more lines for each class represent different selection of time window for later discussion.  Here shows only the E-W component and close-up to 10 </a:t>
            </a:r>
            <a:r>
              <a:rPr kumimoji="1" lang="en-US" altLang="zh-TW" baseline="0" dirty="0" err="1" smtClean="0"/>
              <a:t>hz</a:t>
            </a:r>
            <a:r>
              <a:rPr kumimoji="1" lang="en-US" altLang="zh-TW" baseline="0" dirty="0" smtClean="0"/>
              <a:t> and 2 </a:t>
            </a:r>
            <a:r>
              <a:rPr kumimoji="1" lang="en-US" altLang="zh-TW" baseline="0" dirty="0" err="1" smtClean="0"/>
              <a:t>hz</a:t>
            </a:r>
            <a:r>
              <a:rPr kumimoji="1" lang="en-US" altLang="zh-TW" baseline="0" dirty="0" smtClean="0"/>
              <a:t>.</a:t>
            </a:r>
          </a:p>
          <a:p>
            <a:r>
              <a:rPr kumimoji="1" lang="en-US" altLang="zh-TW" baseline="0" dirty="0" smtClean="0"/>
              <a:t>What you see is …(1), (2), (3) </a:t>
            </a:r>
          </a:p>
          <a:p>
            <a:r>
              <a:rPr kumimoji="1" lang="en-US" altLang="zh-TW" baseline="0" dirty="0" smtClean="0"/>
              <a:t>When you look at other two components – N-S and vertical components, as shown here, they reveal very similar pattern as E-/w component</a:t>
            </a:r>
          </a:p>
          <a:p>
            <a:endParaRPr kumimoji="1"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22</a:t>
            </a:fld>
            <a:endParaRPr kumimoji="1" lang="zh-TW" altLang="en-US"/>
          </a:p>
        </p:txBody>
      </p:sp>
    </p:spTree>
    <p:extLst>
      <p:ext uri="{BB962C8B-B14F-4D97-AF65-F5344CB8AC3E}">
        <p14:creationId xmlns:p14="http://schemas.microsoft.com/office/powerpoint/2010/main" val="146468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Many machine learning algorithms have been</a:t>
            </a:r>
            <a:r>
              <a:rPr lang="en-US" altLang="zh-TW" baseline="0" dirty="0" smtClean="0"/>
              <a:t> developed in the recent years for different purposes</a:t>
            </a:r>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5</a:t>
            </a:fld>
            <a:endParaRPr kumimoji="1" lang="zh-TW" altLang="en-US"/>
          </a:p>
        </p:txBody>
      </p:sp>
    </p:spTree>
    <p:extLst>
      <p:ext uri="{BB962C8B-B14F-4D97-AF65-F5344CB8AC3E}">
        <p14:creationId xmlns:p14="http://schemas.microsoft.com/office/powerpoint/2010/main" val="386104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Finding the</a:t>
            </a:r>
            <a:r>
              <a:rPr kumimoji="1" lang="en-US" altLang="zh-TW" baseline="0" dirty="0" smtClean="0"/>
              <a:t> nearest neighbor for every testing data, k number of nearest neighbors.</a:t>
            </a:r>
            <a:endParaRPr kumimoji="1"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6</a:t>
            </a:fld>
            <a:endParaRPr kumimoji="1" lang="zh-TW" altLang="en-US"/>
          </a:p>
        </p:txBody>
      </p:sp>
    </p:spTree>
    <p:extLst>
      <p:ext uri="{BB962C8B-B14F-4D97-AF65-F5344CB8AC3E}">
        <p14:creationId xmlns:p14="http://schemas.microsoft.com/office/powerpoint/2010/main" val="60957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dirty="0" smtClean="0"/>
              <a:t>Here we defined three</a:t>
            </a:r>
            <a:r>
              <a:rPr kumimoji="1" lang="en-US" altLang="zh-TW" sz="1200" baseline="0" dirty="0" smtClean="0"/>
              <a:t> different classes of seismic events, using the distance threshold defined by Lay and </a:t>
            </a:r>
            <a:r>
              <a:rPr kumimoji="1" lang="en-US" altLang="zh-TW" sz="1200" baseline="0" dirty="0" err="1" smtClean="0"/>
              <a:t>Wallance</a:t>
            </a:r>
            <a:r>
              <a:rPr kumimoji="1" lang="en-US" altLang="zh-TW" sz="1200" baseline="0" dirty="0" smtClean="0"/>
              <a:t> (1995).</a:t>
            </a:r>
            <a:br>
              <a:rPr kumimoji="1" lang="en-US" altLang="zh-TW" sz="1200" baseline="0" dirty="0" smtClean="0"/>
            </a:br>
            <a:r>
              <a:rPr kumimoji="1" lang="en-US" altLang="zh-TW" sz="1200" baseline="0" dirty="0" smtClean="0"/>
              <a:t> The</a:t>
            </a:r>
            <a:r>
              <a:rPr kumimoji="1" lang="en-US" altLang="zh-TW" sz="1200" dirty="0" smtClean="0"/>
              <a:t> local earthquakes</a:t>
            </a:r>
            <a:r>
              <a:rPr kumimoji="1" lang="en-US" altLang="zh-TW" sz="1200" baseline="0" dirty="0" smtClean="0"/>
              <a:t> are earthquakes with an epicentral distance less than or equal</a:t>
            </a:r>
            <a:r>
              <a:rPr kumimoji="0" lang="en-US" altLang="zh-TW" sz="1200" baseline="0" dirty="0" smtClean="0"/>
              <a:t> to</a:t>
            </a:r>
            <a:r>
              <a:rPr lang="en-US" altLang="zh-TW" dirty="0" smtClean="0"/>
              <a:t> 100</a:t>
            </a:r>
            <a:r>
              <a:rPr lang="en-US" altLang="zh-TW" baseline="0" dirty="0" smtClean="0"/>
              <a:t> km,</a:t>
            </a:r>
          </a:p>
          <a:p>
            <a:r>
              <a:rPr lang="en-US" altLang="zh-TW" baseline="0" dirty="0" smtClean="0"/>
              <a:t>and regional earthquakes with an epicentral distance range from 100 km to 1400 km,</a:t>
            </a:r>
          </a:p>
          <a:p>
            <a:r>
              <a:rPr lang="en-US" altLang="zh-TW" baseline="0" dirty="0" smtClean="0"/>
              <a:t>and teleseismics with an epicentral distance larger than 1400 km.</a:t>
            </a:r>
            <a:r>
              <a:rPr lang="en-US" altLang="zh-TW" dirty="0" smtClean="0"/>
              <a:t> </a:t>
            </a:r>
          </a:p>
          <a:p>
            <a:r>
              <a:rPr lang="en-US" altLang="zh-TW" dirty="0" smtClean="0"/>
              <a:t>The two </a:t>
            </a:r>
            <a:r>
              <a:rPr lang="en-US" altLang="zh-TW" dirty="0" err="1" smtClean="0"/>
              <a:t>figrues</a:t>
            </a:r>
            <a:r>
              <a:rPr lang="en-US" altLang="zh-TW" dirty="0" smtClean="0"/>
              <a:t> here</a:t>
            </a:r>
            <a:r>
              <a:rPr lang="en-US" altLang="zh-TW" baseline="0" dirty="0" smtClean="0"/>
              <a:t> show their distribution and the location of station used.  </a:t>
            </a:r>
            <a:endParaRPr lang="en-US" altLang="zh-TW" dirty="0" smtClean="0"/>
          </a:p>
          <a:p>
            <a:endParaRPr kumimoji="1" lang="en-US" altLang="zh-TW" sz="1200" baseline="0" dirty="0" smtClean="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8</a:t>
            </a:fld>
            <a:endParaRPr kumimoji="1" lang="zh-TW" altLang="en-US"/>
          </a:p>
        </p:txBody>
      </p:sp>
    </p:spTree>
    <p:extLst>
      <p:ext uri="{BB962C8B-B14F-4D97-AF65-F5344CB8AC3E}">
        <p14:creationId xmlns:p14="http://schemas.microsoft.com/office/powerpoint/2010/main" val="68145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aseline="0" dirty="0" smtClean="0"/>
              <a:t>The local and the regional events are selected from the earthquake cat</a:t>
            </a:r>
            <a:r>
              <a:rPr kumimoji="0" lang="en-US" altLang="zh-TW" sz="1200" baseline="0" dirty="0" smtClean="0"/>
              <a:t>alog sorted by </a:t>
            </a:r>
            <a:r>
              <a:rPr kumimoji="0" lang="en-US" altLang="zh-TW" sz="1200" baseline="0" dirty="0" err="1" smtClean="0"/>
              <a:t>Yih</a:t>
            </a:r>
            <a:r>
              <a:rPr kumimoji="0" lang="en-US" altLang="zh-TW" sz="1200" baseline="0" dirty="0" smtClean="0"/>
              <a:t>-Min Wu, 2015</a:t>
            </a:r>
          </a:p>
          <a:p>
            <a:r>
              <a:rPr kumimoji="0" lang="en-US" altLang="zh-TW" sz="1200" baseline="0" dirty="0" err="1" smtClean="0"/>
              <a:t>Teleseismics</a:t>
            </a:r>
            <a:r>
              <a:rPr kumimoji="0" lang="en-US" altLang="zh-TW" sz="1200" baseline="0" dirty="0" smtClean="0"/>
              <a:t> are selected from earthquakes happened in 2013 magnitude from 6 to 7 recorded </a:t>
            </a:r>
          </a:p>
          <a:p>
            <a:r>
              <a:rPr kumimoji="0" lang="en-US" altLang="zh-TW" sz="1200" baseline="0" dirty="0" smtClean="0"/>
              <a:t>What I do is….(1) request three components of data (2) display the waveforms (3) pick the P arrival  (4) cut into different time window </a:t>
            </a:r>
          </a:p>
          <a:p>
            <a:endParaRPr kumimoji="1"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9</a:t>
            </a:fld>
            <a:endParaRPr kumimoji="1" lang="zh-TW" altLang="en-US"/>
          </a:p>
        </p:txBody>
      </p:sp>
    </p:spTree>
    <p:extLst>
      <p:ext uri="{BB962C8B-B14F-4D97-AF65-F5344CB8AC3E}">
        <p14:creationId xmlns:p14="http://schemas.microsoft.com/office/powerpoint/2010/main" val="202850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the following</a:t>
            </a:r>
            <a:r>
              <a:rPr lang="en-US" altLang="zh-TW" baseline="0" dirty="0" smtClean="0"/>
              <a:t> slides I will quickly go through feature extraction and classifier evaluation…</a:t>
            </a:r>
            <a:endParaRPr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10</a:t>
            </a:fld>
            <a:endParaRPr kumimoji="1" lang="zh-TW" altLang="en-US"/>
          </a:p>
        </p:txBody>
      </p:sp>
    </p:spTree>
    <p:extLst>
      <p:ext uri="{BB962C8B-B14F-4D97-AF65-F5344CB8AC3E}">
        <p14:creationId xmlns:p14="http://schemas.microsoft.com/office/powerpoint/2010/main" val="386013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To find</a:t>
            </a:r>
            <a:r>
              <a:rPr kumimoji="1" lang="en-US" altLang="zh-TW" baseline="0" dirty="0" smtClean="0"/>
              <a:t> the best choice of the feature, we first use FFT then plot spectra for each class of seismic events, as shown by the colorful thin line here. </a:t>
            </a:r>
          </a:p>
          <a:p>
            <a:r>
              <a:rPr kumimoji="1" lang="en-US" altLang="zh-TW" baseline="0" dirty="0" smtClean="0"/>
              <a:t>Thicker line is the average among all traces. When three classes of events are compared in the same plot, several more lines for each class represent different selection of time window for later discussion.  Here shows only the E-W component and close-up to 10 </a:t>
            </a:r>
            <a:r>
              <a:rPr kumimoji="1" lang="en-US" altLang="zh-TW" baseline="0" dirty="0" err="1" smtClean="0"/>
              <a:t>hz</a:t>
            </a:r>
            <a:r>
              <a:rPr kumimoji="1" lang="en-US" altLang="zh-TW" baseline="0" dirty="0" smtClean="0"/>
              <a:t> and 2 </a:t>
            </a:r>
            <a:r>
              <a:rPr kumimoji="1" lang="en-US" altLang="zh-TW" baseline="0" dirty="0" err="1" smtClean="0"/>
              <a:t>hz</a:t>
            </a:r>
            <a:r>
              <a:rPr kumimoji="1" lang="en-US" altLang="zh-TW" baseline="0" dirty="0" smtClean="0"/>
              <a:t>.</a:t>
            </a:r>
          </a:p>
          <a:p>
            <a:r>
              <a:rPr kumimoji="1" lang="en-US" altLang="zh-TW" baseline="0" dirty="0" smtClean="0"/>
              <a:t>What you see is …(1), (2), (3) </a:t>
            </a:r>
          </a:p>
          <a:p>
            <a:r>
              <a:rPr kumimoji="1" lang="en-US" altLang="zh-TW" baseline="0" dirty="0" smtClean="0"/>
              <a:t>When you look at other two components – N-S and vertical components, as shown here, they reveal very similar pattern as E-/w component</a:t>
            </a:r>
          </a:p>
          <a:p>
            <a:endParaRPr kumimoji="1"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11</a:t>
            </a:fld>
            <a:endParaRPr kumimoji="1" lang="zh-TW" altLang="en-US"/>
          </a:p>
        </p:txBody>
      </p:sp>
    </p:spTree>
    <p:extLst>
      <p:ext uri="{BB962C8B-B14F-4D97-AF65-F5344CB8AC3E}">
        <p14:creationId xmlns:p14="http://schemas.microsoft.com/office/powerpoint/2010/main" val="24541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12</a:t>
            </a:fld>
            <a:endParaRPr kumimoji="1" lang="zh-TW" altLang="en-US"/>
          </a:p>
        </p:txBody>
      </p:sp>
    </p:spTree>
    <p:extLst>
      <p:ext uri="{BB962C8B-B14F-4D97-AF65-F5344CB8AC3E}">
        <p14:creationId xmlns:p14="http://schemas.microsoft.com/office/powerpoint/2010/main" val="116833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Through a systematic</a:t>
            </a:r>
            <a:r>
              <a:rPr lang="en-US" altLang="zh-TW" baseline="0" dirty="0" smtClean="0"/>
              <a:t> survey on the spectral ratio and the separation among different classes, we come up with the choice of three features: </a:t>
            </a:r>
          </a:p>
          <a:p>
            <a:r>
              <a:rPr lang="en-US" altLang="zh-TW" baseline="0" dirty="0" smtClean="0"/>
              <a:t>In the lower freq. range (feature 1) you can see a clear separation between red and two other groups; in the higher f. range the blue becomes </a:t>
            </a:r>
            <a:r>
              <a:rPr lang="en-US" altLang="zh-TW" baseline="0" dirty="0" err="1" smtClean="0"/>
              <a:t>distingishable</a:t>
            </a:r>
            <a:r>
              <a:rPr lang="en-US" altLang="zh-TW" baseline="0" dirty="0" smtClean="0"/>
              <a:t>. But we also found a subtle modification on the denominator allow us to …  </a:t>
            </a:r>
            <a:endParaRPr lang="zh-TW" altLang="en-US" dirty="0"/>
          </a:p>
        </p:txBody>
      </p:sp>
      <p:sp>
        <p:nvSpPr>
          <p:cNvPr id="4" name="投影片編號版面配置區 3"/>
          <p:cNvSpPr>
            <a:spLocks noGrp="1"/>
          </p:cNvSpPr>
          <p:nvPr>
            <p:ph type="sldNum" sz="quarter" idx="10"/>
          </p:nvPr>
        </p:nvSpPr>
        <p:spPr/>
        <p:txBody>
          <a:bodyPr/>
          <a:lstStyle/>
          <a:p>
            <a:fld id="{59373BE0-CF0C-8348-B459-47E284008229}" type="slidenum">
              <a:rPr kumimoji="1" lang="zh-TW" altLang="en-US" smtClean="0"/>
              <a:t>13</a:t>
            </a:fld>
            <a:endParaRPr kumimoji="1" lang="zh-TW" altLang="en-US"/>
          </a:p>
        </p:txBody>
      </p:sp>
    </p:spTree>
    <p:extLst>
      <p:ext uri="{BB962C8B-B14F-4D97-AF65-F5344CB8AC3E}">
        <p14:creationId xmlns:p14="http://schemas.microsoft.com/office/powerpoint/2010/main" val="2280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137767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91642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724900" y="365125"/>
            <a:ext cx="2628900" cy="5811838"/>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57698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47916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20787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838200" y="1825625"/>
            <a:ext cx="51816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6172200" y="1825625"/>
            <a:ext cx="51816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19098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53234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6631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75988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25448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D7889E89-3030-9043-9504-FBC22718D72C}" type="datetimeFigureOut">
              <a:rPr kumimoji="1" lang="zh-TW" altLang="en-US" smtClean="0"/>
              <a:t>2017/9/18</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14612684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89E89-3030-9043-9504-FBC22718D72C}" type="datetimeFigureOut">
              <a:rPr kumimoji="1" lang="zh-TW" altLang="en-US" smtClean="0"/>
              <a:t>2017/9/18</a:t>
            </a:fld>
            <a:endParaRPr kumimoji="1"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081B1-EC64-D549-AAB4-CB1A080F5C5E}" type="slidenum">
              <a:rPr kumimoji="1" lang="zh-TW" altLang="en-US" smtClean="0"/>
              <a:t>‹#›</a:t>
            </a:fld>
            <a:endParaRPr kumimoji="1" lang="zh-TW" altLang="en-US"/>
          </a:p>
        </p:txBody>
      </p:sp>
    </p:spTree>
    <p:extLst>
      <p:ext uri="{BB962C8B-B14F-4D97-AF65-F5344CB8AC3E}">
        <p14:creationId xmlns:p14="http://schemas.microsoft.com/office/powerpoint/2010/main" val="191923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18.png"/><Relationship Id="rId16" Type="http://schemas.openxmlformats.org/officeDocument/2006/relationships/image" Target="../media/image17.png"/><Relationship Id="rId1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54666" y="416917"/>
            <a:ext cx="10128421" cy="3880666"/>
          </a:xfrm>
        </p:spPr>
        <p:txBody>
          <a:bodyPr>
            <a:noAutofit/>
          </a:bodyPr>
          <a:lstStyle/>
          <a:p>
            <a:r>
              <a:rPr kumimoji="1" lang="en-US" altLang="zh-TW" sz="4800" b="1" dirty="0" smtClean="0"/>
              <a:t>Automatic classification of local, regional and </a:t>
            </a:r>
            <a:r>
              <a:rPr kumimoji="1" lang="en-US" altLang="zh-TW" sz="4800" b="1" dirty="0" err="1" smtClean="0"/>
              <a:t>teleseismic</a:t>
            </a:r>
            <a:r>
              <a:rPr kumimoji="1" lang="en-US" altLang="zh-TW" sz="4800" b="1" dirty="0" smtClean="0"/>
              <a:t> earthquakes using machine learning techniques – k-nearest neighbors (</a:t>
            </a:r>
            <a:r>
              <a:rPr kumimoji="1" lang="en-US" altLang="zh-TW" sz="4800" b="1" dirty="0" err="1" smtClean="0"/>
              <a:t>kNN</a:t>
            </a:r>
            <a:r>
              <a:rPr kumimoji="1" lang="en-US" altLang="zh-TW" sz="4800" b="1" dirty="0" smtClean="0"/>
              <a:t>)</a:t>
            </a:r>
            <a:endParaRPr kumimoji="1" lang="zh-TW" altLang="en-US" sz="4800" b="1" dirty="0"/>
          </a:p>
        </p:txBody>
      </p:sp>
      <p:sp>
        <p:nvSpPr>
          <p:cNvPr id="3" name="副標題 2"/>
          <p:cNvSpPr>
            <a:spLocks noGrp="1"/>
          </p:cNvSpPr>
          <p:nvPr>
            <p:ph type="subTitle" idx="1"/>
          </p:nvPr>
        </p:nvSpPr>
        <p:spPr>
          <a:xfrm>
            <a:off x="1354666" y="4707740"/>
            <a:ext cx="9144000" cy="1655762"/>
          </a:xfrm>
        </p:spPr>
        <p:txBody>
          <a:bodyPr/>
          <a:lstStyle/>
          <a:p>
            <a:r>
              <a:rPr kumimoji="1" lang="zh-TW" altLang="en-US" dirty="0" smtClean="0"/>
              <a:t>報告者：聶家駿 </a:t>
            </a:r>
            <a:endParaRPr kumimoji="1" lang="en-US" altLang="zh-TW" dirty="0" smtClean="0"/>
          </a:p>
          <a:p>
            <a:r>
              <a:rPr kumimoji="1" lang="zh-TW" altLang="en-US" dirty="0" smtClean="0"/>
              <a:t>指導老師：陳卉瑄老師</a:t>
            </a:r>
            <a:endParaRPr kumimoji="1" lang="en-US" altLang="zh-TW" dirty="0" smtClean="0"/>
          </a:p>
          <a:p>
            <a:r>
              <a:rPr kumimoji="1" lang="zh-TW" altLang="en-US" dirty="0" smtClean="0"/>
              <a:t>指導助教：葉庭禎 陳耀傑</a:t>
            </a:r>
            <a:endParaRPr kumimoji="1" lang="zh-TW" altLang="en-US" dirty="0"/>
          </a:p>
        </p:txBody>
      </p:sp>
    </p:spTree>
    <p:extLst>
      <p:ext uri="{BB962C8B-B14F-4D97-AF65-F5344CB8AC3E}">
        <p14:creationId xmlns:p14="http://schemas.microsoft.com/office/powerpoint/2010/main" val="143079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b="1" dirty="0" smtClean="0"/>
              <a:t>Analysis: from </a:t>
            </a:r>
            <a:r>
              <a:rPr kumimoji="1" lang="en-US" altLang="zh-TW" b="1" dirty="0" smtClean="0">
                <a:solidFill>
                  <a:srgbClr val="C00000"/>
                </a:solidFill>
              </a:rPr>
              <a:t>feature extraction </a:t>
            </a:r>
            <a:r>
              <a:rPr kumimoji="1" lang="en-US" altLang="zh-TW" b="1" dirty="0" smtClean="0"/>
              <a:t>to </a:t>
            </a:r>
            <a:r>
              <a:rPr kumimoji="1" lang="en-US" altLang="zh-TW" b="1" dirty="0" smtClean="0">
                <a:solidFill>
                  <a:schemeClr val="accent2"/>
                </a:solidFill>
              </a:rPr>
              <a:t>classifier evaluation</a:t>
            </a:r>
            <a:r>
              <a:rPr kumimoji="1" lang="en-US" altLang="zh-TW" b="1" dirty="0" smtClean="0">
                <a:solidFill>
                  <a:schemeClr val="accent1"/>
                </a:solidFill>
              </a:rPr>
              <a:t> </a:t>
            </a:r>
            <a:endParaRPr kumimoji="1" lang="zh-TW" altLang="en-US" b="1" dirty="0">
              <a:solidFill>
                <a:schemeClr val="accent1"/>
              </a:solidFill>
            </a:endParaRPr>
          </a:p>
        </p:txBody>
      </p:sp>
      <p:sp>
        <p:nvSpPr>
          <p:cNvPr id="3" name="內容版面配置區 2"/>
          <p:cNvSpPr>
            <a:spLocks noGrp="1"/>
          </p:cNvSpPr>
          <p:nvPr>
            <p:ph idx="1"/>
          </p:nvPr>
        </p:nvSpPr>
        <p:spPr/>
        <p:txBody>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1" lang="en-US" altLang="zh-TW" dirty="0" smtClean="0"/>
              <a:t>Spectra analysis (frequency distribution)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1" lang="en-US" altLang="zh-TW" dirty="0" smtClean="0"/>
              <a:t>A systematic survey on spectral ratio and the separation among 3 classes.</a:t>
            </a:r>
          </a:p>
        </p:txBody>
      </p:sp>
    </p:spTree>
    <p:extLst>
      <p:ext uri="{BB962C8B-B14F-4D97-AF65-F5344CB8AC3E}">
        <p14:creationId xmlns:p14="http://schemas.microsoft.com/office/powerpoint/2010/main" val="1478297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276" y="3639746"/>
            <a:ext cx="3843581" cy="2182960"/>
          </a:xfrm>
          <a:prstGeom prst="rect">
            <a:avLst/>
          </a:prstGeom>
        </p:spPr>
      </p:pic>
      <p:sp>
        <p:nvSpPr>
          <p:cNvPr id="2" name="標題 1"/>
          <p:cNvSpPr>
            <a:spLocks noGrp="1"/>
          </p:cNvSpPr>
          <p:nvPr>
            <p:ph type="title"/>
          </p:nvPr>
        </p:nvSpPr>
        <p:spPr>
          <a:xfrm>
            <a:off x="336266" y="77760"/>
            <a:ext cx="10515600" cy="1325563"/>
          </a:xfrm>
        </p:spPr>
        <p:txBody>
          <a:bodyPr/>
          <a:lstStyle/>
          <a:p>
            <a:r>
              <a:rPr kumimoji="1" lang="en-US" altLang="zh-TW" dirty="0" smtClean="0"/>
              <a:t>Analysis: feature extraction</a:t>
            </a:r>
            <a:endParaRPr kumimoji="1" lang="zh-TW" altLang="en-US" dirty="0"/>
          </a:p>
        </p:txBody>
      </p:sp>
      <p:sp>
        <p:nvSpPr>
          <p:cNvPr id="3" name="內容版面配置區 2"/>
          <p:cNvSpPr>
            <a:spLocks noGrp="1"/>
          </p:cNvSpPr>
          <p:nvPr>
            <p:ph idx="1"/>
          </p:nvPr>
        </p:nvSpPr>
        <p:spPr>
          <a:xfrm>
            <a:off x="863749" y="1333423"/>
            <a:ext cx="10515600" cy="4351338"/>
          </a:xfrm>
        </p:spPr>
        <p:txBody>
          <a:bodyPr/>
          <a:lstStyle/>
          <a:p>
            <a:r>
              <a:rPr kumimoji="1" lang="en-US" altLang="zh-TW" dirty="0" smtClean="0"/>
              <a:t>Spectra: Fast </a:t>
            </a:r>
            <a:r>
              <a:rPr kumimoji="1" lang="en-US" altLang="zh-TW" dirty="0"/>
              <a:t>F</a:t>
            </a:r>
            <a:r>
              <a:rPr kumimoji="1" lang="en-US" altLang="zh-TW" dirty="0" smtClean="0"/>
              <a:t>ourier transform</a:t>
            </a:r>
          </a:p>
          <a:p>
            <a:r>
              <a:rPr kumimoji="1" lang="en-US" altLang="zh-TW" dirty="0" smtClean="0"/>
              <a:t>Which frequency band shows the biggest difference among classes?</a:t>
            </a:r>
            <a:endParaRPr kumimoji="1" lang="zh-TW" altLang="en-US" dirty="0"/>
          </a:p>
        </p:txBody>
      </p:sp>
      <p:grpSp>
        <p:nvGrpSpPr>
          <p:cNvPr id="20" name="群組 19"/>
          <p:cNvGrpSpPr/>
          <p:nvPr/>
        </p:nvGrpSpPr>
        <p:grpSpPr>
          <a:xfrm>
            <a:off x="722897" y="3529499"/>
            <a:ext cx="3291665" cy="2117710"/>
            <a:chOff x="43901" y="4629399"/>
            <a:chExt cx="3924301" cy="2228805"/>
          </a:xfrm>
        </p:grpSpPr>
        <p:pic>
          <p:nvPicPr>
            <p:cNvPr id="5" name="圖片 4"/>
            <p:cNvPicPr>
              <a:picLocks noChangeAspect="1"/>
            </p:cNvPicPr>
            <p:nvPr/>
          </p:nvPicPr>
          <p:blipFill>
            <a:blip r:embed="rId4">
              <a:clrChange>
                <a:clrFrom>
                  <a:srgbClr val="FFFFFF"/>
                </a:clrFrom>
                <a:clrTo>
                  <a:srgbClr val="FFFFFF">
                    <a:alpha val="0"/>
                  </a:srgbClr>
                </a:clrTo>
              </a:clrChange>
              <a:alphaModFix amt="35000"/>
              <a:extLst>
                <a:ext uri="{28A0092B-C50C-407E-A947-70E740481C1C}">
                  <a14:useLocalDpi xmlns:a14="http://schemas.microsoft.com/office/drawing/2010/main" val="0"/>
                </a:ext>
              </a:extLst>
            </a:blip>
            <a:stretch>
              <a:fillRect/>
            </a:stretch>
          </p:blipFill>
          <p:spPr>
            <a:xfrm>
              <a:off x="43902" y="4629399"/>
              <a:ext cx="3923940" cy="2228601"/>
            </a:xfrm>
            <a:prstGeom prst="rect">
              <a:avLst/>
            </a:prstGeom>
          </p:spPr>
        </p:pic>
        <p:pic>
          <p:nvPicPr>
            <p:cNvPr id="6" name="圖片 5"/>
            <p:cNvPicPr>
              <a:picLocks noChangeAspect="1"/>
            </p:cNvPicPr>
            <p:nvPr/>
          </p:nvPicPr>
          <p:blipFill>
            <a:blip r:embed="rId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43901" y="4629399"/>
              <a:ext cx="3924301" cy="2228805"/>
            </a:xfrm>
            <a:prstGeom prst="rect">
              <a:avLst/>
            </a:prstGeom>
          </p:spPr>
        </p:pic>
      </p:grpSp>
      <p:grpSp>
        <p:nvGrpSpPr>
          <p:cNvPr id="19" name="群組 18"/>
          <p:cNvGrpSpPr/>
          <p:nvPr/>
        </p:nvGrpSpPr>
        <p:grpSpPr>
          <a:xfrm>
            <a:off x="-102761" y="2217175"/>
            <a:ext cx="3291664" cy="2117710"/>
            <a:chOff x="8049986" y="259411"/>
            <a:chExt cx="3924300" cy="2228806"/>
          </a:xfrm>
        </p:grpSpPr>
        <p:pic>
          <p:nvPicPr>
            <p:cNvPr id="11" name="內容版面配置區 3"/>
            <p:cNvPicPr>
              <a:picLocks noChangeAspect="1"/>
            </p:cNvPicPr>
            <p:nvPr/>
          </p:nvPicPr>
          <p:blipFill>
            <a:blip r:embed="rId6">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8049986" y="262596"/>
              <a:ext cx="3924300" cy="2222640"/>
            </a:xfrm>
            <a:prstGeom prst="rect">
              <a:avLst/>
            </a:prstGeom>
          </p:spPr>
        </p:pic>
        <p:pic>
          <p:nvPicPr>
            <p:cNvPr id="12" name="圖片 1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9986" y="259411"/>
              <a:ext cx="3924300" cy="2228806"/>
            </a:xfrm>
            <a:prstGeom prst="rect">
              <a:avLst/>
            </a:prstGeom>
          </p:spPr>
        </p:pic>
      </p:grpSp>
      <p:grpSp>
        <p:nvGrpSpPr>
          <p:cNvPr id="22" name="群組 21"/>
          <p:cNvGrpSpPr/>
          <p:nvPr/>
        </p:nvGrpSpPr>
        <p:grpSpPr>
          <a:xfrm>
            <a:off x="-42942" y="4735754"/>
            <a:ext cx="3291363" cy="2117391"/>
            <a:chOff x="5452615" y="2916428"/>
            <a:chExt cx="4362960" cy="2477794"/>
          </a:xfrm>
        </p:grpSpPr>
        <p:pic>
          <p:nvPicPr>
            <p:cNvPr id="15" name="圖片 14"/>
            <p:cNvPicPr>
              <a:picLocks noChangeAspect="1"/>
            </p:cNvPicPr>
            <p:nvPr/>
          </p:nvPicPr>
          <p:blipFill>
            <a:blip r:embed="rId8">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5452615" y="2916428"/>
              <a:ext cx="4362701" cy="2477794"/>
            </a:xfrm>
            <a:prstGeom prst="rect">
              <a:avLst/>
            </a:prstGeom>
          </p:spPr>
        </p:pic>
        <p:pic>
          <p:nvPicPr>
            <p:cNvPr id="16" name="圖片 1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2874" y="2916428"/>
              <a:ext cx="4362701" cy="2477794"/>
            </a:xfrm>
            <a:prstGeom prst="rect">
              <a:avLst/>
            </a:prstGeom>
          </p:spPr>
        </p:pic>
      </p:grpSp>
      <p:sp>
        <p:nvSpPr>
          <p:cNvPr id="23" name="向右箭號 22"/>
          <p:cNvSpPr/>
          <p:nvPr/>
        </p:nvSpPr>
        <p:spPr>
          <a:xfrm>
            <a:off x="3368426" y="4559776"/>
            <a:ext cx="539527"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 name="圖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06669" y="2364908"/>
            <a:ext cx="3418097" cy="1941307"/>
          </a:xfrm>
          <a:prstGeom prst="rect">
            <a:avLst/>
          </a:prstGeom>
        </p:spPr>
      </p:pic>
      <p:sp>
        <p:nvSpPr>
          <p:cNvPr id="25" name="文字方塊 24"/>
          <p:cNvSpPr txBox="1"/>
          <p:nvPr/>
        </p:nvSpPr>
        <p:spPr>
          <a:xfrm>
            <a:off x="6661520" y="3634506"/>
            <a:ext cx="2157279" cy="400110"/>
          </a:xfrm>
          <a:prstGeom prst="rect">
            <a:avLst/>
          </a:prstGeom>
          <a:noFill/>
        </p:spPr>
        <p:txBody>
          <a:bodyPr wrap="square" rtlCol="0">
            <a:spAutoFit/>
          </a:bodyPr>
          <a:lstStyle/>
          <a:p>
            <a:r>
              <a:rPr kumimoji="1" lang="en-US" altLang="zh-TW" sz="2000" b="1" dirty="0" smtClean="0"/>
              <a:t>0.1 ~ 50 Hz</a:t>
            </a:r>
            <a:endParaRPr kumimoji="1" lang="zh-TW" altLang="en-US" sz="2000" b="1" dirty="0"/>
          </a:p>
        </p:txBody>
      </p:sp>
      <p:sp>
        <p:nvSpPr>
          <p:cNvPr id="8" name="文字方塊 7"/>
          <p:cNvSpPr txBox="1"/>
          <p:nvPr/>
        </p:nvSpPr>
        <p:spPr>
          <a:xfrm>
            <a:off x="1336812" y="2810485"/>
            <a:ext cx="1341960" cy="369332"/>
          </a:xfrm>
          <a:prstGeom prst="rect">
            <a:avLst/>
          </a:prstGeom>
          <a:noFill/>
        </p:spPr>
        <p:txBody>
          <a:bodyPr wrap="square" rtlCol="0">
            <a:spAutoFit/>
          </a:bodyPr>
          <a:lstStyle/>
          <a:p>
            <a:r>
              <a:rPr lang="en-US" altLang="zh-TW" smtClean="0">
                <a:solidFill>
                  <a:srgbClr val="FF0000"/>
                </a:solidFill>
              </a:rPr>
              <a:t>Local events</a:t>
            </a:r>
            <a:endParaRPr lang="zh-TW" altLang="en-US" dirty="0">
              <a:solidFill>
                <a:srgbClr val="FF0000"/>
              </a:solidFill>
            </a:endParaRPr>
          </a:p>
        </p:txBody>
      </p:sp>
      <p:sp>
        <p:nvSpPr>
          <p:cNvPr id="34" name="文字方塊 33"/>
          <p:cNvSpPr txBox="1"/>
          <p:nvPr/>
        </p:nvSpPr>
        <p:spPr>
          <a:xfrm>
            <a:off x="1918370" y="3987890"/>
            <a:ext cx="1843456" cy="369332"/>
          </a:xfrm>
          <a:prstGeom prst="rect">
            <a:avLst/>
          </a:prstGeom>
          <a:noFill/>
        </p:spPr>
        <p:txBody>
          <a:bodyPr wrap="square" rtlCol="0">
            <a:spAutoFit/>
          </a:bodyPr>
          <a:lstStyle/>
          <a:p>
            <a:r>
              <a:rPr lang="en-US" altLang="zh-TW" dirty="0" smtClean="0">
                <a:solidFill>
                  <a:schemeClr val="accent6"/>
                </a:solidFill>
              </a:rPr>
              <a:t>Regional events</a:t>
            </a:r>
            <a:endParaRPr lang="zh-TW" altLang="en-US" dirty="0">
              <a:solidFill>
                <a:schemeClr val="accent6"/>
              </a:solidFill>
            </a:endParaRPr>
          </a:p>
        </p:txBody>
      </p:sp>
      <p:sp>
        <p:nvSpPr>
          <p:cNvPr id="35" name="文字方塊 34"/>
          <p:cNvSpPr txBox="1"/>
          <p:nvPr/>
        </p:nvSpPr>
        <p:spPr>
          <a:xfrm>
            <a:off x="944041" y="5331197"/>
            <a:ext cx="2081892" cy="369332"/>
          </a:xfrm>
          <a:prstGeom prst="rect">
            <a:avLst/>
          </a:prstGeom>
          <a:noFill/>
        </p:spPr>
        <p:txBody>
          <a:bodyPr wrap="square" rtlCol="0">
            <a:spAutoFit/>
          </a:bodyPr>
          <a:lstStyle/>
          <a:p>
            <a:r>
              <a:rPr lang="en-US" altLang="zh-TW" err="1" smtClean="0">
                <a:solidFill>
                  <a:srgbClr val="0000FF"/>
                </a:solidFill>
              </a:rPr>
              <a:t>Teleseismic</a:t>
            </a:r>
            <a:r>
              <a:rPr lang="en-US" altLang="zh-TW" dirty="0" smtClean="0">
                <a:solidFill>
                  <a:srgbClr val="0000FF"/>
                </a:solidFill>
              </a:rPr>
              <a:t> events</a:t>
            </a:r>
            <a:endParaRPr lang="zh-TW" altLang="en-US" dirty="0">
              <a:solidFill>
                <a:srgbClr val="0000FF"/>
              </a:solidFill>
            </a:endParaRPr>
          </a:p>
        </p:txBody>
      </p:sp>
      <p:sp>
        <p:nvSpPr>
          <p:cNvPr id="21" name="文字方塊 20"/>
          <p:cNvSpPr txBox="1"/>
          <p:nvPr/>
        </p:nvSpPr>
        <p:spPr>
          <a:xfrm>
            <a:off x="5843141" y="4088757"/>
            <a:ext cx="1511376" cy="307777"/>
          </a:xfrm>
          <a:prstGeom prst="rect">
            <a:avLst/>
          </a:prstGeom>
          <a:noFill/>
        </p:spPr>
        <p:txBody>
          <a:bodyPr wrap="square" rtlCol="0">
            <a:spAutoFit/>
          </a:bodyPr>
          <a:lstStyle/>
          <a:p>
            <a:r>
              <a:rPr lang="en-US" altLang="zh-TW" sz="1400" dirty="0" smtClean="0"/>
              <a:t>Frequency (Hz)</a:t>
            </a:r>
            <a:endParaRPr lang="zh-TW" altLang="en-US" sz="1400" dirty="0"/>
          </a:p>
        </p:txBody>
      </p:sp>
      <p:sp>
        <p:nvSpPr>
          <p:cNvPr id="36" name="文字方塊 35"/>
          <p:cNvSpPr txBox="1"/>
          <p:nvPr/>
        </p:nvSpPr>
        <p:spPr>
          <a:xfrm rot="16200000">
            <a:off x="4045081" y="3261204"/>
            <a:ext cx="1909227" cy="276999"/>
          </a:xfrm>
          <a:prstGeom prst="rect">
            <a:avLst/>
          </a:prstGeom>
          <a:noFill/>
        </p:spPr>
        <p:txBody>
          <a:bodyPr wrap="square" rtlCol="0">
            <a:spAutoFit/>
          </a:bodyPr>
          <a:lstStyle/>
          <a:p>
            <a:pPr algn="ctr"/>
            <a:r>
              <a:rPr lang="en-US" altLang="zh-TW" sz="1200" dirty="0"/>
              <a:t>A</a:t>
            </a:r>
            <a:r>
              <a:rPr lang="en-US" altLang="zh-TW" sz="1200" dirty="0" smtClean="0"/>
              <a:t>mplitude</a:t>
            </a:r>
            <a:endParaRPr lang="zh-TW" altLang="en-US" sz="1200" dirty="0"/>
          </a:p>
        </p:txBody>
      </p:sp>
      <p:pic>
        <p:nvPicPr>
          <p:cNvPr id="24" name="圖片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6604" y="4716858"/>
            <a:ext cx="3092431" cy="1756345"/>
          </a:xfrm>
          <a:prstGeom prst="rect">
            <a:avLst/>
          </a:prstGeom>
        </p:spPr>
      </p:pic>
      <p:sp>
        <p:nvSpPr>
          <p:cNvPr id="26" name="文字方塊 25"/>
          <p:cNvSpPr txBox="1"/>
          <p:nvPr/>
        </p:nvSpPr>
        <p:spPr>
          <a:xfrm>
            <a:off x="4180119" y="3966933"/>
            <a:ext cx="1266078" cy="369332"/>
          </a:xfrm>
          <a:prstGeom prst="rect">
            <a:avLst/>
          </a:prstGeom>
          <a:noFill/>
        </p:spPr>
        <p:txBody>
          <a:bodyPr wrap="square" rtlCol="0">
            <a:spAutoFit/>
          </a:bodyPr>
          <a:lstStyle/>
          <a:p>
            <a:r>
              <a:rPr kumimoji="1" lang="en-US" altLang="zh-TW" smtClean="0"/>
              <a:t>N-comp.</a:t>
            </a:r>
            <a:endParaRPr kumimoji="1" lang="zh-TW" altLang="en-US" dirty="0"/>
          </a:p>
        </p:txBody>
      </p:sp>
      <p:sp>
        <p:nvSpPr>
          <p:cNvPr id="27" name="文字方塊 26"/>
          <p:cNvSpPr txBox="1"/>
          <p:nvPr/>
        </p:nvSpPr>
        <p:spPr>
          <a:xfrm>
            <a:off x="6000781" y="4921980"/>
            <a:ext cx="1353736" cy="369332"/>
          </a:xfrm>
          <a:prstGeom prst="rect">
            <a:avLst/>
          </a:prstGeom>
          <a:noFill/>
        </p:spPr>
        <p:txBody>
          <a:bodyPr wrap="square" rtlCol="0">
            <a:spAutoFit/>
          </a:bodyPr>
          <a:lstStyle/>
          <a:p>
            <a:r>
              <a:rPr kumimoji="1" lang="en-US" altLang="zh-TW" smtClean="0"/>
              <a:t>Z-comp.</a:t>
            </a:r>
            <a:endParaRPr kumimoji="1" lang="zh-TW" altLang="en-US" dirty="0"/>
          </a:p>
        </p:txBody>
      </p:sp>
      <p:sp>
        <p:nvSpPr>
          <p:cNvPr id="39" name="文字方塊 38"/>
          <p:cNvSpPr txBox="1"/>
          <p:nvPr/>
        </p:nvSpPr>
        <p:spPr>
          <a:xfrm>
            <a:off x="8118363" y="916092"/>
            <a:ext cx="3146611" cy="646331"/>
          </a:xfrm>
          <a:prstGeom prst="rect">
            <a:avLst/>
          </a:prstGeom>
          <a:noFill/>
        </p:spPr>
        <p:txBody>
          <a:bodyPr wrap="square" rtlCol="0">
            <a:spAutoFit/>
          </a:bodyPr>
          <a:lstStyle/>
          <a:p>
            <a:r>
              <a:rPr kumimoji="1" lang="en-US" altLang="zh-TW" dirty="0" smtClean="0"/>
              <a:t>What features can we EXTRACT from our traces of each class?</a:t>
            </a:r>
            <a:endParaRPr kumimoji="1" lang="zh-TW" altLang="en-US" dirty="0"/>
          </a:p>
        </p:txBody>
      </p:sp>
      <p:sp>
        <p:nvSpPr>
          <p:cNvPr id="42" name="文字方塊 41"/>
          <p:cNvSpPr txBox="1"/>
          <p:nvPr/>
        </p:nvSpPr>
        <p:spPr>
          <a:xfrm>
            <a:off x="5385679" y="2621600"/>
            <a:ext cx="2130178" cy="369332"/>
          </a:xfrm>
          <a:prstGeom prst="rect">
            <a:avLst/>
          </a:prstGeom>
          <a:noFill/>
        </p:spPr>
        <p:txBody>
          <a:bodyPr wrap="square" rtlCol="0">
            <a:spAutoFit/>
          </a:bodyPr>
          <a:lstStyle/>
          <a:p>
            <a:r>
              <a:rPr kumimoji="1" lang="en-US" altLang="zh-TW" dirty="0" smtClean="0"/>
              <a:t>E-component</a:t>
            </a:r>
            <a:endParaRPr kumimoji="1" lang="zh-TW" altLang="en-US" dirty="0"/>
          </a:p>
        </p:txBody>
      </p:sp>
      <p:sp>
        <p:nvSpPr>
          <p:cNvPr id="14" name="文字方塊 13"/>
          <p:cNvSpPr txBox="1"/>
          <p:nvPr/>
        </p:nvSpPr>
        <p:spPr>
          <a:xfrm>
            <a:off x="4004073" y="6347189"/>
            <a:ext cx="4513394" cy="369332"/>
          </a:xfrm>
          <a:prstGeom prst="rect">
            <a:avLst/>
          </a:prstGeom>
          <a:noFill/>
        </p:spPr>
        <p:txBody>
          <a:bodyPr wrap="square" rtlCol="0">
            <a:spAutoFit/>
          </a:bodyPr>
          <a:lstStyle/>
          <a:p>
            <a:r>
              <a:rPr kumimoji="1" lang="en-US" altLang="zh-TW" dirty="0" smtClean="0">
                <a:solidFill>
                  <a:srgbClr val="FF0000"/>
                </a:solidFill>
              </a:rPr>
              <a:t>Three different components </a:t>
            </a:r>
            <a:r>
              <a:rPr kumimoji="1" lang="en-US" altLang="zh-TW" smtClean="0">
                <a:solidFill>
                  <a:srgbClr val="FF0000"/>
                </a:solidFill>
              </a:rPr>
              <a:t>behave similarly  </a:t>
            </a:r>
            <a:endParaRPr kumimoji="1" lang="zh-TW" altLang="en-US" dirty="0">
              <a:solidFill>
                <a:srgbClr val="FF0000"/>
              </a:solidFill>
            </a:endParaRPr>
          </a:p>
        </p:txBody>
      </p:sp>
      <p:sp>
        <p:nvSpPr>
          <p:cNvPr id="37" name="文字方塊 36"/>
          <p:cNvSpPr txBox="1"/>
          <p:nvPr/>
        </p:nvSpPr>
        <p:spPr>
          <a:xfrm rot="4027045">
            <a:off x="170981" y="3428176"/>
            <a:ext cx="1006147" cy="369332"/>
          </a:xfrm>
          <a:prstGeom prst="rect">
            <a:avLst/>
          </a:prstGeom>
          <a:noFill/>
        </p:spPr>
        <p:txBody>
          <a:bodyPr wrap="square" rtlCol="0">
            <a:spAutoFit/>
          </a:bodyPr>
          <a:lstStyle/>
          <a:p>
            <a:r>
              <a:rPr kumimoji="1" lang="en-US" altLang="zh-TW" smtClean="0">
                <a:solidFill>
                  <a:schemeClr val="bg2">
                    <a:lumMod val="50000"/>
                  </a:schemeClr>
                </a:solidFill>
              </a:rPr>
              <a:t>average</a:t>
            </a:r>
            <a:endParaRPr kumimoji="1" lang="zh-TW" altLang="en-US" dirty="0">
              <a:solidFill>
                <a:schemeClr val="bg2">
                  <a:lumMod val="50000"/>
                </a:schemeClr>
              </a:solidFill>
            </a:endParaRPr>
          </a:p>
        </p:txBody>
      </p:sp>
    </p:spTree>
    <p:extLst>
      <p:ext uri="{BB962C8B-B14F-4D97-AF65-F5344CB8AC3E}">
        <p14:creationId xmlns:p14="http://schemas.microsoft.com/office/powerpoint/2010/main" val="1126590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7170" y="186916"/>
            <a:ext cx="10515600" cy="1325563"/>
          </a:xfrm>
        </p:spPr>
        <p:txBody>
          <a:bodyPr/>
          <a:lstStyle/>
          <a:p>
            <a:r>
              <a:rPr kumimoji="1" lang="en-US" altLang="zh-TW" dirty="0" smtClean="0"/>
              <a:t>Analysis</a:t>
            </a:r>
            <a:endParaRPr kumimoji="1" lang="zh-TW" altLang="en-US" dirty="0"/>
          </a:p>
        </p:txBody>
      </p:sp>
      <p:sp>
        <p:nvSpPr>
          <p:cNvPr id="4" name="矩形 3"/>
          <p:cNvSpPr/>
          <p:nvPr/>
        </p:nvSpPr>
        <p:spPr>
          <a:xfrm>
            <a:off x="1539609" y="5669844"/>
            <a:ext cx="8807549" cy="707886"/>
          </a:xfrm>
          <a:prstGeom prst="rect">
            <a:avLst/>
          </a:prstGeom>
        </p:spPr>
        <p:txBody>
          <a:bodyPr wrap="square">
            <a:spAutoFit/>
          </a:bodyPr>
          <a:lstStyle/>
          <a:p>
            <a:pPr marL="342900" indent="-342900">
              <a:buAutoNum type="arabicParenBoth"/>
            </a:pPr>
            <a:r>
              <a:rPr kumimoji="1" lang="en-US" altLang="zh-TW" sz="2000" dirty="0"/>
              <a:t>M</a:t>
            </a:r>
            <a:r>
              <a:rPr kumimoji="1" lang="en-US" altLang="zh-TW" sz="2000" dirty="0" smtClean="0"/>
              <a:t>ost </a:t>
            </a:r>
            <a:r>
              <a:rPr kumimoji="1" lang="en-US" altLang="zh-TW" sz="2000" dirty="0"/>
              <a:t>of energy </a:t>
            </a:r>
            <a:r>
              <a:rPr kumimoji="1" lang="en-US" altLang="zh-TW" sz="2000" dirty="0" smtClean="0"/>
              <a:t>happens in 2-8 Hz for </a:t>
            </a:r>
            <a:r>
              <a:rPr kumimoji="1" lang="en-US" altLang="zh-TW" sz="2000" dirty="0" smtClean="0">
                <a:solidFill>
                  <a:srgbClr val="FF0000"/>
                </a:solidFill>
              </a:rPr>
              <a:t>local</a:t>
            </a:r>
            <a:r>
              <a:rPr kumimoji="1" lang="en-US" altLang="zh-TW" sz="2000" dirty="0" smtClean="0"/>
              <a:t> &amp; </a:t>
            </a:r>
            <a:r>
              <a:rPr kumimoji="1" lang="en-US" altLang="zh-TW" sz="2000" dirty="0" smtClean="0">
                <a:solidFill>
                  <a:srgbClr val="00B050"/>
                </a:solidFill>
              </a:rPr>
              <a:t>regional</a:t>
            </a:r>
            <a:r>
              <a:rPr kumimoji="1" lang="en-US" altLang="zh-TW" sz="2000" dirty="0" smtClean="0"/>
              <a:t>, but &lt;1 Hz for  </a:t>
            </a:r>
            <a:r>
              <a:rPr kumimoji="1" lang="en-US" altLang="zh-TW" sz="2000" dirty="0" err="1" smtClean="0">
                <a:solidFill>
                  <a:srgbClr val="0070C0"/>
                </a:solidFill>
              </a:rPr>
              <a:t>teleseismic</a:t>
            </a:r>
            <a:r>
              <a:rPr kumimoji="1" lang="en-US" altLang="zh-TW" sz="2000" dirty="0" smtClean="0">
                <a:solidFill>
                  <a:srgbClr val="0070C0"/>
                </a:solidFill>
              </a:rPr>
              <a:t> </a:t>
            </a:r>
          </a:p>
          <a:p>
            <a:pPr marL="342900" indent="-342900">
              <a:buAutoNum type="arabicParenBoth"/>
            </a:pPr>
            <a:r>
              <a:rPr kumimoji="1" lang="en-US" altLang="zh-TW" sz="2000" dirty="0" smtClean="0"/>
              <a:t>Significant difference </a:t>
            </a:r>
            <a:r>
              <a:rPr kumimoji="1" lang="en-US" altLang="zh-TW" sz="2000" dirty="0" smtClean="0">
                <a:solidFill>
                  <a:schemeClr val="accent4"/>
                </a:solidFill>
              </a:rPr>
              <a:t>also</a:t>
            </a:r>
            <a:r>
              <a:rPr kumimoji="1" lang="en-US" altLang="zh-TW" sz="2000" dirty="0" smtClean="0"/>
              <a:t> takes place in &lt; </a:t>
            </a:r>
            <a:r>
              <a:rPr kumimoji="1" lang="en-US" altLang="zh-TW" sz="2000" dirty="0"/>
              <a:t>1</a:t>
            </a:r>
            <a:r>
              <a:rPr kumimoji="1" lang="en-US" altLang="zh-TW" sz="2000" dirty="0" smtClean="0"/>
              <a:t> Hz &amp; 2-8 Hz</a:t>
            </a:r>
            <a:endParaRPr kumimoji="1" lang="en-US" altLang="zh-TW" sz="2000"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6900" t="6530" r="8334" b="9648"/>
          <a:stretch/>
        </p:blipFill>
        <p:spPr>
          <a:xfrm>
            <a:off x="3647504" y="1420772"/>
            <a:ext cx="7085266" cy="3979202"/>
          </a:xfrm>
          <a:prstGeom prst="rect">
            <a:avLst/>
          </a:prstGeom>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6937" t="6437" r="7563" b="9788"/>
          <a:stretch/>
        </p:blipFill>
        <p:spPr>
          <a:xfrm>
            <a:off x="549358" y="1632267"/>
            <a:ext cx="2765959" cy="1539202"/>
          </a:xfrm>
          <a:prstGeom prst="rect">
            <a:avLst/>
          </a:prstGeom>
        </p:spPr>
      </p:pic>
      <p:pic>
        <p:nvPicPr>
          <p:cNvPr id="7" name="圖片 6"/>
          <p:cNvPicPr>
            <a:picLocks noChangeAspect="1"/>
          </p:cNvPicPr>
          <p:nvPr/>
        </p:nvPicPr>
        <p:blipFill rotWithShape="1">
          <a:blip r:embed="rId5">
            <a:extLst>
              <a:ext uri="{28A0092B-C50C-407E-A947-70E740481C1C}">
                <a14:useLocalDpi xmlns:a14="http://schemas.microsoft.com/office/drawing/2010/main" val="0"/>
              </a:ext>
            </a:extLst>
          </a:blip>
          <a:srcRect l="6741" t="7892" r="8987" b="8651"/>
          <a:stretch/>
        </p:blipFill>
        <p:spPr>
          <a:xfrm>
            <a:off x="514267" y="3291257"/>
            <a:ext cx="2796349" cy="1572814"/>
          </a:xfrm>
          <a:prstGeom prst="rect">
            <a:avLst/>
          </a:prstGeom>
        </p:spPr>
      </p:pic>
      <p:sp>
        <p:nvSpPr>
          <p:cNvPr id="9" name="文字方塊 8"/>
          <p:cNvSpPr txBox="1"/>
          <p:nvPr/>
        </p:nvSpPr>
        <p:spPr>
          <a:xfrm rot="16200000">
            <a:off x="2503906" y="3028381"/>
            <a:ext cx="2204470" cy="369332"/>
          </a:xfrm>
          <a:prstGeom prst="rect">
            <a:avLst/>
          </a:prstGeom>
          <a:noFill/>
        </p:spPr>
        <p:txBody>
          <a:bodyPr wrap="square" rtlCol="0">
            <a:spAutoFit/>
          </a:bodyPr>
          <a:lstStyle/>
          <a:p>
            <a:pPr algn="ctr"/>
            <a:r>
              <a:rPr lang="en-US" altLang="zh-TW" dirty="0"/>
              <a:t>A</a:t>
            </a:r>
            <a:r>
              <a:rPr lang="en-US" altLang="zh-TW" dirty="0" smtClean="0"/>
              <a:t>mplitude</a:t>
            </a:r>
            <a:endParaRPr lang="zh-TW" altLang="en-US" sz="1400" dirty="0"/>
          </a:p>
        </p:txBody>
      </p:sp>
      <p:sp>
        <p:nvSpPr>
          <p:cNvPr id="10" name="文字方塊 9"/>
          <p:cNvSpPr txBox="1"/>
          <p:nvPr/>
        </p:nvSpPr>
        <p:spPr>
          <a:xfrm>
            <a:off x="6398177" y="5268740"/>
            <a:ext cx="2287507" cy="400110"/>
          </a:xfrm>
          <a:prstGeom prst="rect">
            <a:avLst/>
          </a:prstGeom>
          <a:noFill/>
        </p:spPr>
        <p:txBody>
          <a:bodyPr wrap="square" rtlCol="0">
            <a:spAutoFit/>
          </a:bodyPr>
          <a:lstStyle/>
          <a:p>
            <a:r>
              <a:rPr lang="en-US" altLang="zh-TW" sz="2000" dirty="0" smtClean="0"/>
              <a:t>Frequency (Hz)</a:t>
            </a:r>
            <a:endParaRPr lang="zh-TW" altLang="en-US" sz="2000" dirty="0"/>
          </a:p>
        </p:txBody>
      </p:sp>
      <p:sp>
        <p:nvSpPr>
          <p:cNvPr id="12" name="文字方塊 11"/>
          <p:cNvSpPr txBox="1"/>
          <p:nvPr/>
        </p:nvSpPr>
        <p:spPr>
          <a:xfrm>
            <a:off x="788350" y="1704804"/>
            <a:ext cx="430967" cy="369332"/>
          </a:xfrm>
          <a:prstGeom prst="rect">
            <a:avLst/>
          </a:prstGeom>
          <a:noFill/>
        </p:spPr>
        <p:txBody>
          <a:bodyPr wrap="square" rtlCol="0">
            <a:spAutoFit/>
          </a:bodyPr>
          <a:lstStyle/>
          <a:p>
            <a:r>
              <a:rPr kumimoji="1" lang="en-US" altLang="zh-TW" smtClean="0"/>
              <a:t>E</a:t>
            </a:r>
            <a:endParaRPr kumimoji="1" lang="zh-TW" altLang="en-US" dirty="0"/>
          </a:p>
        </p:txBody>
      </p:sp>
      <p:sp>
        <p:nvSpPr>
          <p:cNvPr id="13" name="文字方塊 12"/>
          <p:cNvSpPr txBox="1"/>
          <p:nvPr/>
        </p:nvSpPr>
        <p:spPr>
          <a:xfrm>
            <a:off x="776702" y="3371424"/>
            <a:ext cx="430967" cy="369332"/>
          </a:xfrm>
          <a:prstGeom prst="rect">
            <a:avLst/>
          </a:prstGeom>
          <a:noFill/>
        </p:spPr>
        <p:txBody>
          <a:bodyPr wrap="square" rtlCol="0">
            <a:spAutoFit/>
          </a:bodyPr>
          <a:lstStyle/>
          <a:p>
            <a:r>
              <a:rPr kumimoji="1" lang="en-US" altLang="zh-TW" dirty="0" smtClean="0"/>
              <a:t>N</a:t>
            </a:r>
            <a:endParaRPr kumimoji="1" lang="zh-TW" altLang="en-US" dirty="0"/>
          </a:p>
        </p:txBody>
      </p:sp>
      <p:sp>
        <p:nvSpPr>
          <p:cNvPr id="14" name="文字方塊 13"/>
          <p:cNvSpPr txBox="1"/>
          <p:nvPr/>
        </p:nvSpPr>
        <p:spPr>
          <a:xfrm>
            <a:off x="4122994" y="1782349"/>
            <a:ext cx="430967" cy="369332"/>
          </a:xfrm>
          <a:prstGeom prst="rect">
            <a:avLst/>
          </a:prstGeom>
          <a:noFill/>
        </p:spPr>
        <p:txBody>
          <a:bodyPr wrap="square" rtlCol="0">
            <a:spAutoFit/>
          </a:bodyPr>
          <a:lstStyle/>
          <a:p>
            <a:r>
              <a:rPr kumimoji="1" lang="en-US" altLang="zh-TW" smtClean="0"/>
              <a:t>Z</a:t>
            </a:r>
            <a:endParaRPr kumimoji="1" lang="zh-TW" altLang="en-US" dirty="0"/>
          </a:p>
        </p:txBody>
      </p:sp>
      <p:sp>
        <p:nvSpPr>
          <p:cNvPr id="20" name="文字方塊 19"/>
          <p:cNvSpPr txBox="1"/>
          <p:nvPr/>
        </p:nvSpPr>
        <p:spPr>
          <a:xfrm>
            <a:off x="406271" y="5158734"/>
            <a:ext cx="2985247" cy="369332"/>
          </a:xfrm>
          <a:prstGeom prst="rect">
            <a:avLst/>
          </a:prstGeom>
          <a:noFill/>
        </p:spPr>
        <p:txBody>
          <a:bodyPr wrap="square" rtlCol="0">
            <a:spAutoFit/>
          </a:bodyPr>
          <a:lstStyle/>
          <a:p>
            <a:r>
              <a:rPr kumimoji="1" lang="en-US" altLang="zh-TW" dirty="0" smtClean="0"/>
              <a:t>What we see from these</a:t>
            </a:r>
            <a:r>
              <a:rPr kumimoji="1" lang="mr-IN" altLang="zh-TW" dirty="0" smtClean="0"/>
              <a:t>…</a:t>
            </a:r>
            <a:endParaRPr kumimoji="1" lang="zh-TW" altLang="en-US" dirty="0"/>
          </a:p>
        </p:txBody>
      </p:sp>
      <p:grpSp>
        <p:nvGrpSpPr>
          <p:cNvPr id="22" name="群組 21"/>
          <p:cNvGrpSpPr/>
          <p:nvPr/>
        </p:nvGrpSpPr>
        <p:grpSpPr>
          <a:xfrm>
            <a:off x="5474970" y="954089"/>
            <a:ext cx="5099596" cy="3697723"/>
            <a:chOff x="4992133" y="1022809"/>
            <a:chExt cx="5099596" cy="3697723"/>
          </a:xfrm>
        </p:grpSpPr>
        <p:grpSp>
          <p:nvGrpSpPr>
            <p:cNvPr id="19" name="群組 18"/>
            <p:cNvGrpSpPr/>
            <p:nvPr/>
          </p:nvGrpSpPr>
          <p:grpSpPr>
            <a:xfrm>
              <a:off x="4992133" y="1022809"/>
              <a:ext cx="5099596" cy="3697723"/>
              <a:chOff x="3935793" y="504346"/>
              <a:chExt cx="4042828" cy="2577383"/>
            </a:xfrm>
          </p:grpSpPr>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5793" y="504346"/>
                <a:ext cx="4042828" cy="2296122"/>
              </a:xfrm>
              <a:prstGeom prst="rect">
                <a:avLst/>
              </a:prstGeom>
            </p:spPr>
          </p:pic>
          <p:cxnSp>
            <p:nvCxnSpPr>
              <p:cNvPr id="16" name="直線單箭頭接點 39"/>
              <p:cNvCxnSpPr/>
              <p:nvPr/>
            </p:nvCxnSpPr>
            <p:spPr>
              <a:xfrm>
                <a:off x="4385046" y="2647907"/>
                <a:ext cx="314432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265400" y="2712397"/>
                <a:ext cx="1220206" cy="369332"/>
              </a:xfrm>
              <a:prstGeom prst="rect">
                <a:avLst/>
              </a:prstGeom>
            </p:spPr>
            <p:txBody>
              <a:bodyPr wrap="none">
                <a:spAutoFit/>
              </a:bodyPr>
              <a:lstStyle/>
              <a:p>
                <a:r>
                  <a:rPr lang="en-US" altLang="zh-TW" dirty="0">
                    <a:solidFill>
                      <a:schemeClr val="accent1"/>
                    </a:solidFill>
                  </a:rPr>
                  <a:t>0.1 ~ 10 Hz</a:t>
                </a:r>
                <a:endParaRPr lang="zh-TW" altLang="en-US" dirty="0">
                  <a:solidFill>
                    <a:schemeClr val="accent1"/>
                  </a:solidFill>
                </a:endParaRPr>
              </a:p>
            </p:txBody>
          </p:sp>
        </p:grpSp>
        <p:sp>
          <p:nvSpPr>
            <p:cNvPr id="21" name="文字方塊 20"/>
            <p:cNvSpPr txBox="1"/>
            <p:nvPr/>
          </p:nvSpPr>
          <p:spPr>
            <a:xfrm>
              <a:off x="5755287" y="1437251"/>
              <a:ext cx="430967" cy="369332"/>
            </a:xfrm>
            <a:prstGeom prst="rect">
              <a:avLst/>
            </a:prstGeom>
            <a:noFill/>
          </p:spPr>
          <p:txBody>
            <a:bodyPr wrap="square" rtlCol="0">
              <a:spAutoFit/>
            </a:bodyPr>
            <a:lstStyle/>
            <a:p>
              <a:r>
                <a:rPr kumimoji="1" lang="en-US" altLang="zh-TW" smtClean="0"/>
                <a:t>Z</a:t>
              </a:r>
              <a:endParaRPr kumimoji="1" lang="zh-TW" altLang="en-US" dirty="0"/>
            </a:p>
          </p:txBody>
        </p:sp>
      </p:grpSp>
      <p:sp>
        <p:nvSpPr>
          <p:cNvPr id="23" name="矩形 22"/>
          <p:cNvSpPr/>
          <p:nvPr/>
        </p:nvSpPr>
        <p:spPr>
          <a:xfrm>
            <a:off x="6740950" y="1150902"/>
            <a:ext cx="2482690" cy="2785993"/>
          </a:xfrm>
          <a:prstGeom prst="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
        <p:nvSpPr>
          <p:cNvPr id="24" name="矩形 23"/>
          <p:cNvSpPr/>
          <p:nvPr/>
        </p:nvSpPr>
        <p:spPr>
          <a:xfrm>
            <a:off x="5847424" y="1172534"/>
            <a:ext cx="629694" cy="2785993"/>
          </a:xfrm>
          <a:prstGeom prst="rect">
            <a:avLst/>
          </a:prstGeom>
          <a:no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
        <p:nvSpPr>
          <p:cNvPr id="3" name="文字方塊 2"/>
          <p:cNvSpPr txBox="1"/>
          <p:nvPr/>
        </p:nvSpPr>
        <p:spPr>
          <a:xfrm>
            <a:off x="4805628" y="791978"/>
            <a:ext cx="1887596" cy="369332"/>
          </a:xfrm>
          <a:prstGeom prst="rect">
            <a:avLst/>
          </a:prstGeom>
          <a:noFill/>
        </p:spPr>
        <p:txBody>
          <a:bodyPr wrap="square" rtlCol="0">
            <a:spAutoFit/>
          </a:bodyPr>
          <a:lstStyle/>
          <a:p>
            <a:r>
              <a:rPr kumimoji="1" lang="en-US" altLang="zh-TW" dirty="0" smtClean="0"/>
              <a:t>C2, C3 are similar</a:t>
            </a:r>
            <a:endParaRPr kumimoji="1" lang="zh-TW" altLang="en-US" dirty="0"/>
          </a:p>
        </p:txBody>
      </p:sp>
      <p:sp>
        <p:nvSpPr>
          <p:cNvPr id="8" name="文字方塊 7"/>
          <p:cNvSpPr txBox="1"/>
          <p:nvPr/>
        </p:nvSpPr>
        <p:spPr>
          <a:xfrm>
            <a:off x="7541930" y="1385952"/>
            <a:ext cx="2502568" cy="923330"/>
          </a:xfrm>
          <a:prstGeom prst="rect">
            <a:avLst/>
          </a:prstGeom>
          <a:noFill/>
        </p:spPr>
        <p:txBody>
          <a:bodyPr wrap="square" rtlCol="0">
            <a:spAutoFit/>
          </a:bodyPr>
          <a:lstStyle/>
          <a:p>
            <a:r>
              <a:rPr kumimoji="1" lang="en-US" altLang="zh-TW" dirty="0" smtClean="0">
                <a:solidFill>
                  <a:srgbClr val="C00000"/>
                </a:solidFill>
              </a:rPr>
              <a:t>Local </a:t>
            </a:r>
            <a:r>
              <a:rPr kumimoji="1" lang="mr-IN" altLang="zh-TW" dirty="0" smtClean="0">
                <a:solidFill>
                  <a:srgbClr val="C00000"/>
                </a:solidFill>
              </a:rPr>
              <a:t>–</a:t>
            </a:r>
            <a:r>
              <a:rPr kumimoji="1" lang="en-US" altLang="zh-TW" dirty="0" smtClean="0">
                <a:solidFill>
                  <a:srgbClr val="C00000"/>
                </a:solidFill>
              </a:rPr>
              <a:t>red</a:t>
            </a:r>
          </a:p>
          <a:p>
            <a:r>
              <a:rPr kumimoji="1" lang="en-US" altLang="zh-TW" dirty="0" smtClean="0">
                <a:solidFill>
                  <a:srgbClr val="00B050"/>
                </a:solidFill>
              </a:rPr>
              <a:t>Regional- green</a:t>
            </a:r>
          </a:p>
          <a:p>
            <a:r>
              <a:rPr kumimoji="1" lang="en-US" altLang="zh-TW" dirty="0" err="1" smtClean="0">
                <a:solidFill>
                  <a:srgbClr val="0070C0"/>
                </a:solidFill>
              </a:rPr>
              <a:t>Teleseismic</a:t>
            </a:r>
            <a:r>
              <a:rPr kumimoji="1" lang="en-US" altLang="zh-TW" dirty="0" smtClean="0">
                <a:solidFill>
                  <a:srgbClr val="0070C0"/>
                </a:solidFill>
              </a:rPr>
              <a:t>- blue</a:t>
            </a:r>
            <a:endParaRPr kumimoji="1" lang="zh-TW" altLang="en-US" dirty="0">
              <a:solidFill>
                <a:srgbClr val="0070C0"/>
              </a:solidFill>
            </a:endParaRPr>
          </a:p>
        </p:txBody>
      </p:sp>
    </p:spTree>
    <p:extLst>
      <p:ext uri="{BB962C8B-B14F-4D97-AF65-F5344CB8AC3E}">
        <p14:creationId xmlns:p14="http://schemas.microsoft.com/office/powerpoint/2010/main" val="353259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94192"/>
            <a:ext cx="10515600" cy="1325563"/>
          </a:xfrm>
        </p:spPr>
        <p:txBody>
          <a:bodyPr/>
          <a:lstStyle/>
          <a:p>
            <a:r>
              <a:rPr lang="en-US" altLang="zh-TW" dirty="0" smtClean="0"/>
              <a:t>Choice of features: classifier evaluation </a:t>
            </a:r>
            <a:endParaRPr lang="zh-TW" altLang="en-US" dirty="0"/>
          </a:p>
        </p:txBody>
      </p:sp>
      <p:sp>
        <p:nvSpPr>
          <p:cNvPr id="3" name="內容版面配置區 2"/>
          <p:cNvSpPr>
            <a:spLocks noGrp="1"/>
          </p:cNvSpPr>
          <p:nvPr>
            <p:ph idx="1"/>
          </p:nvPr>
        </p:nvSpPr>
        <p:spPr>
          <a:xfrm>
            <a:off x="270769" y="2072997"/>
            <a:ext cx="7211799" cy="1502237"/>
          </a:xfrm>
        </p:spPr>
        <p:txBody>
          <a:bodyPr>
            <a:normAutofit/>
          </a:bodyPr>
          <a:lstStyle/>
          <a:p>
            <a:r>
              <a:rPr lang="en-US" altLang="zh-TW" sz="2400" dirty="0" smtClean="0"/>
              <a:t>Feature 1: </a:t>
            </a:r>
            <a:r>
              <a:rPr lang="en-US" altLang="zh-TW" sz="2400" dirty="0"/>
              <a:t>&lt;</a:t>
            </a:r>
            <a:r>
              <a:rPr lang="en-US" altLang="zh-TW" sz="2400" dirty="0" smtClean="0"/>
              <a:t>1 Hz/ 1-10 Hz (lower than 1 </a:t>
            </a:r>
            <a:r>
              <a:rPr lang="en-US" altLang="zh-TW" sz="2400" smtClean="0"/>
              <a:t>Hz) </a:t>
            </a:r>
            <a:endParaRPr lang="en-US" altLang="zh-TW" sz="2400" dirty="0" smtClean="0"/>
          </a:p>
          <a:p>
            <a:r>
              <a:rPr lang="en-US" altLang="zh-TW" sz="2400" dirty="0" smtClean="0"/>
              <a:t>Feature 2: &lt;</a:t>
            </a:r>
            <a:r>
              <a:rPr lang="en-US" altLang="zh-TW" sz="2400" dirty="0"/>
              <a:t>2</a:t>
            </a:r>
            <a:r>
              <a:rPr lang="en-US" altLang="zh-TW" sz="2400" dirty="0" smtClean="0"/>
              <a:t> Hz/ 1-10 Hz (lower than 2 Hz)</a:t>
            </a:r>
          </a:p>
          <a:p>
            <a:r>
              <a:rPr lang="en-US" altLang="zh-TW" sz="2400" dirty="0" smtClean="0"/>
              <a:t>Feature 3: &lt; 1Hz/ 2-8 Hz to discriminate </a:t>
            </a:r>
            <a:r>
              <a:rPr lang="en-US" altLang="zh-TW" sz="2400" dirty="0" smtClean="0">
                <a:solidFill>
                  <a:srgbClr val="00B050"/>
                </a:solidFill>
              </a:rPr>
              <a:t>Class 2 events</a:t>
            </a:r>
            <a:endParaRPr lang="zh-TW" altLang="en-US" sz="2400" dirty="0">
              <a:solidFill>
                <a:srgbClr val="00B050"/>
              </a:solidFill>
            </a:endParaRPr>
          </a:p>
        </p:txBody>
      </p:sp>
      <p:sp>
        <p:nvSpPr>
          <p:cNvPr id="9" name="文字方塊 8"/>
          <p:cNvSpPr txBox="1"/>
          <p:nvPr/>
        </p:nvSpPr>
        <p:spPr>
          <a:xfrm>
            <a:off x="218189" y="1009080"/>
            <a:ext cx="7810323" cy="1200329"/>
          </a:xfrm>
          <a:prstGeom prst="rect">
            <a:avLst/>
          </a:prstGeom>
          <a:noFill/>
        </p:spPr>
        <p:txBody>
          <a:bodyPr wrap="square" rtlCol="0">
            <a:spAutoFit/>
          </a:bodyPr>
          <a:lstStyle/>
          <a:p>
            <a:r>
              <a:rPr lang="en-US" altLang="zh-TW" sz="2400" dirty="0" smtClean="0"/>
              <a:t>Based on spectra and </a:t>
            </a:r>
            <a:r>
              <a:rPr lang="en-US" altLang="zh-TW" sz="2400" dirty="0"/>
              <a:t>systematic survey on the </a:t>
            </a:r>
            <a:r>
              <a:rPr lang="en-US" altLang="zh-TW" sz="2400" dirty="0">
                <a:solidFill>
                  <a:schemeClr val="accent4"/>
                </a:solidFill>
              </a:rPr>
              <a:t>spectral ratio </a:t>
            </a:r>
            <a:r>
              <a:rPr lang="en-US" altLang="zh-TW" sz="2400" dirty="0"/>
              <a:t>and the </a:t>
            </a:r>
            <a:r>
              <a:rPr lang="en-US" altLang="zh-TW" sz="2400" dirty="0">
                <a:solidFill>
                  <a:schemeClr val="accent4"/>
                </a:solidFill>
              </a:rPr>
              <a:t>separation</a:t>
            </a:r>
            <a:r>
              <a:rPr lang="en-US" altLang="zh-TW" sz="2400" dirty="0"/>
              <a:t> among different classes</a:t>
            </a:r>
            <a:r>
              <a:rPr lang="en-US" altLang="zh-TW" sz="2400" dirty="0" smtClean="0"/>
              <a:t>, the choice of features are:</a:t>
            </a:r>
            <a:endParaRPr lang="en-US" altLang="zh-TW" sz="2400" u="sng" dirty="0" smtClean="0"/>
          </a:p>
        </p:txBody>
      </p:sp>
      <p:pic>
        <p:nvPicPr>
          <p:cNvPr id="13" name="內容版面配置區 4"/>
          <p:cNvPicPr>
            <a:picLocks noChangeAspect="1"/>
          </p:cNvPicPr>
          <p:nvPr/>
        </p:nvPicPr>
        <p:blipFill rotWithShape="1">
          <a:blip r:embed="rId3">
            <a:extLst>
              <a:ext uri="{28A0092B-C50C-407E-A947-70E740481C1C}">
                <a14:useLocalDpi xmlns:a14="http://schemas.microsoft.com/office/drawing/2010/main" val="0"/>
              </a:ext>
            </a:extLst>
          </a:blip>
          <a:srcRect l="6875" r="2328"/>
          <a:stretch/>
        </p:blipFill>
        <p:spPr>
          <a:xfrm>
            <a:off x="732015" y="3506015"/>
            <a:ext cx="10931157" cy="3218820"/>
          </a:xfrm>
          <a:prstGeom prst="rect">
            <a:avLst/>
          </a:prstGeom>
        </p:spPr>
      </p:pic>
      <p:sp>
        <p:nvSpPr>
          <p:cNvPr id="14" name="文字方塊 13"/>
          <p:cNvSpPr txBox="1"/>
          <p:nvPr/>
        </p:nvSpPr>
        <p:spPr>
          <a:xfrm>
            <a:off x="4571386" y="3246102"/>
            <a:ext cx="3609975" cy="400110"/>
          </a:xfrm>
          <a:prstGeom prst="rect">
            <a:avLst/>
          </a:prstGeom>
          <a:noFill/>
        </p:spPr>
        <p:txBody>
          <a:bodyPr wrap="square" rtlCol="0">
            <a:spAutoFit/>
          </a:bodyPr>
          <a:lstStyle/>
          <a:p>
            <a:pPr algn="ctr"/>
            <a:r>
              <a:rPr lang="en-US" altLang="zh-TW" sz="2000" b="1" dirty="0" smtClean="0"/>
              <a:t>Sensitivity test</a:t>
            </a:r>
            <a:endParaRPr lang="zh-TW" altLang="en-US" sz="2000" b="1" dirty="0"/>
          </a:p>
        </p:txBody>
      </p:sp>
      <p:pic>
        <p:nvPicPr>
          <p:cNvPr id="16" name="圖片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1481" y="586180"/>
            <a:ext cx="4686948" cy="2853013"/>
          </a:xfrm>
          <a:prstGeom prst="rect">
            <a:avLst/>
          </a:prstGeom>
        </p:spPr>
      </p:pic>
      <p:sp>
        <p:nvSpPr>
          <p:cNvPr id="19" name="文字方塊 18"/>
          <p:cNvSpPr txBox="1"/>
          <p:nvPr/>
        </p:nvSpPr>
        <p:spPr>
          <a:xfrm rot="16200000">
            <a:off x="6900743" y="2068215"/>
            <a:ext cx="1909227" cy="276999"/>
          </a:xfrm>
          <a:prstGeom prst="rect">
            <a:avLst/>
          </a:prstGeom>
          <a:noFill/>
        </p:spPr>
        <p:txBody>
          <a:bodyPr wrap="square" rtlCol="0">
            <a:spAutoFit/>
          </a:bodyPr>
          <a:lstStyle/>
          <a:p>
            <a:pPr algn="ctr"/>
            <a:r>
              <a:rPr lang="en-US" altLang="zh-TW" sz="1200" dirty="0"/>
              <a:t>A</a:t>
            </a:r>
            <a:r>
              <a:rPr lang="en-US" altLang="zh-TW" sz="1200" smtClean="0"/>
              <a:t>mplitude</a:t>
            </a:r>
            <a:endParaRPr lang="zh-TW" altLang="en-US" sz="1200" dirty="0"/>
          </a:p>
        </p:txBody>
      </p:sp>
      <p:sp>
        <p:nvSpPr>
          <p:cNvPr id="20" name="矩形 19"/>
          <p:cNvSpPr/>
          <p:nvPr/>
        </p:nvSpPr>
        <p:spPr>
          <a:xfrm>
            <a:off x="8876078" y="3006727"/>
            <a:ext cx="1595501" cy="369332"/>
          </a:xfrm>
          <a:prstGeom prst="rect">
            <a:avLst/>
          </a:prstGeom>
        </p:spPr>
        <p:txBody>
          <a:bodyPr wrap="none">
            <a:spAutoFit/>
          </a:bodyPr>
          <a:lstStyle/>
          <a:p>
            <a:r>
              <a:rPr lang="en-US" altLang="zh-TW"/>
              <a:t>Frequency (Hz)</a:t>
            </a:r>
            <a:endParaRPr lang="zh-TW" altLang="en-US" dirty="0"/>
          </a:p>
        </p:txBody>
      </p:sp>
      <p:sp>
        <p:nvSpPr>
          <p:cNvPr id="21" name="橢圓 20"/>
          <p:cNvSpPr/>
          <p:nvPr/>
        </p:nvSpPr>
        <p:spPr>
          <a:xfrm>
            <a:off x="2030506" y="6295336"/>
            <a:ext cx="389965" cy="389965"/>
          </a:xfrm>
          <a:prstGeom prst="ellipse">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TW" altLang="en-US"/>
          </a:p>
        </p:txBody>
      </p:sp>
      <p:sp>
        <p:nvSpPr>
          <p:cNvPr id="22" name="文字方塊 21"/>
          <p:cNvSpPr txBox="1"/>
          <p:nvPr/>
        </p:nvSpPr>
        <p:spPr>
          <a:xfrm rot="16200000">
            <a:off x="-262688" y="4930759"/>
            <a:ext cx="1989406" cy="369332"/>
          </a:xfrm>
          <a:prstGeom prst="rect">
            <a:avLst/>
          </a:prstGeom>
          <a:noFill/>
        </p:spPr>
        <p:txBody>
          <a:bodyPr wrap="square" rtlCol="0">
            <a:spAutoFit/>
          </a:bodyPr>
          <a:lstStyle/>
          <a:p>
            <a:pPr algn="ctr"/>
            <a:r>
              <a:rPr lang="en-US" altLang="zh-TW" dirty="0" smtClean="0"/>
              <a:t>True positive rate</a:t>
            </a:r>
            <a:endParaRPr lang="zh-TW" altLang="en-US" sz="1400" dirty="0"/>
          </a:p>
        </p:txBody>
      </p:sp>
      <p:sp>
        <p:nvSpPr>
          <p:cNvPr id="4" name="文字方塊 3"/>
          <p:cNvSpPr txBox="1"/>
          <p:nvPr/>
        </p:nvSpPr>
        <p:spPr>
          <a:xfrm>
            <a:off x="5621866" y="6500635"/>
            <a:ext cx="3454400" cy="369332"/>
          </a:xfrm>
          <a:prstGeom prst="rect">
            <a:avLst/>
          </a:prstGeom>
          <a:noFill/>
        </p:spPr>
        <p:txBody>
          <a:bodyPr wrap="square" rtlCol="0">
            <a:spAutoFit/>
          </a:bodyPr>
          <a:lstStyle/>
          <a:p>
            <a:r>
              <a:rPr lang="en-US" altLang="zh-TW">
                <a:solidFill>
                  <a:schemeClr val="accent4"/>
                </a:solidFill>
              </a:rPr>
              <a:t>spectral ratio</a:t>
            </a:r>
            <a:endParaRPr kumimoji="1" lang="zh-TW" altLang="en-US" dirty="0"/>
          </a:p>
        </p:txBody>
      </p:sp>
      <p:sp>
        <p:nvSpPr>
          <p:cNvPr id="5" name="文字方塊 4"/>
          <p:cNvSpPr txBox="1"/>
          <p:nvPr/>
        </p:nvSpPr>
        <p:spPr>
          <a:xfrm rot="10800000">
            <a:off x="194659" y="3115341"/>
            <a:ext cx="461665" cy="2732159"/>
          </a:xfrm>
          <a:prstGeom prst="rect">
            <a:avLst/>
          </a:prstGeom>
          <a:noFill/>
        </p:spPr>
        <p:txBody>
          <a:bodyPr vert="eaVert" wrap="square" rtlCol="0">
            <a:spAutoFit/>
          </a:bodyPr>
          <a:lstStyle/>
          <a:p>
            <a:r>
              <a:rPr lang="en-US" altLang="zh-TW" dirty="0" smtClean="0">
                <a:solidFill>
                  <a:schemeClr val="accent4"/>
                </a:solidFill>
              </a:rPr>
              <a:t>separation</a:t>
            </a:r>
            <a:endParaRPr kumimoji="1" lang="zh-TW" altLang="en-US" dirty="0">
              <a:solidFill>
                <a:schemeClr val="accent4"/>
              </a:solidFill>
            </a:endParaRPr>
          </a:p>
        </p:txBody>
      </p:sp>
      <p:sp>
        <p:nvSpPr>
          <p:cNvPr id="6" name="矩形 5"/>
          <p:cNvSpPr/>
          <p:nvPr/>
        </p:nvSpPr>
        <p:spPr>
          <a:xfrm>
            <a:off x="1242189" y="3642056"/>
            <a:ext cx="788318" cy="2746946"/>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
        <p:nvSpPr>
          <p:cNvPr id="15" name="矩形 14"/>
          <p:cNvSpPr/>
          <p:nvPr/>
        </p:nvSpPr>
        <p:spPr>
          <a:xfrm>
            <a:off x="2088902" y="3642056"/>
            <a:ext cx="1271913" cy="2746946"/>
          </a:xfrm>
          <a:prstGeom prst="rect">
            <a:avLst/>
          </a:prstGeom>
          <a:no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
        <p:nvSpPr>
          <p:cNvPr id="17" name="矩形 16"/>
          <p:cNvSpPr/>
          <p:nvPr/>
        </p:nvSpPr>
        <p:spPr>
          <a:xfrm>
            <a:off x="7996801" y="863600"/>
            <a:ext cx="531918" cy="2297728"/>
          </a:xfrm>
          <a:prstGeom prst="rect">
            <a:avLst/>
          </a:prstGeom>
          <a:noFill/>
          <a:ln w="317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solidFill>
                <a:srgbClr val="00B050"/>
              </a:solidFill>
            </a:endParaRPr>
          </a:p>
        </p:txBody>
      </p:sp>
      <p:sp>
        <p:nvSpPr>
          <p:cNvPr id="23" name="矩形 22"/>
          <p:cNvSpPr/>
          <p:nvPr/>
        </p:nvSpPr>
        <p:spPr>
          <a:xfrm>
            <a:off x="8876077" y="863600"/>
            <a:ext cx="2164455" cy="2297728"/>
          </a:xfrm>
          <a:prstGeom prst="rect">
            <a:avLst/>
          </a:prstGeom>
          <a:noFill/>
          <a:ln w="317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Tree>
    <p:extLst>
      <p:ext uri="{BB962C8B-B14F-4D97-AF65-F5344CB8AC3E}">
        <p14:creationId xmlns:p14="http://schemas.microsoft.com/office/powerpoint/2010/main" val="642772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 y="107950"/>
            <a:ext cx="12372975" cy="662781"/>
          </a:xfrm>
        </p:spPr>
        <p:txBody>
          <a:bodyPr>
            <a:normAutofit fontScale="90000"/>
          </a:bodyPr>
          <a:lstStyle/>
          <a:p>
            <a:r>
              <a:rPr kumimoji="1" lang="en-US" altLang="zh-TW" dirty="0" smtClean="0"/>
              <a:t>Result: choice of features, time windows, and components</a:t>
            </a:r>
            <a:endParaRPr kumimoji="1"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38415348"/>
              </p:ext>
            </p:extLst>
          </p:nvPr>
        </p:nvGraphicFramePr>
        <p:xfrm>
          <a:off x="3771015" y="1027906"/>
          <a:ext cx="8420985" cy="5852160"/>
        </p:xfrm>
        <a:graphic>
          <a:graphicData uri="http://schemas.openxmlformats.org/drawingml/2006/table">
            <a:tbl>
              <a:tblPr firstRow="1" bandRow="1">
                <a:tableStyleId>{5C22544A-7EE6-4342-B048-85BDC9FD1C3A}</a:tableStyleId>
              </a:tblPr>
              <a:tblGrid>
                <a:gridCol w="1403497">
                  <a:extLst>
                    <a:ext uri="{9D8B030D-6E8A-4147-A177-3AD203B41FA5}">
                      <a16:colId xmlns:a16="http://schemas.microsoft.com/office/drawing/2014/main" xmlns="" val="20000"/>
                    </a:ext>
                  </a:extLst>
                </a:gridCol>
                <a:gridCol w="425302">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893135">
                  <a:extLst>
                    <a:ext uri="{9D8B030D-6E8A-4147-A177-3AD203B41FA5}">
                      <a16:colId xmlns:a16="http://schemas.microsoft.com/office/drawing/2014/main" xmlns="" val="20003"/>
                    </a:ext>
                  </a:extLst>
                </a:gridCol>
                <a:gridCol w="446568">
                  <a:extLst>
                    <a:ext uri="{9D8B030D-6E8A-4147-A177-3AD203B41FA5}">
                      <a16:colId xmlns:a16="http://schemas.microsoft.com/office/drawing/2014/main" xmlns="" val="20004"/>
                    </a:ext>
                  </a:extLst>
                </a:gridCol>
                <a:gridCol w="893134">
                  <a:extLst>
                    <a:ext uri="{9D8B030D-6E8A-4147-A177-3AD203B41FA5}">
                      <a16:colId xmlns:a16="http://schemas.microsoft.com/office/drawing/2014/main" xmlns="" val="20005"/>
                    </a:ext>
                  </a:extLst>
                </a:gridCol>
                <a:gridCol w="956931">
                  <a:extLst>
                    <a:ext uri="{9D8B030D-6E8A-4147-A177-3AD203B41FA5}">
                      <a16:colId xmlns:a16="http://schemas.microsoft.com/office/drawing/2014/main" xmlns="" val="20006"/>
                    </a:ext>
                  </a:extLst>
                </a:gridCol>
                <a:gridCol w="489097">
                  <a:extLst>
                    <a:ext uri="{9D8B030D-6E8A-4147-A177-3AD203B41FA5}">
                      <a16:colId xmlns:a16="http://schemas.microsoft.com/office/drawing/2014/main" xmlns="" val="20007"/>
                    </a:ext>
                  </a:extLst>
                </a:gridCol>
                <a:gridCol w="978196">
                  <a:extLst>
                    <a:ext uri="{9D8B030D-6E8A-4147-A177-3AD203B41FA5}">
                      <a16:colId xmlns:a16="http://schemas.microsoft.com/office/drawing/2014/main" xmlns="" val="20008"/>
                    </a:ext>
                  </a:extLst>
                </a:gridCol>
                <a:gridCol w="1020725">
                  <a:extLst>
                    <a:ext uri="{9D8B030D-6E8A-4147-A177-3AD203B41FA5}">
                      <a16:colId xmlns:a16="http://schemas.microsoft.com/office/drawing/2014/main" xmlns="" val="20009"/>
                    </a:ext>
                  </a:extLst>
                </a:gridCol>
              </a:tblGrid>
              <a:tr h="336997">
                <a:tc>
                  <a:txBody>
                    <a:bodyPr/>
                    <a:lstStyle/>
                    <a:p>
                      <a:pPr algn="ctr"/>
                      <a:r>
                        <a:rPr lang="en-US" altLang="zh-TW" dirty="0" smtClean="0"/>
                        <a:t>Time length</a:t>
                      </a:r>
                      <a:endParaRPr lang="zh-TW" altLang="en-US" dirty="0"/>
                    </a:p>
                  </a:txBody>
                  <a:tcPr/>
                </a:tc>
                <a:tc gridSpan="3">
                  <a:txBody>
                    <a:bodyPr/>
                    <a:lstStyle/>
                    <a:p>
                      <a:pPr algn="ctr"/>
                      <a:r>
                        <a:rPr lang="en-US" altLang="zh-TW" dirty="0" smtClean="0"/>
                        <a:t>Using only feature 1</a:t>
                      </a:r>
                      <a:endParaRPr lang="zh-TW" altLang="en-US" dirty="0"/>
                    </a:p>
                  </a:txBody>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dirty="0" smtClean="0"/>
                        <a:t>Using feature 1 and 2</a:t>
                      </a:r>
                      <a:endParaRPr lang="zh-TW" altLang="en-US" dirty="0"/>
                    </a:p>
                  </a:txBody>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dirty="0" smtClean="0"/>
                        <a:t>Using feature 1, 2 and 3</a:t>
                      </a:r>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336997">
                <a:tc rowSpan="3">
                  <a:txBody>
                    <a:bodyPr/>
                    <a:lstStyle/>
                    <a:p>
                      <a:pPr algn="ctr"/>
                      <a:r>
                        <a:rPr lang="en-US" altLang="zh-TW" dirty="0" smtClean="0"/>
                        <a:t>3 sec E</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64.65%</a:t>
                      </a:r>
                      <a:endParaRPr lang="zh-TW" altLang="en-US" dirty="0">
                        <a:solidFill>
                          <a:srgbClr val="FF0000"/>
                        </a:solidFill>
                      </a:endParaRPr>
                    </a:p>
                  </a:txBody>
                  <a:tcPr/>
                </a:tc>
                <a:tc rowSpan="3">
                  <a:txBody>
                    <a:bodyPr/>
                    <a:lstStyle/>
                    <a:p>
                      <a:pPr algn="ctr"/>
                      <a:r>
                        <a:rPr lang="en-US" altLang="zh-TW" dirty="0" smtClean="0">
                          <a:solidFill>
                            <a:schemeClr val="tx1"/>
                          </a:solidFill>
                        </a:rPr>
                        <a:t>64.76%</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73.17%</a:t>
                      </a:r>
                      <a:endParaRPr lang="zh-TW" altLang="en-US" dirty="0">
                        <a:solidFill>
                          <a:srgbClr val="FF0000"/>
                        </a:solidFill>
                      </a:endParaRPr>
                    </a:p>
                  </a:txBody>
                  <a:tcPr/>
                </a:tc>
                <a:tc rowSpan="3">
                  <a:txBody>
                    <a:bodyPr/>
                    <a:lstStyle/>
                    <a:p>
                      <a:pPr algn="ctr"/>
                      <a:r>
                        <a:rPr lang="en-US" altLang="zh-TW" dirty="0" smtClean="0">
                          <a:solidFill>
                            <a:schemeClr val="tx1"/>
                          </a:solidFill>
                        </a:rPr>
                        <a:t>71.18%</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73.73%</a:t>
                      </a:r>
                      <a:endParaRPr lang="zh-TW" altLang="en-US" dirty="0">
                        <a:solidFill>
                          <a:srgbClr val="FF0000"/>
                        </a:solidFill>
                      </a:endParaRPr>
                    </a:p>
                  </a:txBody>
                  <a:tcPr/>
                </a:tc>
                <a:tc rowSpan="3">
                  <a:txBody>
                    <a:bodyPr/>
                    <a:lstStyle/>
                    <a:p>
                      <a:pPr algn="ctr"/>
                      <a:r>
                        <a:rPr lang="en-US" altLang="zh-TW" dirty="0" smtClean="0"/>
                        <a:t>70.99%</a:t>
                      </a:r>
                      <a:endParaRPr lang="zh-TW" altLang="en-US" dirty="0"/>
                    </a:p>
                  </a:txBody>
                  <a:tcPr/>
                </a:tc>
                <a:extLst>
                  <a:ext uri="{0D108BD9-81ED-4DB2-BD59-A6C34878D82A}">
                    <a16:rowId xmlns:a16="http://schemas.microsoft.com/office/drawing/2014/main" xmlns="" val="10001"/>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50.20%</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59.01%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57.61%</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2"/>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79.44%</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76.92%</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81.64%</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3"/>
                  </a:ext>
                </a:extLst>
              </a:tr>
              <a:tr h="336997">
                <a:tc rowSpan="3">
                  <a:txBody>
                    <a:bodyPr/>
                    <a:lstStyle/>
                    <a:p>
                      <a:pPr algn="ctr"/>
                      <a:r>
                        <a:rPr lang="en-US" altLang="zh-TW" dirty="0" smtClean="0"/>
                        <a:t>5 sec E</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72.81%</a:t>
                      </a:r>
                      <a:endParaRPr lang="zh-TW" altLang="en-US" dirty="0">
                        <a:solidFill>
                          <a:srgbClr val="FF0000"/>
                        </a:solidFill>
                      </a:endParaRPr>
                    </a:p>
                  </a:txBody>
                  <a:tcPr/>
                </a:tc>
                <a:tc rowSpan="3">
                  <a:txBody>
                    <a:bodyPr/>
                    <a:lstStyle/>
                    <a:p>
                      <a:pPr algn="ctr"/>
                      <a:r>
                        <a:rPr lang="en-US" altLang="zh-TW" dirty="0" smtClean="0">
                          <a:solidFill>
                            <a:schemeClr val="tx1"/>
                          </a:solidFill>
                        </a:rPr>
                        <a:t>60.38%</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79.11%</a:t>
                      </a:r>
                      <a:endParaRPr lang="zh-TW" altLang="en-US" dirty="0">
                        <a:solidFill>
                          <a:srgbClr val="FF0000"/>
                        </a:solidFill>
                      </a:endParaRPr>
                    </a:p>
                  </a:txBody>
                  <a:tcPr/>
                </a:tc>
                <a:tc rowSpan="3">
                  <a:txBody>
                    <a:bodyPr/>
                    <a:lstStyle/>
                    <a:p>
                      <a:pPr algn="ctr"/>
                      <a:r>
                        <a:rPr lang="en-US" altLang="zh-TW" dirty="0" smtClean="0">
                          <a:solidFill>
                            <a:schemeClr val="tx1"/>
                          </a:solidFill>
                        </a:rPr>
                        <a:t>70.37%</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79.13%</a:t>
                      </a:r>
                      <a:endParaRPr lang="zh-TW" altLang="en-US" dirty="0">
                        <a:solidFill>
                          <a:srgbClr val="FF0000"/>
                        </a:solidFill>
                      </a:endParaRPr>
                    </a:p>
                  </a:txBody>
                  <a:tcPr/>
                </a:tc>
                <a:tc rowSpan="3">
                  <a:txBody>
                    <a:bodyPr/>
                    <a:lstStyle/>
                    <a:p>
                      <a:pPr algn="ctr"/>
                      <a:r>
                        <a:rPr lang="en-US" altLang="zh-TW" dirty="0" smtClean="0"/>
                        <a:t>70.33%</a:t>
                      </a:r>
                      <a:endParaRPr lang="zh-TW" altLang="en-US" dirty="0"/>
                    </a:p>
                  </a:txBody>
                  <a:tcPr/>
                </a:tc>
                <a:extLst>
                  <a:ext uri="{0D108BD9-81ED-4DB2-BD59-A6C34878D82A}">
                    <a16:rowId xmlns:a16="http://schemas.microsoft.com/office/drawing/2014/main" xmlns="" val="10004"/>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43.21%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54.71%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55.65%</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5"/>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65.12%</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77.29%</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76.22%</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6"/>
                  </a:ext>
                </a:extLst>
              </a:tr>
              <a:tr h="336997">
                <a:tc rowSpan="3">
                  <a:txBody>
                    <a:bodyPr/>
                    <a:lstStyle/>
                    <a:p>
                      <a:pPr algn="ctr"/>
                      <a:r>
                        <a:rPr lang="en-US" altLang="zh-TW" dirty="0" smtClean="0"/>
                        <a:t>10 sec E</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82.00%</a:t>
                      </a:r>
                      <a:endParaRPr lang="zh-TW" altLang="en-US" dirty="0">
                        <a:solidFill>
                          <a:srgbClr val="FF0000"/>
                        </a:solidFill>
                      </a:endParaRPr>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solidFill>
                        </a:rPr>
                        <a:t>72.35%</a:t>
                      </a:r>
                      <a:endParaRPr lang="zh-TW" altLang="en-US" dirty="0" smtClean="0">
                        <a:solidFill>
                          <a:schemeClr val="tx1"/>
                        </a:solidFill>
                      </a:endParaRPr>
                    </a:p>
                    <a:p>
                      <a:pPr algn="ct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82.51%</a:t>
                      </a:r>
                      <a:endParaRPr lang="zh-TW" altLang="en-US" dirty="0">
                        <a:solidFill>
                          <a:srgbClr val="FF0000"/>
                        </a:solidFill>
                      </a:endParaRPr>
                    </a:p>
                  </a:txBody>
                  <a:tcPr/>
                </a:tc>
                <a:tc rowSpan="3">
                  <a:txBody>
                    <a:bodyPr/>
                    <a:lstStyle/>
                    <a:p>
                      <a:pPr algn="ctr"/>
                      <a:r>
                        <a:rPr lang="en-US" altLang="zh-TW" sz="2000" b="1" u="sng" dirty="0" smtClean="0">
                          <a:solidFill>
                            <a:schemeClr val="tx1"/>
                          </a:solidFill>
                        </a:rPr>
                        <a:t>77.91%</a:t>
                      </a:r>
                      <a:endParaRPr lang="zh-TW" altLang="en-US" sz="2000" b="1" u="sng"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82.03%</a:t>
                      </a:r>
                      <a:endParaRPr lang="zh-TW" altLang="en-US" dirty="0">
                        <a:solidFill>
                          <a:srgbClr val="FF0000"/>
                        </a:solidFill>
                      </a:endParaRPr>
                    </a:p>
                  </a:txBody>
                  <a:tcPr/>
                </a:tc>
                <a:tc rowSpan="3">
                  <a:txBody>
                    <a:bodyPr/>
                    <a:lstStyle/>
                    <a:p>
                      <a:pPr algn="ctr"/>
                      <a:r>
                        <a:rPr lang="en-US" altLang="zh-TW" dirty="0" smtClean="0"/>
                        <a:t>77.45%</a:t>
                      </a:r>
                      <a:endParaRPr lang="zh-TW" altLang="en-US" dirty="0"/>
                    </a:p>
                  </a:txBody>
                  <a:tcPr/>
                </a:tc>
                <a:extLst>
                  <a:ext uri="{0D108BD9-81ED-4DB2-BD59-A6C34878D82A}">
                    <a16:rowId xmlns:a16="http://schemas.microsoft.com/office/drawing/2014/main" xmlns="" val="10007"/>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60.30%</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68.03%</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70.10%</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8"/>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74.82%</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83.21%</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80.79%</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9"/>
                  </a:ext>
                </a:extLst>
              </a:tr>
              <a:tr h="336997">
                <a:tc rowSpan="3">
                  <a:txBody>
                    <a:bodyPr/>
                    <a:lstStyle/>
                    <a:p>
                      <a:pPr algn="ctr"/>
                      <a:r>
                        <a:rPr lang="en-US" altLang="zh-TW" dirty="0" smtClean="0"/>
                        <a:t>20 sec E</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81.74%</a:t>
                      </a:r>
                      <a:endParaRPr lang="zh-TW" altLang="en-US" dirty="0">
                        <a:solidFill>
                          <a:srgbClr val="FF0000"/>
                        </a:solidFill>
                      </a:endParaRPr>
                    </a:p>
                  </a:txBody>
                  <a:tcPr/>
                </a:tc>
                <a:tc rowSpan="3">
                  <a:txBody>
                    <a:bodyPr/>
                    <a:lstStyle/>
                    <a:p>
                      <a:pPr algn="ctr"/>
                      <a:r>
                        <a:rPr lang="en-US" altLang="zh-TW" dirty="0" smtClean="0">
                          <a:solidFill>
                            <a:schemeClr val="tx1"/>
                          </a:solidFill>
                        </a:rPr>
                        <a:t>63.65%</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82.21%</a:t>
                      </a:r>
                      <a:endParaRPr lang="zh-TW" altLang="en-US" dirty="0">
                        <a:solidFill>
                          <a:srgbClr val="FF0000"/>
                        </a:solidFill>
                      </a:endParaRPr>
                    </a:p>
                  </a:txBody>
                  <a:tcPr/>
                </a:tc>
                <a:tc rowSpan="3">
                  <a:txBody>
                    <a:bodyPr/>
                    <a:lstStyle/>
                    <a:p>
                      <a:pPr algn="ctr"/>
                      <a:r>
                        <a:rPr lang="en-US" altLang="zh-TW" dirty="0" smtClean="0">
                          <a:solidFill>
                            <a:schemeClr val="tx1"/>
                          </a:solidFill>
                        </a:rPr>
                        <a:t>70.04%</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83.33%</a:t>
                      </a:r>
                      <a:endParaRPr lang="zh-TW" altLang="en-US" dirty="0">
                        <a:solidFill>
                          <a:srgbClr val="FF0000"/>
                        </a:solidFill>
                      </a:endParaRPr>
                    </a:p>
                  </a:txBody>
                  <a:tcPr/>
                </a:tc>
                <a:tc rowSpan="3">
                  <a:txBody>
                    <a:bodyPr/>
                    <a:lstStyle/>
                    <a:p>
                      <a:pPr algn="ctr"/>
                      <a:r>
                        <a:rPr lang="en-US" altLang="zh-TW" dirty="0" smtClean="0">
                          <a:solidFill>
                            <a:schemeClr val="tx1"/>
                          </a:solidFill>
                        </a:rPr>
                        <a:t>72.39%</a:t>
                      </a:r>
                      <a:endParaRPr lang="zh-TW" altLang="en-US" dirty="0">
                        <a:solidFill>
                          <a:schemeClr val="tx1"/>
                        </a:solidFill>
                      </a:endParaRPr>
                    </a:p>
                  </a:txBody>
                  <a:tcPr/>
                </a:tc>
                <a:extLst>
                  <a:ext uri="{0D108BD9-81ED-4DB2-BD59-A6C34878D82A}">
                    <a16:rowId xmlns:a16="http://schemas.microsoft.com/office/drawing/2014/main" xmlns="" val="10010"/>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45.54%</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56.51%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62.44%</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11"/>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63.67%</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71.41%</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71.41%</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12"/>
                  </a:ext>
                </a:extLst>
              </a:tr>
              <a:tr h="336997">
                <a:tc rowSpan="3">
                  <a:txBody>
                    <a:bodyPr/>
                    <a:lstStyle/>
                    <a:p>
                      <a:pPr algn="ctr"/>
                      <a:r>
                        <a:rPr lang="en-US" altLang="zh-TW" dirty="0" smtClean="0"/>
                        <a:t>30 sec E</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78.41%</a:t>
                      </a:r>
                      <a:endParaRPr lang="zh-TW" altLang="en-US" dirty="0">
                        <a:solidFill>
                          <a:srgbClr val="FF0000"/>
                        </a:solidFill>
                      </a:endParaRPr>
                    </a:p>
                  </a:txBody>
                  <a:tcPr/>
                </a:tc>
                <a:tc rowSpan="3">
                  <a:txBody>
                    <a:bodyPr/>
                    <a:lstStyle/>
                    <a:p>
                      <a:pPr algn="ctr"/>
                      <a:r>
                        <a:rPr lang="en-US" altLang="zh-TW" dirty="0" smtClean="0">
                          <a:solidFill>
                            <a:schemeClr val="tx1"/>
                          </a:solidFill>
                        </a:rPr>
                        <a:t>66.28%</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75.56%</a:t>
                      </a:r>
                      <a:endParaRPr lang="zh-TW" altLang="en-US" dirty="0">
                        <a:solidFill>
                          <a:srgbClr val="FF0000"/>
                        </a:solidFill>
                      </a:endParaRPr>
                    </a:p>
                  </a:txBody>
                  <a:tcPr/>
                </a:tc>
                <a:tc rowSpan="3">
                  <a:txBody>
                    <a:bodyPr/>
                    <a:lstStyle/>
                    <a:p>
                      <a:pPr algn="ctr"/>
                      <a:r>
                        <a:rPr lang="en-US" altLang="zh-TW" dirty="0" smtClean="0">
                          <a:solidFill>
                            <a:schemeClr val="tx1"/>
                          </a:solidFill>
                        </a:rPr>
                        <a:t>70.09%</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77.33%</a:t>
                      </a:r>
                      <a:endParaRPr lang="zh-TW" altLang="en-US" dirty="0">
                        <a:solidFill>
                          <a:srgbClr val="FF0000"/>
                        </a:solidFill>
                      </a:endParaRPr>
                    </a:p>
                  </a:txBody>
                  <a:tcPr/>
                </a:tc>
                <a:tc rowSpan="3">
                  <a:txBody>
                    <a:bodyPr/>
                    <a:lstStyle/>
                    <a:p>
                      <a:pPr algn="ctr"/>
                      <a:r>
                        <a:rPr lang="en-US" altLang="zh-TW" dirty="0" smtClean="0"/>
                        <a:t>70.48%</a:t>
                      </a:r>
                      <a:endParaRPr lang="zh-TW" altLang="en-US" dirty="0"/>
                    </a:p>
                  </a:txBody>
                  <a:tcPr/>
                </a:tc>
                <a:extLst>
                  <a:ext uri="{0D108BD9-81ED-4DB2-BD59-A6C34878D82A}">
                    <a16:rowId xmlns:a16="http://schemas.microsoft.com/office/drawing/2014/main" xmlns="" val="10013"/>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51.64%</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54.85%</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55.49%</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14"/>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68.79%</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79.87%</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78.62%</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15"/>
                  </a:ext>
                </a:extLst>
              </a:tr>
            </a:tbl>
          </a:graphicData>
        </a:graphic>
      </p:graphicFrame>
      <p:sp>
        <p:nvSpPr>
          <p:cNvPr id="5" name="文字方塊 4"/>
          <p:cNvSpPr txBox="1"/>
          <p:nvPr/>
        </p:nvSpPr>
        <p:spPr>
          <a:xfrm>
            <a:off x="616688" y="2445488"/>
            <a:ext cx="2743200" cy="646331"/>
          </a:xfrm>
          <a:prstGeom prst="rect">
            <a:avLst/>
          </a:prstGeom>
          <a:noFill/>
        </p:spPr>
        <p:txBody>
          <a:bodyPr wrap="square" rtlCol="0">
            <a:spAutoFit/>
          </a:bodyPr>
          <a:lstStyle/>
          <a:p>
            <a:endParaRPr kumimoji="1" lang="en-US" altLang="zh-TW" dirty="0" smtClean="0"/>
          </a:p>
          <a:p>
            <a:endParaRPr kumimoji="1" lang="en-US" altLang="zh-TW" dirty="0"/>
          </a:p>
        </p:txBody>
      </p:sp>
      <p:sp>
        <p:nvSpPr>
          <p:cNvPr id="3" name="文字方塊 2"/>
          <p:cNvSpPr txBox="1"/>
          <p:nvPr/>
        </p:nvSpPr>
        <p:spPr>
          <a:xfrm>
            <a:off x="-1" y="1368281"/>
            <a:ext cx="3771015" cy="4893647"/>
          </a:xfrm>
          <a:prstGeom prst="rect">
            <a:avLst/>
          </a:prstGeom>
          <a:noFill/>
        </p:spPr>
        <p:txBody>
          <a:bodyPr wrap="square" rtlCol="0">
            <a:spAutoFit/>
          </a:bodyPr>
          <a:lstStyle/>
          <a:p>
            <a:r>
              <a:rPr lang="en-US" altLang="zh-TW" sz="2400" dirty="0" smtClean="0"/>
              <a:t>First, we can see the TP rate of 3 and 5 seconds are both worse then the others.</a:t>
            </a:r>
          </a:p>
          <a:p>
            <a:endParaRPr lang="en-US" altLang="zh-TW" sz="2400" dirty="0" smtClean="0"/>
          </a:p>
          <a:p>
            <a:r>
              <a:rPr lang="en-US" altLang="zh-TW" sz="2400" dirty="0" smtClean="0"/>
              <a:t>And the TP rate of </a:t>
            </a:r>
            <a:r>
              <a:rPr lang="en-US" altLang="zh-TW" sz="2400" dirty="0" smtClean="0">
                <a:solidFill>
                  <a:srgbClr val="00B050"/>
                </a:solidFill>
              </a:rPr>
              <a:t>C2 </a:t>
            </a:r>
            <a:r>
              <a:rPr lang="en-US" altLang="zh-TW" sz="2400" dirty="0" smtClean="0"/>
              <a:t>are always lower than the others. But the TP rate  when the third feature is added.</a:t>
            </a:r>
          </a:p>
          <a:p>
            <a:endParaRPr lang="en-US" altLang="zh-TW" sz="2400" dirty="0" smtClean="0"/>
          </a:p>
          <a:p>
            <a:r>
              <a:rPr lang="en-US" altLang="zh-TW" sz="2400" dirty="0" smtClean="0"/>
              <a:t>The best performance happens when using:</a:t>
            </a:r>
          </a:p>
          <a:p>
            <a:pPr marL="457200" indent="-457200">
              <a:buAutoNum type="arabicParenBoth"/>
            </a:pPr>
            <a:r>
              <a:rPr lang="en-US" altLang="zh-TW" sz="2400" dirty="0" smtClean="0"/>
              <a:t>10-second time widow. </a:t>
            </a:r>
          </a:p>
          <a:p>
            <a:pPr marL="457200" indent="-457200">
              <a:buFontTx/>
              <a:buAutoNum type="arabicParenBoth"/>
            </a:pPr>
            <a:r>
              <a:rPr lang="en-US" altLang="zh-TW" sz="2400" dirty="0" smtClean="0"/>
              <a:t>Both feature 1 </a:t>
            </a:r>
            <a:r>
              <a:rPr lang="en-US" altLang="zh-TW" sz="2400" dirty="0"/>
              <a:t>and </a:t>
            </a:r>
            <a:r>
              <a:rPr lang="en-US" altLang="zh-TW" sz="2400" dirty="0" smtClean="0"/>
              <a:t>2</a:t>
            </a:r>
            <a:endParaRPr lang="en-US" altLang="zh-TW" sz="2400" dirty="0"/>
          </a:p>
        </p:txBody>
      </p:sp>
      <p:sp>
        <p:nvSpPr>
          <p:cNvPr id="6" name="文字方塊 5"/>
          <p:cNvSpPr txBox="1"/>
          <p:nvPr/>
        </p:nvSpPr>
        <p:spPr>
          <a:xfrm>
            <a:off x="247650" y="942975"/>
            <a:ext cx="2035913"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ltLang="zh-TW" sz="2000" dirty="0" smtClean="0"/>
              <a:t>E-W component</a:t>
            </a:r>
            <a:endParaRPr lang="zh-TW" altLang="en-US" sz="2000" dirty="0"/>
          </a:p>
        </p:txBody>
      </p:sp>
      <p:sp>
        <p:nvSpPr>
          <p:cNvPr id="7" name="橢圓 6"/>
          <p:cNvSpPr/>
          <p:nvPr/>
        </p:nvSpPr>
        <p:spPr>
          <a:xfrm>
            <a:off x="7039149" y="3953986"/>
            <a:ext cx="5085118" cy="418199"/>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8" name="橢圓 7"/>
          <p:cNvSpPr/>
          <p:nvPr/>
        </p:nvSpPr>
        <p:spPr>
          <a:xfrm>
            <a:off x="7039149" y="6146800"/>
            <a:ext cx="5085118" cy="400499"/>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9" name="橢圓 8"/>
          <p:cNvSpPr/>
          <p:nvPr/>
        </p:nvSpPr>
        <p:spPr>
          <a:xfrm>
            <a:off x="7039149" y="4985609"/>
            <a:ext cx="5085118" cy="406399"/>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Tree>
    <p:extLst>
      <p:ext uri="{BB962C8B-B14F-4D97-AF65-F5344CB8AC3E}">
        <p14:creationId xmlns:p14="http://schemas.microsoft.com/office/powerpoint/2010/main" val="4434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77246680"/>
              </p:ext>
            </p:extLst>
          </p:nvPr>
        </p:nvGraphicFramePr>
        <p:xfrm>
          <a:off x="3771015" y="1027906"/>
          <a:ext cx="8420985" cy="5852160"/>
        </p:xfrm>
        <a:graphic>
          <a:graphicData uri="http://schemas.openxmlformats.org/drawingml/2006/table">
            <a:tbl>
              <a:tblPr firstRow="1" bandRow="1">
                <a:tableStyleId>{5C22544A-7EE6-4342-B048-85BDC9FD1C3A}</a:tableStyleId>
              </a:tblPr>
              <a:tblGrid>
                <a:gridCol w="1403497">
                  <a:extLst>
                    <a:ext uri="{9D8B030D-6E8A-4147-A177-3AD203B41FA5}">
                      <a16:colId xmlns:a16="http://schemas.microsoft.com/office/drawing/2014/main" xmlns="" val="20000"/>
                    </a:ext>
                  </a:extLst>
                </a:gridCol>
                <a:gridCol w="425302">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893135">
                  <a:extLst>
                    <a:ext uri="{9D8B030D-6E8A-4147-A177-3AD203B41FA5}">
                      <a16:colId xmlns:a16="http://schemas.microsoft.com/office/drawing/2014/main" xmlns="" val="20003"/>
                    </a:ext>
                  </a:extLst>
                </a:gridCol>
                <a:gridCol w="446568">
                  <a:extLst>
                    <a:ext uri="{9D8B030D-6E8A-4147-A177-3AD203B41FA5}">
                      <a16:colId xmlns:a16="http://schemas.microsoft.com/office/drawing/2014/main" xmlns="" val="20004"/>
                    </a:ext>
                  </a:extLst>
                </a:gridCol>
                <a:gridCol w="893134">
                  <a:extLst>
                    <a:ext uri="{9D8B030D-6E8A-4147-A177-3AD203B41FA5}">
                      <a16:colId xmlns:a16="http://schemas.microsoft.com/office/drawing/2014/main" xmlns="" val="20005"/>
                    </a:ext>
                  </a:extLst>
                </a:gridCol>
                <a:gridCol w="956931">
                  <a:extLst>
                    <a:ext uri="{9D8B030D-6E8A-4147-A177-3AD203B41FA5}">
                      <a16:colId xmlns:a16="http://schemas.microsoft.com/office/drawing/2014/main" xmlns="" val="20006"/>
                    </a:ext>
                  </a:extLst>
                </a:gridCol>
                <a:gridCol w="489097">
                  <a:extLst>
                    <a:ext uri="{9D8B030D-6E8A-4147-A177-3AD203B41FA5}">
                      <a16:colId xmlns:a16="http://schemas.microsoft.com/office/drawing/2014/main" xmlns="" val="20007"/>
                    </a:ext>
                  </a:extLst>
                </a:gridCol>
                <a:gridCol w="978196">
                  <a:extLst>
                    <a:ext uri="{9D8B030D-6E8A-4147-A177-3AD203B41FA5}">
                      <a16:colId xmlns:a16="http://schemas.microsoft.com/office/drawing/2014/main" xmlns="" val="20008"/>
                    </a:ext>
                  </a:extLst>
                </a:gridCol>
                <a:gridCol w="1020725">
                  <a:extLst>
                    <a:ext uri="{9D8B030D-6E8A-4147-A177-3AD203B41FA5}">
                      <a16:colId xmlns:a16="http://schemas.microsoft.com/office/drawing/2014/main" xmlns="" val="20009"/>
                    </a:ext>
                  </a:extLst>
                </a:gridCol>
              </a:tblGrid>
              <a:tr h="336997">
                <a:tc>
                  <a:txBody>
                    <a:bodyPr/>
                    <a:lstStyle/>
                    <a:p>
                      <a:pPr algn="ctr"/>
                      <a:r>
                        <a:rPr lang="en-US" altLang="zh-TW" dirty="0" smtClean="0"/>
                        <a:t>Time length</a:t>
                      </a:r>
                      <a:endParaRPr lang="zh-TW" altLang="en-US" dirty="0"/>
                    </a:p>
                  </a:txBody>
                  <a:tcPr/>
                </a:tc>
                <a:tc gridSpan="3">
                  <a:txBody>
                    <a:bodyPr/>
                    <a:lstStyle/>
                    <a:p>
                      <a:pPr algn="ctr"/>
                      <a:r>
                        <a:rPr lang="en-US" altLang="zh-TW" dirty="0" smtClean="0"/>
                        <a:t>Using only feature 1</a:t>
                      </a:r>
                      <a:endParaRPr lang="zh-TW" altLang="en-US" dirty="0"/>
                    </a:p>
                  </a:txBody>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dirty="0" smtClean="0"/>
                        <a:t>Using feature 1 and 2</a:t>
                      </a:r>
                      <a:endParaRPr lang="zh-TW" altLang="en-US" dirty="0"/>
                    </a:p>
                  </a:txBody>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dirty="0" smtClean="0"/>
                        <a:t>Using feature 1, 2 and 3</a:t>
                      </a:r>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336997">
                <a:tc rowSpan="3">
                  <a:txBody>
                    <a:bodyPr/>
                    <a:lstStyle/>
                    <a:p>
                      <a:pPr algn="ctr"/>
                      <a:r>
                        <a:rPr lang="en-US" altLang="zh-TW" dirty="0" smtClean="0"/>
                        <a:t>3 sec N</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79.23%</a:t>
                      </a:r>
                      <a:endParaRPr lang="zh-TW" altLang="en-US" dirty="0">
                        <a:solidFill>
                          <a:srgbClr val="FF0000"/>
                        </a:solidFill>
                      </a:endParaRPr>
                    </a:p>
                  </a:txBody>
                  <a:tcPr/>
                </a:tc>
                <a:tc rowSpan="3">
                  <a:txBody>
                    <a:bodyPr/>
                    <a:lstStyle/>
                    <a:p>
                      <a:pPr algn="ctr"/>
                      <a:r>
                        <a:rPr lang="en-US" altLang="zh-TW" dirty="0" smtClean="0">
                          <a:solidFill>
                            <a:schemeClr val="tx1"/>
                          </a:solidFill>
                        </a:rPr>
                        <a:t>67.52%</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83.16%</a:t>
                      </a:r>
                      <a:endParaRPr lang="zh-TW" altLang="en-US" dirty="0">
                        <a:solidFill>
                          <a:srgbClr val="FF0000"/>
                        </a:solidFill>
                      </a:endParaRPr>
                    </a:p>
                  </a:txBody>
                  <a:tcPr/>
                </a:tc>
                <a:tc rowSpan="3">
                  <a:txBody>
                    <a:bodyPr/>
                    <a:lstStyle/>
                    <a:p>
                      <a:pPr algn="ctr"/>
                      <a:r>
                        <a:rPr lang="en-US" altLang="zh-TW" dirty="0" smtClean="0">
                          <a:solidFill>
                            <a:schemeClr val="tx1"/>
                          </a:solidFill>
                        </a:rPr>
                        <a:t>73.82%</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83.51%</a:t>
                      </a:r>
                      <a:endParaRPr lang="zh-TW" altLang="en-US" dirty="0">
                        <a:solidFill>
                          <a:srgbClr val="FF0000"/>
                        </a:solidFill>
                      </a:endParaRPr>
                    </a:p>
                  </a:txBody>
                  <a:tcPr/>
                </a:tc>
                <a:tc rowSpan="3">
                  <a:txBody>
                    <a:bodyPr/>
                    <a:lstStyle/>
                    <a:p>
                      <a:pPr algn="ctr"/>
                      <a:r>
                        <a:rPr lang="en-US" altLang="zh-TW" dirty="0" smtClean="0">
                          <a:solidFill>
                            <a:schemeClr val="tx1"/>
                          </a:solidFill>
                        </a:rPr>
                        <a:t>72.33%</a:t>
                      </a:r>
                      <a:endParaRPr lang="zh-TW" altLang="en-US" dirty="0">
                        <a:solidFill>
                          <a:schemeClr val="tx1"/>
                        </a:solidFill>
                      </a:endParaRPr>
                    </a:p>
                  </a:txBody>
                  <a:tcPr/>
                </a:tc>
                <a:extLst>
                  <a:ext uri="{0D108BD9-81ED-4DB2-BD59-A6C34878D82A}">
                    <a16:rowId xmlns:a16="http://schemas.microsoft.com/office/drawing/2014/main" xmlns="" val="10001"/>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51.21%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58.66%</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57.47%</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2"/>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72.12%</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79.63%</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76.02%</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3"/>
                  </a:ext>
                </a:extLst>
              </a:tr>
              <a:tr h="336997">
                <a:tc rowSpan="3">
                  <a:txBody>
                    <a:bodyPr/>
                    <a:lstStyle/>
                    <a:p>
                      <a:pPr algn="ctr"/>
                      <a:r>
                        <a:rPr lang="en-US" altLang="zh-TW" dirty="0" smtClean="0"/>
                        <a:t>5 sec N</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79.89%</a:t>
                      </a:r>
                      <a:endParaRPr lang="zh-TW" altLang="en-US" dirty="0">
                        <a:solidFill>
                          <a:srgbClr val="FF0000"/>
                        </a:solidFill>
                      </a:endParaRPr>
                    </a:p>
                  </a:txBody>
                  <a:tcPr/>
                </a:tc>
                <a:tc rowSpan="3">
                  <a:txBody>
                    <a:bodyPr/>
                    <a:lstStyle/>
                    <a:p>
                      <a:pPr algn="ctr"/>
                      <a:r>
                        <a:rPr lang="en-US" altLang="zh-TW" dirty="0" smtClean="0">
                          <a:solidFill>
                            <a:schemeClr val="tx1"/>
                          </a:solidFill>
                        </a:rPr>
                        <a:t>72.80%</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74.33%</a:t>
                      </a:r>
                      <a:endParaRPr lang="zh-TW" altLang="en-US" dirty="0">
                        <a:solidFill>
                          <a:srgbClr val="FF0000"/>
                        </a:solidFill>
                      </a:endParaRPr>
                    </a:p>
                  </a:txBody>
                  <a:tcPr/>
                </a:tc>
                <a:tc rowSpan="3">
                  <a:txBody>
                    <a:bodyPr/>
                    <a:lstStyle/>
                    <a:p>
                      <a:pPr algn="ctr"/>
                      <a:r>
                        <a:rPr lang="en-US" altLang="zh-TW" dirty="0" smtClean="0">
                          <a:solidFill>
                            <a:schemeClr val="tx1"/>
                          </a:solidFill>
                        </a:rPr>
                        <a:t>73.51%</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74.41%</a:t>
                      </a:r>
                      <a:endParaRPr lang="zh-TW" altLang="en-US" dirty="0">
                        <a:solidFill>
                          <a:srgbClr val="FF0000"/>
                        </a:solidFill>
                      </a:endParaRPr>
                    </a:p>
                  </a:txBody>
                  <a:tcPr/>
                </a:tc>
                <a:tc rowSpan="3">
                  <a:txBody>
                    <a:bodyPr/>
                    <a:lstStyle/>
                    <a:p>
                      <a:pPr algn="ctr"/>
                      <a:r>
                        <a:rPr lang="en-US" altLang="zh-TW" dirty="0" smtClean="0">
                          <a:solidFill>
                            <a:schemeClr val="tx1"/>
                          </a:solidFill>
                        </a:rPr>
                        <a:t>70.54%</a:t>
                      </a:r>
                      <a:endParaRPr lang="zh-TW" altLang="en-US" dirty="0">
                        <a:solidFill>
                          <a:schemeClr val="tx1"/>
                        </a:solidFill>
                      </a:endParaRPr>
                    </a:p>
                  </a:txBody>
                  <a:tcPr/>
                </a:tc>
                <a:extLst>
                  <a:ext uri="{0D108BD9-81ED-4DB2-BD59-A6C34878D82A}">
                    <a16:rowId xmlns:a16="http://schemas.microsoft.com/office/drawing/2014/main" xmlns="" val="10004"/>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62.37%</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62.98%</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58.66%</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5"/>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76.13%</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83.22%</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78.55%</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6"/>
                  </a:ext>
                </a:extLst>
              </a:tr>
              <a:tr h="336997">
                <a:tc rowSpan="3">
                  <a:txBody>
                    <a:bodyPr/>
                    <a:lstStyle/>
                    <a:p>
                      <a:pPr algn="ctr"/>
                      <a:r>
                        <a:rPr lang="en-US" altLang="zh-TW" dirty="0" smtClean="0"/>
                        <a:t>10 sec N</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80.00%</a:t>
                      </a:r>
                      <a:endParaRPr lang="zh-TW" altLang="en-US" dirty="0">
                        <a:solidFill>
                          <a:srgbClr val="FF0000"/>
                        </a:solidFill>
                      </a:endParaRPr>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solidFill>
                        </a:rPr>
                        <a:t>65.47%</a:t>
                      </a:r>
                      <a:endParaRPr lang="zh-TW" altLang="en-US" dirty="0" smtClean="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80.26%</a:t>
                      </a:r>
                      <a:endParaRPr lang="zh-TW" altLang="en-US" dirty="0">
                        <a:solidFill>
                          <a:srgbClr val="FF0000"/>
                        </a:solidFill>
                      </a:endParaRPr>
                    </a:p>
                  </a:txBody>
                  <a:tcPr/>
                </a:tc>
                <a:tc rowSpan="3">
                  <a:txBody>
                    <a:bodyPr/>
                    <a:lstStyle/>
                    <a:p>
                      <a:pPr algn="ctr"/>
                      <a:r>
                        <a:rPr lang="en-US" altLang="zh-TW" dirty="0" smtClean="0">
                          <a:solidFill>
                            <a:schemeClr val="tx1"/>
                          </a:solidFill>
                        </a:rPr>
                        <a:t>76.58%</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83.08%</a:t>
                      </a:r>
                      <a:endParaRPr lang="zh-TW" altLang="en-US" dirty="0">
                        <a:solidFill>
                          <a:srgbClr val="FF0000"/>
                        </a:solidFill>
                      </a:endParaRPr>
                    </a:p>
                  </a:txBody>
                  <a:tcPr/>
                </a:tc>
                <a:tc rowSpan="3">
                  <a:txBody>
                    <a:bodyPr/>
                    <a:lstStyle/>
                    <a:p>
                      <a:pPr algn="ctr"/>
                      <a:r>
                        <a:rPr lang="en-US" altLang="zh-TW" dirty="0" smtClean="0">
                          <a:solidFill>
                            <a:schemeClr val="tx1"/>
                          </a:solidFill>
                        </a:rPr>
                        <a:t>77.18%</a:t>
                      </a:r>
                      <a:endParaRPr lang="zh-TW" altLang="en-US" dirty="0">
                        <a:solidFill>
                          <a:schemeClr val="tx1"/>
                        </a:solidFill>
                      </a:endParaRPr>
                    </a:p>
                  </a:txBody>
                  <a:tcPr/>
                </a:tc>
                <a:extLst>
                  <a:ext uri="{0D108BD9-81ED-4DB2-BD59-A6C34878D82A}">
                    <a16:rowId xmlns:a16="http://schemas.microsoft.com/office/drawing/2014/main" xmlns="" val="10007"/>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48.21%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65.13%</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68.21%</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8"/>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68.21%</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84.36%</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80.26%</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9"/>
                  </a:ext>
                </a:extLst>
              </a:tr>
              <a:tr h="336997">
                <a:tc rowSpan="3">
                  <a:txBody>
                    <a:bodyPr/>
                    <a:lstStyle/>
                    <a:p>
                      <a:pPr algn="ctr"/>
                      <a:r>
                        <a:rPr lang="en-US" altLang="zh-TW" dirty="0" smtClean="0"/>
                        <a:t>20 sec N</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84.54%</a:t>
                      </a:r>
                      <a:endParaRPr lang="zh-TW" altLang="en-US" dirty="0">
                        <a:solidFill>
                          <a:srgbClr val="FF0000"/>
                        </a:solidFill>
                      </a:endParaRPr>
                    </a:p>
                  </a:txBody>
                  <a:tcPr/>
                </a:tc>
                <a:tc rowSpan="3">
                  <a:txBody>
                    <a:bodyPr/>
                    <a:lstStyle/>
                    <a:p>
                      <a:pPr algn="ctr"/>
                      <a:r>
                        <a:rPr lang="en-US" altLang="zh-TW" dirty="0" smtClean="0">
                          <a:solidFill>
                            <a:schemeClr val="tx1"/>
                          </a:solidFill>
                        </a:rPr>
                        <a:t>66.44%</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82.69%</a:t>
                      </a:r>
                      <a:endParaRPr lang="zh-TW" altLang="en-US" dirty="0">
                        <a:solidFill>
                          <a:srgbClr val="FF0000"/>
                        </a:solidFill>
                      </a:endParaRPr>
                    </a:p>
                  </a:txBody>
                  <a:tcPr/>
                </a:tc>
                <a:tc rowSpan="3">
                  <a:txBody>
                    <a:bodyPr/>
                    <a:lstStyle/>
                    <a:p>
                      <a:pPr algn="ctr"/>
                      <a:r>
                        <a:rPr lang="en-US" altLang="zh-TW" dirty="0" smtClean="0">
                          <a:solidFill>
                            <a:schemeClr val="tx1"/>
                          </a:solidFill>
                        </a:rPr>
                        <a:t>76.99%</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82.92%</a:t>
                      </a:r>
                      <a:endParaRPr lang="zh-TW" altLang="en-US" dirty="0">
                        <a:solidFill>
                          <a:srgbClr val="FF0000"/>
                        </a:solidFill>
                      </a:endParaRPr>
                    </a:p>
                  </a:txBody>
                  <a:tcPr/>
                </a:tc>
                <a:tc rowSpan="3">
                  <a:txBody>
                    <a:bodyPr/>
                    <a:lstStyle/>
                    <a:p>
                      <a:pPr algn="ctr"/>
                      <a:r>
                        <a:rPr lang="en-US" altLang="zh-TW" sz="2000" b="1" u="sng" dirty="0" smtClean="0">
                          <a:solidFill>
                            <a:schemeClr val="tx1"/>
                          </a:solidFill>
                        </a:rPr>
                        <a:t>78.08%</a:t>
                      </a:r>
                      <a:endParaRPr lang="zh-TW" altLang="en-US" sz="2000" b="1" u="sng" dirty="0">
                        <a:solidFill>
                          <a:schemeClr val="tx1"/>
                        </a:solidFill>
                      </a:endParaRPr>
                    </a:p>
                  </a:txBody>
                  <a:tcPr/>
                </a:tc>
                <a:extLst>
                  <a:ext uri="{0D108BD9-81ED-4DB2-BD59-A6C34878D82A}">
                    <a16:rowId xmlns:a16="http://schemas.microsoft.com/office/drawing/2014/main" xmlns="" val="10010"/>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51.10%</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68.49%</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71.33%</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11"/>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63.69%</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79.79%</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79.97%</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12"/>
                  </a:ext>
                </a:extLst>
              </a:tr>
              <a:tr h="336997">
                <a:tc rowSpan="3">
                  <a:txBody>
                    <a:bodyPr/>
                    <a:lstStyle/>
                    <a:p>
                      <a:pPr algn="ctr"/>
                      <a:r>
                        <a:rPr lang="en-US" altLang="zh-TW" dirty="0" smtClean="0"/>
                        <a:t>30 sec N</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81.18%</a:t>
                      </a:r>
                      <a:endParaRPr lang="zh-TW" altLang="en-US" dirty="0">
                        <a:solidFill>
                          <a:srgbClr val="FF0000"/>
                        </a:solidFill>
                      </a:endParaRPr>
                    </a:p>
                  </a:txBody>
                  <a:tcPr/>
                </a:tc>
                <a:tc rowSpan="3">
                  <a:txBody>
                    <a:bodyPr/>
                    <a:lstStyle/>
                    <a:p>
                      <a:pPr algn="ctr"/>
                      <a:r>
                        <a:rPr lang="en-US" altLang="zh-TW" dirty="0" smtClean="0">
                          <a:solidFill>
                            <a:schemeClr val="tx1"/>
                          </a:solidFill>
                        </a:rPr>
                        <a:t>64.11%</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84.05%</a:t>
                      </a:r>
                      <a:endParaRPr lang="zh-TW" altLang="en-US" dirty="0">
                        <a:solidFill>
                          <a:srgbClr val="FF0000"/>
                        </a:solidFill>
                      </a:endParaRPr>
                    </a:p>
                  </a:txBody>
                  <a:tcPr/>
                </a:tc>
                <a:tc rowSpan="3">
                  <a:txBody>
                    <a:bodyPr/>
                    <a:lstStyle/>
                    <a:p>
                      <a:pPr algn="ctr"/>
                      <a:r>
                        <a:rPr lang="en-US" altLang="zh-TW" dirty="0" smtClean="0">
                          <a:solidFill>
                            <a:schemeClr val="tx1"/>
                          </a:solidFill>
                        </a:rPr>
                        <a:t>74.56%</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84.51%</a:t>
                      </a:r>
                      <a:endParaRPr lang="zh-TW" altLang="en-US" dirty="0">
                        <a:solidFill>
                          <a:srgbClr val="FF0000"/>
                        </a:solidFill>
                      </a:endParaRPr>
                    </a:p>
                  </a:txBody>
                  <a:tcPr/>
                </a:tc>
                <a:tc rowSpan="3">
                  <a:txBody>
                    <a:bodyPr/>
                    <a:lstStyle/>
                    <a:p>
                      <a:pPr algn="ctr"/>
                      <a:r>
                        <a:rPr lang="en-US" altLang="zh-TW" dirty="0" smtClean="0">
                          <a:solidFill>
                            <a:schemeClr val="tx1"/>
                          </a:solidFill>
                        </a:rPr>
                        <a:t>76.18%</a:t>
                      </a:r>
                      <a:endParaRPr lang="zh-TW" altLang="en-US" dirty="0">
                        <a:solidFill>
                          <a:schemeClr val="tx1"/>
                        </a:solidFill>
                      </a:endParaRPr>
                    </a:p>
                  </a:txBody>
                  <a:tcPr/>
                </a:tc>
                <a:extLst>
                  <a:ext uri="{0D108BD9-81ED-4DB2-BD59-A6C34878D82A}">
                    <a16:rowId xmlns:a16="http://schemas.microsoft.com/office/drawing/2014/main" xmlns="" val="10013"/>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48.67%</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58.64%</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65.28%</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14"/>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62.49%</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80.97%</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78.74%</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15"/>
                  </a:ext>
                </a:extLst>
              </a:tr>
            </a:tbl>
          </a:graphicData>
        </a:graphic>
      </p:graphicFrame>
      <p:sp>
        <p:nvSpPr>
          <p:cNvPr id="6" name="文字方塊 5"/>
          <p:cNvSpPr txBox="1"/>
          <p:nvPr/>
        </p:nvSpPr>
        <p:spPr>
          <a:xfrm>
            <a:off x="114299" y="1504950"/>
            <a:ext cx="3656715" cy="3416320"/>
          </a:xfrm>
          <a:prstGeom prst="rect">
            <a:avLst/>
          </a:prstGeom>
          <a:noFill/>
        </p:spPr>
        <p:txBody>
          <a:bodyPr wrap="square" rtlCol="0">
            <a:spAutoFit/>
          </a:bodyPr>
          <a:lstStyle/>
          <a:p>
            <a:r>
              <a:rPr lang="en-US" altLang="zh-TW" sz="2400" dirty="0" smtClean="0"/>
              <a:t>To the N-S component, the greatest TP happens when using:</a:t>
            </a:r>
            <a:endParaRPr lang="en-US" altLang="zh-TW" sz="2400" dirty="0"/>
          </a:p>
          <a:p>
            <a:pPr marL="457200" indent="-457200">
              <a:buAutoNum type="arabicParenBoth"/>
            </a:pPr>
            <a:r>
              <a:rPr lang="en-US" altLang="zh-TW" sz="2400" dirty="0" smtClean="0"/>
              <a:t>20-second time window</a:t>
            </a:r>
          </a:p>
          <a:p>
            <a:pPr marL="457200" indent="-457200">
              <a:buFontTx/>
              <a:buAutoNum type="arabicParenBoth"/>
            </a:pPr>
            <a:r>
              <a:rPr lang="en-US" altLang="zh-TW" sz="2400" dirty="0" smtClean="0"/>
              <a:t>All features </a:t>
            </a:r>
            <a:r>
              <a:rPr lang="en-US" altLang="zh-TW" sz="2400" dirty="0"/>
              <a:t>1, 2, </a:t>
            </a:r>
            <a:r>
              <a:rPr lang="en-US" altLang="zh-TW" sz="2400" dirty="0" smtClean="0"/>
              <a:t>3</a:t>
            </a:r>
          </a:p>
          <a:p>
            <a:endParaRPr lang="en-US" altLang="zh-TW" sz="2400" dirty="0"/>
          </a:p>
          <a:p>
            <a:r>
              <a:rPr lang="en-US" altLang="zh-TW" sz="2400" dirty="0" smtClean="0"/>
              <a:t>Again, feature 3 can help on increasing </a:t>
            </a:r>
            <a:r>
              <a:rPr lang="en-US" altLang="zh-TW" sz="2400" dirty="0" smtClean="0">
                <a:solidFill>
                  <a:srgbClr val="00B050"/>
                </a:solidFill>
              </a:rPr>
              <a:t>C2</a:t>
            </a:r>
            <a:r>
              <a:rPr lang="en-US" altLang="zh-TW" sz="2400" dirty="0" smtClean="0"/>
              <a:t> TP.</a:t>
            </a:r>
            <a:endParaRPr lang="en-US" altLang="zh-TW" sz="2400" dirty="0"/>
          </a:p>
          <a:p>
            <a:endParaRPr lang="zh-TW" altLang="en-US" sz="2400" dirty="0"/>
          </a:p>
        </p:txBody>
      </p:sp>
      <p:sp>
        <p:nvSpPr>
          <p:cNvPr id="7" name="標題 1"/>
          <p:cNvSpPr txBox="1">
            <a:spLocks/>
          </p:cNvSpPr>
          <p:nvPr/>
        </p:nvSpPr>
        <p:spPr>
          <a:xfrm>
            <a:off x="114300" y="107950"/>
            <a:ext cx="12372975" cy="6627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TW" smtClean="0"/>
              <a:t>Result: choice of features, time windows, and components</a:t>
            </a:r>
            <a:endParaRPr kumimoji="1" lang="zh-TW" altLang="en-US" dirty="0"/>
          </a:p>
        </p:txBody>
      </p:sp>
      <p:sp>
        <p:nvSpPr>
          <p:cNvPr id="8" name="文字方塊 7"/>
          <p:cNvSpPr txBox="1"/>
          <p:nvPr/>
        </p:nvSpPr>
        <p:spPr>
          <a:xfrm>
            <a:off x="247650" y="942975"/>
            <a:ext cx="2035913"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ltLang="zh-TW" sz="2000" dirty="0" smtClean="0"/>
              <a:t>N-S component</a:t>
            </a:r>
            <a:endParaRPr lang="zh-TW" altLang="en-US" sz="2000" dirty="0"/>
          </a:p>
        </p:txBody>
      </p:sp>
    </p:spTree>
    <p:extLst>
      <p:ext uri="{BB962C8B-B14F-4D97-AF65-F5344CB8AC3E}">
        <p14:creationId xmlns:p14="http://schemas.microsoft.com/office/powerpoint/2010/main" val="260994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53497317"/>
              </p:ext>
            </p:extLst>
          </p:nvPr>
        </p:nvGraphicFramePr>
        <p:xfrm>
          <a:off x="3771015" y="1027906"/>
          <a:ext cx="8420985" cy="5852160"/>
        </p:xfrm>
        <a:graphic>
          <a:graphicData uri="http://schemas.openxmlformats.org/drawingml/2006/table">
            <a:tbl>
              <a:tblPr firstRow="1" bandRow="1">
                <a:tableStyleId>{5C22544A-7EE6-4342-B048-85BDC9FD1C3A}</a:tableStyleId>
              </a:tblPr>
              <a:tblGrid>
                <a:gridCol w="1403497">
                  <a:extLst>
                    <a:ext uri="{9D8B030D-6E8A-4147-A177-3AD203B41FA5}">
                      <a16:colId xmlns:a16="http://schemas.microsoft.com/office/drawing/2014/main" xmlns="" val="20000"/>
                    </a:ext>
                  </a:extLst>
                </a:gridCol>
                <a:gridCol w="425302">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893135">
                  <a:extLst>
                    <a:ext uri="{9D8B030D-6E8A-4147-A177-3AD203B41FA5}">
                      <a16:colId xmlns:a16="http://schemas.microsoft.com/office/drawing/2014/main" xmlns="" val="20003"/>
                    </a:ext>
                  </a:extLst>
                </a:gridCol>
                <a:gridCol w="446568">
                  <a:extLst>
                    <a:ext uri="{9D8B030D-6E8A-4147-A177-3AD203B41FA5}">
                      <a16:colId xmlns:a16="http://schemas.microsoft.com/office/drawing/2014/main" xmlns="" val="20004"/>
                    </a:ext>
                  </a:extLst>
                </a:gridCol>
                <a:gridCol w="893134">
                  <a:extLst>
                    <a:ext uri="{9D8B030D-6E8A-4147-A177-3AD203B41FA5}">
                      <a16:colId xmlns:a16="http://schemas.microsoft.com/office/drawing/2014/main" xmlns="" val="20005"/>
                    </a:ext>
                  </a:extLst>
                </a:gridCol>
                <a:gridCol w="956931">
                  <a:extLst>
                    <a:ext uri="{9D8B030D-6E8A-4147-A177-3AD203B41FA5}">
                      <a16:colId xmlns:a16="http://schemas.microsoft.com/office/drawing/2014/main" xmlns="" val="20006"/>
                    </a:ext>
                  </a:extLst>
                </a:gridCol>
                <a:gridCol w="489097">
                  <a:extLst>
                    <a:ext uri="{9D8B030D-6E8A-4147-A177-3AD203B41FA5}">
                      <a16:colId xmlns:a16="http://schemas.microsoft.com/office/drawing/2014/main" xmlns="" val="20007"/>
                    </a:ext>
                  </a:extLst>
                </a:gridCol>
                <a:gridCol w="978196">
                  <a:extLst>
                    <a:ext uri="{9D8B030D-6E8A-4147-A177-3AD203B41FA5}">
                      <a16:colId xmlns:a16="http://schemas.microsoft.com/office/drawing/2014/main" xmlns="" val="20008"/>
                    </a:ext>
                  </a:extLst>
                </a:gridCol>
                <a:gridCol w="1020725">
                  <a:extLst>
                    <a:ext uri="{9D8B030D-6E8A-4147-A177-3AD203B41FA5}">
                      <a16:colId xmlns:a16="http://schemas.microsoft.com/office/drawing/2014/main" xmlns="" val="20009"/>
                    </a:ext>
                  </a:extLst>
                </a:gridCol>
              </a:tblGrid>
              <a:tr h="336997">
                <a:tc>
                  <a:txBody>
                    <a:bodyPr/>
                    <a:lstStyle/>
                    <a:p>
                      <a:pPr algn="ctr"/>
                      <a:r>
                        <a:rPr lang="en-US" altLang="zh-TW" dirty="0" smtClean="0"/>
                        <a:t>Time length</a:t>
                      </a:r>
                      <a:endParaRPr lang="zh-TW" altLang="en-US" dirty="0"/>
                    </a:p>
                  </a:txBody>
                  <a:tcPr/>
                </a:tc>
                <a:tc gridSpan="3">
                  <a:txBody>
                    <a:bodyPr/>
                    <a:lstStyle/>
                    <a:p>
                      <a:pPr algn="ctr"/>
                      <a:r>
                        <a:rPr lang="en-US" altLang="zh-TW" dirty="0" smtClean="0"/>
                        <a:t>Using only feature 1</a:t>
                      </a:r>
                      <a:endParaRPr lang="zh-TW" altLang="en-US" dirty="0"/>
                    </a:p>
                  </a:txBody>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dirty="0" smtClean="0"/>
                        <a:t>Using feature 1 and 2</a:t>
                      </a:r>
                      <a:endParaRPr lang="zh-TW" altLang="en-US" dirty="0"/>
                    </a:p>
                  </a:txBody>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dirty="0" smtClean="0"/>
                        <a:t>Using feature 1, 2 and 3</a:t>
                      </a:r>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336997">
                <a:tc rowSpan="3">
                  <a:txBody>
                    <a:bodyPr/>
                    <a:lstStyle/>
                    <a:p>
                      <a:pPr algn="ctr"/>
                      <a:r>
                        <a:rPr lang="en-US" altLang="zh-TW" dirty="0" smtClean="0"/>
                        <a:t>3 sec Z</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77.86%</a:t>
                      </a:r>
                      <a:endParaRPr lang="zh-TW" altLang="en-US" dirty="0">
                        <a:solidFill>
                          <a:srgbClr val="FF0000"/>
                        </a:solidFill>
                      </a:endParaRPr>
                    </a:p>
                  </a:txBody>
                  <a:tcPr/>
                </a:tc>
                <a:tc rowSpan="3">
                  <a:txBody>
                    <a:bodyPr/>
                    <a:lstStyle/>
                    <a:p>
                      <a:pPr algn="ctr"/>
                      <a:r>
                        <a:rPr lang="en-US" altLang="zh-TW" dirty="0" smtClean="0">
                          <a:solidFill>
                            <a:schemeClr val="tx1"/>
                          </a:solidFill>
                        </a:rPr>
                        <a:t>62.25%</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76.63%</a:t>
                      </a:r>
                      <a:endParaRPr lang="zh-TW" altLang="en-US" dirty="0">
                        <a:solidFill>
                          <a:srgbClr val="FF0000"/>
                        </a:solidFill>
                      </a:endParaRPr>
                    </a:p>
                  </a:txBody>
                  <a:tcPr/>
                </a:tc>
                <a:tc rowSpan="3">
                  <a:txBody>
                    <a:bodyPr/>
                    <a:lstStyle/>
                    <a:p>
                      <a:pPr algn="ctr"/>
                      <a:r>
                        <a:rPr lang="en-US" altLang="zh-TW" dirty="0" smtClean="0">
                          <a:solidFill>
                            <a:schemeClr val="tx1"/>
                          </a:solidFill>
                        </a:rPr>
                        <a:t>72.13%</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77.01%</a:t>
                      </a:r>
                      <a:endParaRPr lang="zh-TW" altLang="en-US" dirty="0">
                        <a:solidFill>
                          <a:srgbClr val="FF0000"/>
                        </a:solidFill>
                      </a:endParaRPr>
                    </a:p>
                  </a:txBody>
                  <a:tcPr/>
                </a:tc>
                <a:tc rowSpan="3">
                  <a:txBody>
                    <a:bodyPr/>
                    <a:lstStyle/>
                    <a:p>
                      <a:pPr algn="ctr"/>
                      <a:r>
                        <a:rPr lang="en-US" altLang="zh-TW" dirty="0" smtClean="0">
                          <a:solidFill>
                            <a:schemeClr val="tx1"/>
                          </a:solidFill>
                        </a:rPr>
                        <a:t>71.36%</a:t>
                      </a:r>
                      <a:endParaRPr lang="zh-TW" altLang="en-US" dirty="0">
                        <a:solidFill>
                          <a:schemeClr val="tx1"/>
                        </a:solidFill>
                      </a:endParaRPr>
                    </a:p>
                  </a:txBody>
                  <a:tcPr/>
                </a:tc>
                <a:extLst>
                  <a:ext uri="{0D108BD9-81ED-4DB2-BD59-A6C34878D82A}">
                    <a16:rowId xmlns:a16="http://schemas.microsoft.com/office/drawing/2014/main" xmlns="" val="10001"/>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45.13%</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58.76%</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59.19%</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2"/>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64.65%</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81.00%</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77.68%</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3"/>
                  </a:ext>
                </a:extLst>
              </a:tr>
              <a:tr h="336997">
                <a:tc rowSpan="3">
                  <a:txBody>
                    <a:bodyPr/>
                    <a:lstStyle/>
                    <a:p>
                      <a:pPr algn="ctr"/>
                      <a:r>
                        <a:rPr lang="en-US" altLang="zh-TW" dirty="0" smtClean="0"/>
                        <a:t>5 sec Z</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78.37%</a:t>
                      </a:r>
                      <a:endParaRPr lang="zh-TW" altLang="en-US" dirty="0">
                        <a:solidFill>
                          <a:srgbClr val="FF0000"/>
                        </a:solidFill>
                      </a:endParaRPr>
                    </a:p>
                  </a:txBody>
                  <a:tcPr/>
                </a:tc>
                <a:tc rowSpan="3">
                  <a:txBody>
                    <a:bodyPr/>
                    <a:lstStyle/>
                    <a:p>
                      <a:pPr algn="ctr"/>
                      <a:r>
                        <a:rPr lang="en-US" altLang="zh-TW" dirty="0" smtClean="0">
                          <a:solidFill>
                            <a:schemeClr val="tx1"/>
                          </a:solidFill>
                        </a:rPr>
                        <a:t>63.75%</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79.62%</a:t>
                      </a:r>
                      <a:endParaRPr lang="zh-TW" altLang="en-US" dirty="0">
                        <a:solidFill>
                          <a:srgbClr val="FF0000"/>
                        </a:solidFill>
                      </a:endParaRPr>
                    </a:p>
                  </a:txBody>
                  <a:tcPr/>
                </a:tc>
                <a:tc rowSpan="3">
                  <a:txBody>
                    <a:bodyPr/>
                    <a:lstStyle/>
                    <a:p>
                      <a:pPr algn="ctr"/>
                      <a:r>
                        <a:rPr lang="en-US" altLang="zh-TW" dirty="0" smtClean="0">
                          <a:solidFill>
                            <a:schemeClr val="tx1"/>
                          </a:solidFill>
                        </a:rPr>
                        <a:t>75.03%</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79.84%</a:t>
                      </a:r>
                      <a:endParaRPr lang="zh-TW" altLang="en-US" dirty="0">
                        <a:solidFill>
                          <a:srgbClr val="FF0000"/>
                        </a:solidFill>
                      </a:endParaRPr>
                    </a:p>
                  </a:txBody>
                  <a:tcPr/>
                </a:tc>
                <a:tc rowSpan="3">
                  <a:txBody>
                    <a:bodyPr/>
                    <a:lstStyle/>
                    <a:p>
                      <a:pPr algn="ctr"/>
                      <a:r>
                        <a:rPr lang="en-US" altLang="zh-TW" dirty="0" smtClean="0">
                          <a:solidFill>
                            <a:schemeClr val="tx1"/>
                          </a:solidFill>
                        </a:rPr>
                        <a:t>75.11%</a:t>
                      </a:r>
                      <a:endParaRPr lang="zh-TW" altLang="en-US" dirty="0">
                        <a:solidFill>
                          <a:schemeClr val="tx1"/>
                        </a:solidFill>
                      </a:endParaRPr>
                    </a:p>
                  </a:txBody>
                  <a:tcPr/>
                </a:tc>
                <a:extLst>
                  <a:ext uri="{0D108BD9-81ED-4DB2-BD59-A6C34878D82A}">
                    <a16:rowId xmlns:a16="http://schemas.microsoft.com/office/drawing/2014/main" xmlns="" val="10004"/>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47.35%</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61.65%</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61.22%</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5"/>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65.51%</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83.84%</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84.26%</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6"/>
                  </a:ext>
                </a:extLst>
              </a:tr>
              <a:tr h="336997">
                <a:tc rowSpan="3">
                  <a:txBody>
                    <a:bodyPr/>
                    <a:lstStyle/>
                    <a:p>
                      <a:pPr algn="ctr"/>
                      <a:r>
                        <a:rPr lang="en-US" altLang="zh-TW" dirty="0" smtClean="0"/>
                        <a:t>10 sec Z</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81.30%</a:t>
                      </a:r>
                      <a:endParaRPr lang="zh-TW" altLang="en-US" dirty="0">
                        <a:solidFill>
                          <a:srgbClr val="FF0000"/>
                        </a:solidFill>
                      </a:endParaRPr>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solidFill>
                        </a:rPr>
                        <a:t>64.01%</a:t>
                      </a:r>
                      <a:endParaRPr lang="zh-TW" altLang="en-US" dirty="0" smtClean="0">
                        <a:solidFill>
                          <a:schemeClr val="tx1"/>
                        </a:solidFill>
                      </a:endParaRPr>
                    </a:p>
                    <a:p>
                      <a:pPr algn="ct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83.28%</a:t>
                      </a:r>
                      <a:endParaRPr lang="zh-TW" altLang="en-US" dirty="0">
                        <a:solidFill>
                          <a:srgbClr val="FF0000"/>
                        </a:solidFill>
                      </a:endParaRPr>
                    </a:p>
                  </a:txBody>
                  <a:tcPr/>
                </a:tc>
                <a:tc rowSpan="3">
                  <a:txBody>
                    <a:bodyPr/>
                    <a:lstStyle/>
                    <a:p>
                      <a:pPr algn="ctr"/>
                      <a:r>
                        <a:rPr lang="en-US" altLang="zh-TW" dirty="0" smtClean="0">
                          <a:solidFill>
                            <a:schemeClr val="tx1"/>
                          </a:solidFill>
                        </a:rPr>
                        <a:t>78.32%</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82.81%</a:t>
                      </a:r>
                      <a:endParaRPr lang="zh-TW" altLang="en-US" dirty="0">
                        <a:solidFill>
                          <a:srgbClr val="FF0000"/>
                        </a:solidFill>
                      </a:endParaRPr>
                    </a:p>
                  </a:txBody>
                  <a:tcPr/>
                </a:tc>
                <a:tc rowSpan="3">
                  <a:txBody>
                    <a:bodyPr/>
                    <a:lstStyle/>
                    <a:p>
                      <a:pPr algn="ctr"/>
                      <a:r>
                        <a:rPr lang="en-US" altLang="zh-TW" dirty="0" smtClean="0">
                          <a:solidFill>
                            <a:schemeClr val="tx1"/>
                          </a:solidFill>
                        </a:rPr>
                        <a:t>79.45%</a:t>
                      </a:r>
                      <a:endParaRPr lang="zh-TW" altLang="en-US" dirty="0">
                        <a:solidFill>
                          <a:schemeClr val="tx1"/>
                        </a:solidFill>
                      </a:endParaRPr>
                    </a:p>
                  </a:txBody>
                  <a:tcPr/>
                </a:tc>
                <a:extLst>
                  <a:ext uri="{0D108BD9-81ED-4DB2-BD59-A6C34878D82A}">
                    <a16:rowId xmlns:a16="http://schemas.microsoft.com/office/drawing/2014/main" xmlns="" val="10007"/>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46.63%</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66.39%</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70.33%</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08"/>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64.10%</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85.29%</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85.20%</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09"/>
                  </a:ext>
                </a:extLst>
              </a:tr>
              <a:tr h="336997">
                <a:tc rowSpan="3">
                  <a:txBody>
                    <a:bodyPr/>
                    <a:lstStyle/>
                    <a:p>
                      <a:pPr algn="ctr"/>
                      <a:r>
                        <a:rPr lang="en-US" altLang="zh-TW" dirty="0" smtClean="0"/>
                        <a:t>20 sec Z</a:t>
                      </a:r>
                      <a:endParaRPr lang="zh-TW" altLang="en-US" dirty="0"/>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85.24%</a:t>
                      </a:r>
                      <a:endParaRPr lang="zh-TW" altLang="en-US" dirty="0">
                        <a:solidFill>
                          <a:srgbClr val="FF0000"/>
                        </a:solidFill>
                      </a:endParaRPr>
                    </a:p>
                  </a:txBody>
                  <a:tcPr/>
                </a:tc>
                <a:tc rowSpan="3">
                  <a:txBody>
                    <a:bodyPr/>
                    <a:lstStyle/>
                    <a:p>
                      <a:pPr algn="ctr"/>
                      <a:r>
                        <a:rPr lang="en-US" altLang="zh-TW" dirty="0" smtClean="0">
                          <a:solidFill>
                            <a:schemeClr val="tx1"/>
                          </a:solidFill>
                        </a:rPr>
                        <a:t>65.18%</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83.19%</a:t>
                      </a:r>
                      <a:endParaRPr lang="zh-TW" altLang="en-US" dirty="0">
                        <a:solidFill>
                          <a:srgbClr val="FF0000"/>
                        </a:solidFill>
                      </a:endParaRPr>
                    </a:p>
                  </a:txBody>
                  <a:tcPr/>
                </a:tc>
                <a:tc rowSpan="3">
                  <a:txBody>
                    <a:bodyPr/>
                    <a:lstStyle/>
                    <a:p>
                      <a:pPr algn="ctr"/>
                      <a:r>
                        <a:rPr lang="en-US" altLang="zh-TW" dirty="0" smtClean="0">
                          <a:solidFill>
                            <a:schemeClr val="tx1"/>
                          </a:solidFill>
                        </a:rPr>
                        <a:t>79.29%</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83.65%</a:t>
                      </a:r>
                      <a:endParaRPr lang="zh-TW" altLang="en-US" dirty="0">
                        <a:solidFill>
                          <a:srgbClr val="FF0000"/>
                        </a:solidFill>
                      </a:endParaRPr>
                    </a:p>
                  </a:txBody>
                  <a:tcPr/>
                </a:tc>
                <a:tc rowSpan="3">
                  <a:txBody>
                    <a:bodyPr/>
                    <a:lstStyle/>
                    <a:p>
                      <a:pPr algn="ctr"/>
                      <a:r>
                        <a:rPr lang="en-US" altLang="zh-TW" sz="2000" b="1" u="sng" dirty="0" smtClean="0">
                          <a:solidFill>
                            <a:schemeClr val="tx1"/>
                          </a:solidFill>
                        </a:rPr>
                        <a:t>80.36%</a:t>
                      </a:r>
                      <a:endParaRPr lang="zh-TW" altLang="en-US" sz="2000" b="1" u="sng" dirty="0">
                        <a:solidFill>
                          <a:schemeClr val="tx1"/>
                        </a:solidFill>
                      </a:endParaRPr>
                    </a:p>
                  </a:txBody>
                  <a:tcPr/>
                </a:tc>
                <a:extLst>
                  <a:ext uri="{0D108BD9-81ED-4DB2-BD59-A6C34878D82A}">
                    <a16:rowId xmlns:a16="http://schemas.microsoft.com/office/drawing/2014/main" xmlns="" val="10010"/>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47.41%</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67.65%</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69.73%</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11"/>
                  </a:ext>
                </a:extLst>
              </a:tr>
              <a:tr h="336997">
                <a:tc vMerge="1">
                  <a:txBody>
                    <a:bodyPr/>
                    <a:lstStyle/>
                    <a:p>
                      <a:endParaRPr lang="zh-TW" altLang="en-US"/>
                    </a:p>
                  </a:txBody>
                  <a:tcPr/>
                </a:tc>
                <a:tc>
                  <a:txBody>
                    <a:bodyPr/>
                    <a:lstStyle/>
                    <a:p>
                      <a:pPr algn="ctr"/>
                      <a:r>
                        <a:rPr lang="en-US" altLang="zh-TW" dirty="0" smtClean="0"/>
                        <a:t>C3</a:t>
                      </a:r>
                      <a:endParaRPr lang="zh-TW" altLang="en-US" dirty="0"/>
                    </a:p>
                  </a:txBody>
                  <a:tcPr/>
                </a:tc>
                <a:tc>
                  <a:txBody>
                    <a:bodyPr/>
                    <a:lstStyle/>
                    <a:p>
                      <a:pPr algn="ctr"/>
                      <a:r>
                        <a:rPr lang="en-US" altLang="zh-TW" dirty="0" smtClean="0">
                          <a:solidFill>
                            <a:srgbClr val="0070C0"/>
                          </a:solidFill>
                        </a:rPr>
                        <a:t>62.88%</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86.97%</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87.69%</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12"/>
                  </a:ext>
                </a:extLst>
              </a:tr>
              <a:tr h="336997">
                <a:tc rowSpan="3">
                  <a:txBody>
                    <a:bodyPr/>
                    <a:lstStyle/>
                    <a:p>
                      <a:pPr algn="ctr"/>
                      <a:r>
                        <a:rPr lang="en-US" altLang="zh-TW" dirty="0" smtClean="0">
                          <a:solidFill>
                            <a:srgbClr val="FF0000"/>
                          </a:solidFill>
                        </a:rPr>
                        <a:t>30 sec Z</a:t>
                      </a:r>
                      <a:endParaRPr lang="zh-TW" altLang="en-US" dirty="0">
                        <a:solidFill>
                          <a:srgbClr val="FF0000"/>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83.21%</a:t>
                      </a:r>
                      <a:endParaRPr lang="zh-TW" altLang="en-US" dirty="0">
                        <a:solidFill>
                          <a:srgbClr val="FF0000"/>
                        </a:solidFill>
                      </a:endParaRPr>
                    </a:p>
                  </a:txBody>
                  <a:tcPr/>
                </a:tc>
                <a:tc rowSpan="3">
                  <a:txBody>
                    <a:bodyPr/>
                    <a:lstStyle/>
                    <a:p>
                      <a:pPr algn="ctr"/>
                      <a:r>
                        <a:rPr lang="en-US" altLang="zh-TW" dirty="0" smtClean="0">
                          <a:solidFill>
                            <a:schemeClr val="tx1"/>
                          </a:solidFill>
                        </a:rPr>
                        <a:t>67.47%</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85.00%</a:t>
                      </a:r>
                      <a:endParaRPr lang="zh-TW" altLang="en-US" dirty="0">
                        <a:solidFill>
                          <a:srgbClr val="FF0000"/>
                        </a:solidFill>
                      </a:endParaRPr>
                    </a:p>
                  </a:txBody>
                  <a:tcPr/>
                </a:tc>
                <a:tc rowSpan="3">
                  <a:txBody>
                    <a:bodyPr/>
                    <a:lstStyle/>
                    <a:p>
                      <a:pPr algn="ctr"/>
                      <a:r>
                        <a:rPr lang="en-US" altLang="zh-TW" dirty="0" smtClean="0">
                          <a:solidFill>
                            <a:schemeClr val="tx1"/>
                          </a:solidFill>
                        </a:rPr>
                        <a:t>77.74%</a:t>
                      </a:r>
                      <a:endParaRPr lang="zh-TW" altLang="en-US" dirty="0">
                        <a:solidFill>
                          <a:schemeClr val="tx1"/>
                        </a:solidFill>
                      </a:endParaRPr>
                    </a:p>
                  </a:txBody>
                  <a:tcPr/>
                </a:tc>
                <a:tc>
                  <a:txBody>
                    <a:bodyPr/>
                    <a:lstStyle/>
                    <a:p>
                      <a:pPr algn="ctr"/>
                      <a:r>
                        <a:rPr lang="en-US" altLang="zh-TW" dirty="0" smtClean="0">
                          <a:solidFill>
                            <a:srgbClr val="FF0000"/>
                          </a:solidFill>
                        </a:rPr>
                        <a:t>C1</a:t>
                      </a:r>
                      <a:endParaRPr lang="zh-TW" altLang="en-US" dirty="0">
                        <a:solidFill>
                          <a:srgbClr val="FF0000"/>
                        </a:solidFill>
                      </a:endParaRPr>
                    </a:p>
                  </a:txBody>
                  <a:tcPr/>
                </a:tc>
                <a:tc>
                  <a:txBody>
                    <a:bodyPr/>
                    <a:lstStyle/>
                    <a:p>
                      <a:pPr algn="ctr"/>
                      <a:r>
                        <a:rPr lang="en-US" altLang="zh-TW" dirty="0" smtClean="0">
                          <a:solidFill>
                            <a:srgbClr val="FF0000"/>
                          </a:solidFill>
                        </a:rPr>
                        <a:t>85.30%</a:t>
                      </a:r>
                      <a:endParaRPr lang="zh-TW" altLang="en-US" dirty="0">
                        <a:solidFill>
                          <a:srgbClr val="FF0000"/>
                        </a:solidFill>
                      </a:endParaRPr>
                    </a:p>
                  </a:txBody>
                  <a:tcPr/>
                </a:tc>
                <a:tc rowSpan="3">
                  <a:txBody>
                    <a:bodyPr/>
                    <a:lstStyle/>
                    <a:p>
                      <a:pPr algn="ctr"/>
                      <a:r>
                        <a:rPr lang="en-US" altLang="zh-TW" dirty="0" smtClean="0">
                          <a:solidFill>
                            <a:schemeClr val="tx1"/>
                          </a:solidFill>
                        </a:rPr>
                        <a:t>77.75%</a:t>
                      </a:r>
                      <a:endParaRPr lang="zh-TW" altLang="en-US" dirty="0">
                        <a:solidFill>
                          <a:schemeClr val="tx1"/>
                        </a:solidFill>
                      </a:endParaRPr>
                    </a:p>
                  </a:txBody>
                  <a:tcPr/>
                </a:tc>
                <a:extLst>
                  <a:ext uri="{0D108BD9-81ED-4DB2-BD59-A6C34878D82A}">
                    <a16:rowId xmlns:a16="http://schemas.microsoft.com/office/drawing/2014/main" xmlns="" val="10013"/>
                  </a:ext>
                </a:extLst>
              </a:tr>
              <a:tr h="336997">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52.27%</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61.79%</a:t>
                      </a:r>
                      <a:endParaRPr lang="zh-TW" altLang="en-US" dirty="0">
                        <a:solidFill>
                          <a:srgbClr val="00B050"/>
                        </a:solidFill>
                      </a:endParaRPr>
                    </a:p>
                  </a:txBody>
                  <a:tcPr/>
                </a:tc>
                <a:tc vMerge="1">
                  <a:txBody>
                    <a:bodyPr/>
                    <a:lstStyle/>
                    <a:p>
                      <a:endParaRPr lang="zh-TW" altLang="en-US"/>
                    </a:p>
                  </a:txBody>
                  <a:tcPr/>
                </a:tc>
                <a:tc>
                  <a:txBody>
                    <a:bodyPr/>
                    <a:lstStyle/>
                    <a:p>
                      <a:pPr algn="ctr"/>
                      <a:r>
                        <a:rPr lang="en-US" altLang="zh-TW" dirty="0" smtClean="0">
                          <a:solidFill>
                            <a:srgbClr val="00B050"/>
                          </a:solidFill>
                        </a:rPr>
                        <a:t>C2</a:t>
                      </a:r>
                      <a:endParaRPr lang="zh-TW" altLang="en-US" dirty="0">
                        <a:solidFill>
                          <a:srgbClr val="00B050"/>
                        </a:solidFill>
                      </a:endParaRPr>
                    </a:p>
                  </a:txBody>
                  <a:tcPr/>
                </a:tc>
                <a:tc>
                  <a:txBody>
                    <a:bodyPr/>
                    <a:lstStyle/>
                    <a:p>
                      <a:pPr algn="ctr"/>
                      <a:r>
                        <a:rPr lang="en-US" altLang="zh-TW" dirty="0" smtClean="0">
                          <a:solidFill>
                            <a:srgbClr val="00B050"/>
                          </a:solidFill>
                        </a:rPr>
                        <a:t>64.41%</a:t>
                      </a:r>
                      <a:endParaRPr lang="zh-TW" altLang="en-US" dirty="0">
                        <a:solidFill>
                          <a:srgbClr val="00B050"/>
                        </a:solidFill>
                      </a:endParaRPr>
                    </a:p>
                  </a:txBody>
                  <a:tcPr/>
                </a:tc>
                <a:tc vMerge="1">
                  <a:txBody>
                    <a:bodyPr/>
                    <a:lstStyle/>
                    <a:p>
                      <a:endParaRPr lang="zh-TW" altLang="en-US" dirty="0"/>
                    </a:p>
                  </a:txBody>
                  <a:tcPr/>
                </a:tc>
                <a:extLst>
                  <a:ext uri="{0D108BD9-81ED-4DB2-BD59-A6C34878D82A}">
                    <a16:rowId xmlns:a16="http://schemas.microsoft.com/office/drawing/2014/main" xmlns="" val="10014"/>
                  </a:ext>
                </a:extLst>
              </a:tr>
              <a:tr h="336997">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66.93%</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86.24%</a:t>
                      </a:r>
                      <a:endParaRPr lang="zh-TW" altLang="en-US" dirty="0">
                        <a:solidFill>
                          <a:srgbClr val="0070C0"/>
                        </a:solidFill>
                      </a:endParaRPr>
                    </a:p>
                  </a:txBody>
                  <a:tcPr/>
                </a:tc>
                <a:tc vMerge="1">
                  <a:txBody>
                    <a:bodyPr/>
                    <a:lstStyle/>
                    <a:p>
                      <a:endParaRPr lang="zh-TW" altLang="en-US"/>
                    </a:p>
                  </a:txBody>
                  <a:tcPr/>
                </a:tc>
                <a:tc>
                  <a:txBody>
                    <a:bodyPr/>
                    <a:lstStyle/>
                    <a:p>
                      <a:pPr algn="ctr"/>
                      <a:r>
                        <a:rPr lang="en-US" altLang="zh-TW" dirty="0" smtClean="0">
                          <a:solidFill>
                            <a:srgbClr val="0070C0"/>
                          </a:solidFill>
                        </a:rPr>
                        <a:t>C3</a:t>
                      </a:r>
                      <a:endParaRPr lang="zh-TW" altLang="en-US" dirty="0">
                        <a:solidFill>
                          <a:srgbClr val="0070C0"/>
                        </a:solidFill>
                      </a:endParaRPr>
                    </a:p>
                  </a:txBody>
                  <a:tcPr/>
                </a:tc>
                <a:tc>
                  <a:txBody>
                    <a:bodyPr/>
                    <a:lstStyle/>
                    <a:p>
                      <a:pPr algn="ctr"/>
                      <a:r>
                        <a:rPr lang="en-US" altLang="zh-TW" dirty="0" smtClean="0">
                          <a:solidFill>
                            <a:srgbClr val="0070C0"/>
                          </a:solidFill>
                        </a:rPr>
                        <a:t>83.54%</a:t>
                      </a:r>
                      <a:endParaRPr lang="zh-TW" altLang="en-US" dirty="0">
                        <a:solidFill>
                          <a:srgbClr val="0070C0"/>
                        </a:solidFill>
                      </a:endParaRPr>
                    </a:p>
                  </a:txBody>
                  <a:tcPr/>
                </a:tc>
                <a:tc vMerge="1">
                  <a:txBody>
                    <a:bodyPr/>
                    <a:lstStyle/>
                    <a:p>
                      <a:endParaRPr lang="zh-TW" altLang="en-US" dirty="0"/>
                    </a:p>
                  </a:txBody>
                  <a:tcPr/>
                </a:tc>
                <a:extLst>
                  <a:ext uri="{0D108BD9-81ED-4DB2-BD59-A6C34878D82A}">
                    <a16:rowId xmlns:a16="http://schemas.microsoft.com/office/drawing/2014/main" xmlns="" val="10015"/>
                  </a:ext>
                </a:extLst>
              </a:tr>
            </a:tbl>
          </a:graphicData>
        </a:graphic>
      </p:graphicFrame>
      <p:sp>
        <p:nvSpPr>
          <p:cNvPr id="6" name="文字方塊 5"/>
          <p:cNvSpPr txBox="1"/>
          <p:nvPr/>
        </p:nvSpPr>
        <p:spPr>
          <a:xfrm>
            <a:off x="114300" y="1504950"/>
            <a:ext cx="3441700" cy="1569660"/>
          </a:xfrm>
          <a:prstGeom prst="rect">
            <a:avLst/>
          </a:prstGeom>
          <a:noFill/>
        </p:spPr>
        <p:txBody>
          <a:bodyPr wrap="square" rtlCol="0">
            <a:spAutoFit/>
          </a:bodyPr>
          <a:lstStyle/>
          <a:p>
            <a:r>
              <a:rPr lang="en-US" altLang="zh-TW" sz="2400" dirty="0" smtClean="0"/>
              <a:t>The Z component shows the same result with that for N-S component.  </a:t>
            </a:r>
            <a:endParaRPr lang="en-US" altLang="zh-TW" sz="2400" dirty="0"/>
          </a:p>
          <a:p>
            <a:endParaRPr lang="zh-TW" altLang="en-US" sz="2400" dirty="0"/>
          </a:p>
        </p:txBody>
      </p:sp>
      <p:sp>
        <p:nvSpPr>
          <p:cNvPr id="7" name="內容版面配置區 2"/>
          <p:cNvSpPr txBox="1">
            <a:spLocks/>
          </p:cNvSpPr>
          <p:nvPr/>
        </p:nvSpPr>
        <p:spPr>
          <a:xfrm>
            <a:off x="0" y="5282276"/>
            <a:ext cx="7724775" cy="1625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TW" dirty="0" smtClean="0"/>
              <a:t>Features 1~3 should be all considered</a:t>
            </a:r>
          </a:p>
          <a:p>
            <a:r>
              <a:rPr kumimoji="1" lang="en-US" altLang="zh-TW" dirty="0" smtClean="0"/>
              <a:t>Z component waveforms have better performances </a:t>
            </a:r>
          </a:p>
          <a:p>
            <a:r>
              <a:rPr kumimoji="1" lang="en-US" altLang="zh-TW" dirty="0" smtClean="0"/>
              <a:t>20-s window has better performance</a:t>
            </a:r>
            <a:r>
              <a:rPr kumimoji="1" lang="en-US" altLang="zh-TW" dirty="0"/>
              <a:t>s</a:t>
            </a:r>
            <a:endParaRPr kumimoji="1" lang="en-US" altLang="zh-TW" dirty="0" smtClean="0"/>
          </a:p>
        </p:txBody>
      </p:sp>
      <p:sp>
        <p:nvSpPr>
          <p:cNvPr id="9" name="標題 1"/>
          <p:cNvSpPr txBox="1">
            <a:spLocks/>
          </p:cNvSpPr>
          <p:nvPr/>
        </p:nvSpPr>
        <p:spPr>
          <a:xfrm>
            <a:off x="114300" y="107950"/>
            <a:ext cx="12372975" cy="6627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TW" smtClean="0"/>
              <a:t>Result: choice of features, time windows, and components</a:t>
            </a:r>
            <a:endParaRPr kumimoji="1" lang="zh-TW" altLang="en-US" dirty="0"/>
          </a:p>
        </p:txBody>
      </p:sp>
      <p:sp>
        <p:nvSpPr>
          <p:cNvPr id="10" name="文字方塊 9"/>
          <p:cNvSpPr txBox="1"/>
          <p:nvPr/>
        </p:nvSpPr>
        <p:spPr>
          <a:xfrm>
            <a:off x="247650" y="942975"/>
            <a:ext cx="23241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ltLang="zh-TW" sz="2000" dirty="0" smtClean="0"/>
              <a:t>Vertical component</a:t>
            </a:r>
            <a:endParaRPr lang="zh-TW" altLang="en-US" sz="2000" dirty="0"/>
          </a:p>
        </p:txBody>
      </p:sp>
    </p:spTree>
    <p:extLst>
      <p:ext uri="{BB962C8B-B14F-4D97-AF65-F5344CB8AC3E}">
        <p14:creationId xmlns:p14="http://schemas.microsoft.com/office/powerpoint/2010/main" val="2319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74625"/>
            <a:ext cx="10515600" cy="1325563"/>
          </a:xfrm>
        </p:spPr>
        <p:txBody>
          <a:bodyPr/>
          <a:lstStyle/>
          <a:p>
            <a:r>
              <a:rPr kumimoji="1" lang="en-US" altLang="zh-TW" dirty="0" smtClean="0"/>
              <a:t>Result: choices of k (how many neighbors) </a:t>
            </a:r>
            <a:endParaRPr kumimoji="1" lang="zh-TW" altLang="en-US" dirty="0"/>
          </a:p>
        </p:txBody>
      </p:sp>
      <p:sp>
        <p:nvSpPr>
          <p:cNvPr id="3" name="內容版面配置區 2"/>
          <p:cNvSpPr>
            <a:spLocks noGrp="1"/>
          </p:cNvSpPr>
          <p:nvPr>
            <p:ph idx="1"/>
          </p:nvPr>
        </p:nvSpPr>
        <p:spPr>
          <a:xfrm>
            <a:off x="0" y="1638300"/>
            <a:ext cx="4426311" cy="4538663"/>
          </a:xfrm>
        </p:spPr>
        <p:txBody>
          <a:bodyPr/>
          <a:lstStyle/>
          <a:p>
            <a:r>
              <a:rPr kumimoji="1" lang="en-US" altLang="zh-TW" dirty="0" smtClean="0"/>
              <a:t>3 nearest neighbors shows the highest TP rate in our study.</a:t>
            </a:r>
            <a:endParaRPr kumimoji="1"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92554183"/>
              </p:ext>
            </p:extLst>
          </p:nvPr>
        </p:nvGraphicFramePr>
        <p:xfrm>
          <a:off x="4426311" y="1873786"/>
          <a:ext cx="7017488" cy="1828800"/>
        </p:xfrm>
        <a:graphic>
          <a:graphicData uri="http://schemas.openxmlformats.org/drawingml/2006/table">
            <a:tbl>
              <a:tblPr firstRow="1" bandRow="1">
                <a:tableStyleId>{5C22544A-7EE6-4342-B048-85BDC9FD1C3A}</a:tableStyleId>
              </a:tblPr>
              <a:tblGrid>
                <a:gridCol w="42530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893135">
                  <a:extLst>
                    <a:ext uri="{9D8B030D-6E8A-4147-A177-3AD203B41FA5}">
                      <a16:colId xmlns:a16="http://schemas.microsoft.com/office/drawing/2014/main" xmlns="" val="20002"/>
                    </a:ext>
                  </a:extLst>
                </a:gridCol>
                <a:gridCol w="446568">
                  <a:extLst>
                    <a:ext uri="{9D8B030D-6E8A-4147-A177-3AD203B41FA5}">
                      <a16:colId xmlns:a16="http://schemas.microsoft.com/office/drawing/2014/main" xmlns="" val="20003"/>
                    </a:ext>
                  </a:extLst>
                </a:gridCol>
                <a:gridCol w="893134">
                  <a:extLst>
                    <a:ext uri="{9D8B030D-6E8A-4147-A177-3AD203B41FA5}">
                      <a16:colId xmlns:a16="http://schemas.microsoft.com/office/drawing/2014/main" xmlns="" val="20004"/>
                    </a:ext>
                  </a:extLst>
                </a:gridCol>
                <a:gridCol w="956931">
                  <a:extLst>
                    <a:ext uri="{9D8B030D-6E8A-4147-A177-3AD203B41FA5}">
                      <a16:colId xmlns:a16="http://schemas.microsoft.com/office/drawing/2014/main" xmlns="" val="20005"/>
                    </a:ext>
                  </a:extLst>
                </a:gridCol>
                <a:gridCol w="489097">
                  <a:extLst>
                    <a:ext uri="{9D8B030D-6E8A-4147-A177-3AD203B41FA5}">
                      <a16:colId xmlns:a16="http://schemas.microsoft.com/office/drawing/2014/main" xmlns="" val="20006"/>
                    </a:ext>
                  </a:extLst>
                </a:gridCol>
                <a:gridCol w="978196">
                  <a:extLst>
                    <a:ext uri="{9D8B030D-6E8A-4147-A177-3AD203B41FA5}">
                      <a16:colId xmlns:a16="http://schemas.microsoft.com/office/drawing/2014/main" xmlns="" val="20007"/>
                    </a:ext>
                  </a:extLst>
                </a:gridCol>
                <a:gridCol w="1020725">
                  <a:extLst>
                    <a:ext uri="{9D8B030D-6E8A-4147-A177-3AD203B41FA5}">
                      <a16:colId xmlns:a16="http://schemas.microsoft.com/office/drawing/2014/main" xmlns="" val="20008"/>
                    </a:ext>
                  </a:extLst>
                </a:gridCol>
              </a:tblGrid>
              <a:tr h="277763">
                <a:tc gridSpan="9">
                  <a:txBody>
                    <a:bodyPr/>
                    <a:lstStyle/>
                    <a:p>
                      <a:pPr algn="ctr"/>
                      <a:r>
                        <a:rPr lang="en-US" altLang="zh-TW" dirty="0" smtClean="0"/>
                        <a:t>20 second</a:t>
                      </a:r>
                      <a:r>
                        <a:rPr lang="en-US" altLang="zh-TW" baseline="0" dirty="0" smtClean="0"/>
                        <a:t>s Z component</a:t>
                      </a:r>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dirty="0"/>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36997">
                <a:tc gridSpan="3">
                  <a:txBody>
                    <a:bodyPr/>
                    <a:lstStyle/>
                    <a:p>
                      <a:pPr algn="ctr"/>
                      <a:r>
                        <a:rPr lang="en-US" altLang="zh-TW" dirty="0" smtClean="0"/>
                        <a:t>k=1</a:t>
                      </a:r>
                      <a:endParaRPr lang="zh-TW" altLang="en-US" dirty="0"/>
                    </a:p>
                  </a:txBody>
                  <a:tcPr/>
                </a:tc>
                <a:tc hMerge="1">
                  <a:txBody>
                    <a:bodyPr/>
                    <a:lstStyle/>
                    <a:p>
                      <a:pPr algn="ctr"/>
                      <a:endParaRPr lang="zh-TW" altLang="en-US" dirty="0"/>
                    </a:p>
                  </a:txBody>
                  <a:tcPr/>
                </a:tc>
                <a:tc hMerge="1">
                  <a:txBody>
                    <a:bodyPr/>
                    <a:lstStyle/>
                    <a:p>
                      <a:pPr algn="ctr"/>
                      <a:endParaRPr lang="zh-TW" altLang="en-US" dirty="0"/>
                    </a:p>
                  </a:txBody>
                  <a:tcPr/>
                </a:tc>
                <a:tc gridSpan="3">
                  <a:txBody>
                    <a:bodyPr/>
                    <a:lstStyle/>
                    <a:p>
                      <a:pPr algn="ctr"/>
                      <a:r>
                        <a:rPr lang="en-US" altLang="zh-TW" dirty="0" smtClean="0">
                          <a:solidFill>
                            <a:srgbClr val="FF0000"/>
                          </a:solidFill>
                        </a:rPr>
                        <a:t>k=3</a:t>
                      </a:r>
                      <a:endParaRPr lang="zh-TW" altLang="en-US" dirty="0">
                        <a:solidFill>
                          <a:srgbClr val="FF0000"/>
                        </a:solidFill>
                      </a:endParaRPr>
                    </a:p>
                  </a:txBody>
                  <a:tcPr/>
                </a:tc>
                <a:tc hMerge="1">
                  <a:txBody>
                    <a:bodyPr/>
                    <a:lstStyle/>
                    <a:p>
                      <a:pPr algn="ctr"/>
                      <a:endParaRPr lang="zh-TW" altLang="en-US" dirty="0"/>
                    </a:p>
                  </a:txBody>
                  <a:tcPr/>
                </a:tc>
                <a:tc hMerge="1">
                  <a:txBody>
                    <a:bodyPr/>
                    <a:lstStyle/>
                    <a:p>
                      <a:pPr algn="ctr"/>
                      <a:endParaRPr lang="zh-TW" altLang="en-US" dirty="0"/>
                    </a:p>
                  </a:txBody>
                  <a:tcPr/>
                </a:tc>
                <a:tc gridSpan="3">
                  <a:txBody>
                    <a:bodyPr/>
                    <a:lstStyle/>
                    <a:p>
                      <a:pPr algn="ctr"/>
                      <a:r>
                        <a:rPr lang="en-US" altLang="zh-TW" dirty="0" smtClean="0"/>
                        <a:t>k=5</a:t>
                      </a:r>
                      <a:endParaRPr lang="zh-TW" altLang="en-US" dirty="0"/>
                    </a:p>
                  </a:txBody>
                  <a:tcPr/>
                </a:tc>
                <a:tc hMerge="1">
                  <a:txBody>
                    <a:bodyPr/>
                    <a:lstStyle/>
                    <a:p>
                      <a:pPr algn="ctr"/>
                      <a:endParaRPr lang="zh-TW" altLang="en-US" dirty="0"/>
                    </a:p>
                  </a:txBody>
                  <a:tcPr/>
                </a:tc>
                <a:tc hMerge="1">
                  <a:txBody>
                    <a:bodyPr/>
                    <a:lstStyle/>
                    <a:p>
                      <a:pPr algn="ctr"/>
                      <a:endParaRPr lang="zh-TW" altLang="en-US" dirty="0">
                        <a:solidFill>
                          <a:srgbClr val="FF0000"/>
                        </a:solidFill>
                      </a:endParaRPr>
                    </a:p>
                  </a:txBody>
                  <a:tcPr/>
                </a:tc>
                <a:extLst>
                  <a:ext uri="{0D108BD9-81ED-4DB2-BD59-A6C34878D82A}">
                    <a16:rowId xmlns:a16="http://schemas.microsoft.com/office/drawing/2014/main" xmlns="" val="10001"/>
                  </a:ext>
                </a:extLst>
              </a:tr>
              <a:tr h="336997">
                <a:tc>
                  <a:txBody>
                    <a:bodyPr/>
                    <a:lstStyle/>
                    <a:p>
                      <a:pPr algn="ctr"/>
                      <a:r>
                        <a:rPr lang="en-US" altLang="zh-TW" dirty="0" smtClean="0"/>
                        <a:t>C1</a:t>
                      </a:r>
                      <a:endParaRPr lang="zh-TW" altLang="en-US" dirty="0"/>
                    </a:p>
                  </a:txBody>
                  <a:tcPr/>
                </a:tc>
                <a:tc>
                  <a:txBody>
                    <a:bodyPr/>
                    <a:lstStyle/>
                    <a:p>
                      <a:pPr algn="ctr"/>
                      <a:r>
                        <a:rPr lang="en-US" altLang="zh-TW" dirty="0" smtClean="0"/>
                        <a:t>83.65%</a:t>
                      </a:r>
                      <a:endParaRPr lang="zh-TW" altLang="en-US" dirty="0"/>
                    </a:p>
                  </a:txBody>
                  <a:tcPr/>
                </a:tc>
                <a:tc rowSpan="3">
                  <a:txBody>
                    <a:bodyPr/>
                    <a:lstStyle/>
                    <a:p>
                      <a:pPr algn="ctr"/>
                      <a:r>
                        <a:rPr lang="en-US" altLang="zh-TW" dirty="0" smtClean="0">
                          <a:solidFill>
                            <a:schemeClr val="tx1"/>
                          </a:solidFill>
                        </a:rPr>
                        <a:t>80.36%</a:t>
                      </a:r>
                      <a:endParaRPr lang="zh-TW" altLang="en-US" dirty="0">
                        <a:solidFill>
                          <a:schemeClr val="tx1"/>
                        </a:solidFill>
                      </a:endParaRPr>
                    </a:p>
                  </a:txBody>
                  <a:tcPr/>
                </a:tc>
                <a:tc>
                  <a:txBody>
                    <a:bodyPr/>
                    <a:lstStyle/>
                    <a:p>
                      <a:pPr algn="ctr"/>
                      <a:r>
                        <a:rPr lang="en-US" altLang="zh-TW" dirty="0" smtClean="0"/>
                        <a:t>C1</a:t>
                      </a:r>
                      <a:endParaRPr lang="zh-TW" altLang="en-US" dirty="0"/>
                    </a:p>
                  </a:txBody>
                  <a:tcPr/>
                </a:tc>
                <a:tc>
                  <a:txBody>
                    <a:bodyPr/>
                    <a:lstStyle/>
                    <a:p>
                      <a:pPr algn="ctr"/>
                      <a:r>
                        <a:rPr lang="en-US" altLang="zh-TW" dirty="0" smtClean="0"/>
                        <a:t>88.55%</a:t>
                      </a:r>
                      <a:endParaRPr lang="zh-TW" altLang="en-US" dirty="0"/>
                    </a:p>
                  </a:txBody>
                  <a:tcPr/>
                </a:tc>
                <a:tc rowSpan="3">
                  <a:txBody>
                    <a:bodyPr/>
                    <a:lstStyle/>
                    <a:p>
                      <a:pPr algn="ctr"/>
                      <a:r>
                        <a:rPr lang="en-US" altLang="zh-TW" dirty="0" smtClean="0">
                          <a:solidFill>
                            <a:srgbClr val="FF0000"/>
                          </a:solidFill>
                        </a:rPr>
                        <a:t>81.05%</a:t>
                      </a:r>
                      <a:endParaRPr lang="zh-TW" altLang="en-US" dirty="0">
                        <a:solidFill>
                          <a:srgbClr val="FF0000"/>
                        </a:solidFill>
                      </a:endParaRPr>
                    </a:p>
                  </a:txBody>
                  <a:tcPr/>
                </a:tc>
                <a:tc>
                  <a:txBody>
                    <a:bodyPr/>
                    <a:lstStyle/>
                    <a:p>
                      <a:r>
                        <a:rPr lang="en-US" altLang="zh-TW" dirty="0" smtClean="0"/>
                        <a:t>C1</a:t>
                      </a:r>
                      <a:endParaRPr lang="zh-TW" altLang="en-US" dirty="0"/>
                    </a:p>
                  </a:txBody>
                  <a:tcPr/>
                </a:tc>
                <a:tc>
                  <a:txBody>
                    <a:bodyPr/>
                    <a:lstStyle/>
                    <a:p>
                      <a:r>
                        <a:rPr lang="en-US" altLang="zh-TW" dirty="0" smtClean="0"/>
                        <a:t>87.68%</a:t>
                      </a:r>
                      <a:endParaRPr lang="zh-TW" altLang="en-US" dirty="0"/>
                    </a:p>
                  </a:txBody>
                  <a:tcPr/>
                </a:tc>
                <a:tc rowSpan="3">
                  <a:txBody>
                    <a:bodyPr/>
                    <a:lstStyle/>
                    <a:p>
                      <a:r>
                        <a:rPr lang="en-US" altLang="zh-TW" dirty="0" smtClean="0"/>
                        <a:t>80.15%</a:t>
                      </a:r>
                      <a:endParaRPr lang="zh-TW" altLang="en-US" dirty="0"/>
                    </a:p>
                  </a:txBody>
                  <a:tcPr/>
                </a:tc>
                <a:extLst>
                  <a:ext uri="{0D108BD9-81ED-4DB2-BD59-A6C34878D82A}">
                    <a16:rowId xmlns:a16="http://schemas.microsoft.com/office/drawing/2014/main" xmlns="" val="10002"/>
                  </a:ext>
                </a:extLst>
              </a:tr>
              <a:tr h="336997">
                <a:tc>
                  <a:txBody>
                    <a:bodyPr/>
                    <a:lstStyle/>
                    <a:p>
                      <a:pPr algn="ctr"/>
                      <a:r>
                        <a:rPr lang="en-US" altLang="zh-TW" dirty="0" smtClean="0"/>
                        <a:t>C2</a:t>
                      </a:r>
                      <a:endParaRPr lang="zh-TW" altLang="en-US" dirty="0"/>
                    </a:p>
                  </a:txBody>
                  <a:tcPr/>
                </a:tc>
                <a:tc>
                  <a:txBody>
                    <a:bodyPr/>
                    <a:lstStyle/>
                    <a:p>
                      <a:pPr algn="ctr"/>
                      <a:r>
                        <a:rPr lang="en-US" altLang="zh-TW" dirty="0" smtClean="0"/>
                        <a:t>69.73%</a:t>
                      </a:r>
                      <a:endParaRPr lang="zh-TW" altLang="en-US" dirty="0"/>
                    </a:p>
                  </a:txBody>
                  <a:tcPr/>
                </a:tc>
                <a:tc vMerge="1">
                  <a:txBody>
                    <a:bodyPr/>
                    <a:lstStyle/>
                    <a:p>
                      <a:endParaRPr lang="zh-TW" altLang="en-US" dirty="0"/>
                    </a:p>
                  </a:txBody>
                  <a:tcPr/>
                </a:tc>
                <a:tc>
                  <a:txBody>
                    <a:bodyPr/>
                    <a:lstStyle/>
                    <a:p>
                      <a:pPr algn="ctr"/>
                      <a:r>
                        <a:rPr lang="en-US" altLang="zh-TW" dirty="0" smtClean="0"/>
                        <a:t>C2</a:t>
                      </a:r>
                      <a:endParaRPr lang="zh-TW" altLang="en-US" dirty="0"/>
                    </a:p>
                  </a:txBody>
                  <a:tcPr/>
                </a:tc>
                <a:tc>
                  <a:txBody>
                    <a:bodyPr/>
                    <a:lstStyle/>
                    <a:p>
                      <a:pPr algn="ctr"/>
                      <a:r>
                        <a:rPr lang="en-US" altLang="zh-TW" dirty="0" smtClean="0"/>
                        <a:t>67.15%</a:t>
                      </a:r>
                      <a:endParaRPr lang="zh-TW" altLang="en-US" dirty="0"/>
                    </a:p>
                  </a:txBody>
                  <a:tcPr/>
                </a:tc>
                <a:tc vMerge="1">
                  <a:txBody>
                    <a:bodyPr/>
                    <a:lstStyle/>
                    <a:p>
                      <a:endParaRPr lang="zh-TW" altLang="en-US"/>
                    </a:p>
                  </a:txBody>
                  <a:tcPr/>
                </a:tc>
                <a:tc>
                  <a:txBody>
                    <a:bodyPr/>
                    <a:lstStyle/>
                    <a:p>
                      <a:r>
                        <a:rPr lang="en-US" altLang="zh-TW" dirty="0" smtClean="0"/>
                        <a:t>C2</a:t>
                      </a:r>
                      <a:endParaRPr lang="zh-TW" altLang="en-US" dirty="0"/>
                    </a:p>
                  </a:txBody>
                  <a:tcPr/>
                </a:tc>
                <a:tc>
                  <a:txBody>
                    <a:bodyPr/>
                    <a:lstStyle/>
                    <a:p>
                      <a:r>
                        <a:rPr lang="en-US" altLang="zh-TW" dirty="0" smtClean="0"/>
                        <a:t>64.49%</a:t>
                      </a:r>
                      <a:endParaRPr lang="zh-TW" altLang="en-US" dirty="0"/>
                    </a:p>
                  </a:txBody>
                  <a:tcPr/>
                </a:tc>
                <a:tc vMerge="1">
                  <a:txBody>
                    <a:bodyPr/>
                    <a:lstStyle/>
                    <a:p>
                      <a:endParaRPr lang="zh-TW" altLang="en-US" dirty="0"/>
                    </a:p>
                  </a:txBody>
                  <a:tcPr/>
                </a:tc>
                <a:extLst>
                  <a:ext uri="{0D108BD9-81ED-4DB2-BD59-A6C34878D82A}">
                    <a16:rowId xmlns:a16="http://schemas.microsoft.com/office/drawing/2014/main" xmlns="" val="10003"/>
                  </a:ext>
                </a:extLst>
              </a:tr>
              <a:tr h="336997">
                <a:tc>
                  <a:txBody>
                    <a:bodyPr/>
                    <a:lstStyle/>
                    <a:p>
                      <a:pPr algn="ctr"/>
                      <a:r>
                        <a:rPr lang="en-US" altLang="zh-TW" dirty="0" smtClean="0"/>
                        <a:t>C3</a:t>
                      </a:r>
                      <a:endParaRPr lang="zh-TW" altLang="en-US" dirty="0"/>
                    </a:p>
                  </a:txBody>
                  <a:tcPr/>
                </a:tc>
                <a:tc>
                  <a:txBody>
                    <a:bodyPr/>
                    <a:lstStyle/>
                    <a:p>
                      <a:pPr algn="ctr"/>
                      <a:r>
                        <a:rPr lang="en-US" altLang="zh-TW" dirty="0" smtClean="0"/>
                        <a:t>87.69%</a:t>
                      </a:r>
                      <a:endParaRPr lang="zh-TW" altLang="en-US" dirty="0"/>
                    </a:p>
                  </a:txBody>
                  <a:tcPr/>
                </a:tc>
                <a:tc vMerge="1">
                  <a:txBody>
                    <a:bodyPr/>
                    <a:lstStyle/>
                    <a:p>
                      <a:endParaRPr lang="zh-TW" altLang="en-US" dirty="0"/>
                    </a:p>
                  </a:txBody>
                  <a:tcPr/>
                </a:tc>
                <a:tc>
                  <a:txBody>
                    <a:bodyPr/>
                    <a:lstStyle/>
                    <a:p>
                      <a:pPr algn="ctr"/>
                      <a:r>
                        <a:rPr lang="en-US" altLang="zh-TW" dirty="0" smtClean="0"/>
                        <a:t>C3</a:t>
                      </a:r>
                      <a:endParaRPr lang="zh-TW" altLang="en-US" dirty="0"/>
                    </a:p>
                  </a:txBody>
                  <a:tcPr/>
                </a:tc>
                <a:tc>
                  <a:txBody>
                    <a:bodyPr/>
                    <a:lstStyle/>
                    <a:p>
                      <a:pPr algn="ctr"/>
                      <a:r>
                        <a:rPr lang="en-US" altLang="zh-TW" dirty="0" smtClean="0"/>
                        <a:t>87.46%</a:t>
                      </a:r>
                      <a:endParaRPr lang="zh-TW" altLang="en-US" dirty="0"/>
                    </a:p>
                  </a:txBody>
                  <a:tcPr/>
                </a:tc>
                <a:tc vMerge="1">
                  <a:txBody>
                    <a:bodyPr/>
                    <a:lstStyle/>
                    <a:p>
                      <a:endParaRPr lang="zh-TW" altLang="en-US"/>
                    </a:p>
                  </a:txBody>
                  <a:tcPr/>
                </a:tc>
                <a:tc>
                  <a:txBody>
                    <a:bodyPr/>
                    <a:lstStyle/>
                    <a:p>
                      <a:r>
                        <a:rPr lang="en-US" altLang="zh-TW" dirty="0" smtClean="0"/>
                        <a:t>C3</a:t>
                      </a:r>
                      <a:endParaRPr lang="zh-TW" altLang="en-US" dirty="0"/>
                    </a:p>
                  </a:txBody>
                  <a:tcPr/>
                </a:tc>
                <a:tc>
                  <a:txBody>
                    <a:bodyPr/>
                    <a:lstStyle/>
                    <a:p>
                      <a:r>
                        <a:rPr lang="en-US" altLang="zh-TW" dirty="0" smtClean="0"/>
                        <a:t>88.27%</a:t>
                      </a:r>
                      <a:endParaRPr lang="zh-TW" altLang="en-US" dirty="0"/>
                    </a:p>
                  </a:txBody>
                  <a:tcPr/>
                </a:tc>
                <a:tc vMerge="1">
                  <a:txBody>
                    <a:bodyPr/>
                    <a:lstStyle/>
                    <a:p>
                      <a:endParaRPr lang="zh-TW" altLang="en-US" dirty="0"/>
                    </a:p>
                  </a:txBody>
                  <a:tcPr/>
                </a:tc>
                <a:extLst>
                  <a:ext uri="{0D108BD9-81ED-4DB2-BD59-A6C34878D82A}">
                    <a16:rowId xmlns:a16="http://schemas.microsoft.com/office/drawing/2014/main" xmlns="" val="10004"/>
                  </a:ext>
                </a:extLst>
              </a:tr>
            </a:tbl>
          </a:graphicData>
        </a:graphic>
      </p:graphicFrame>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596" y="3702586"/>
            <a:ext cx="3266999" cy="2792185"/>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19" y="3735614"/>
            <a:ext cx="3304320" cy="2792186"/>
          </a:xfrm>
          <a:prstGeom prst="rect">
            <a:avLst/>
          </a:prstGeom>
        </p:spPr>
      </p:pic>
      <p:sp>
        <p:nvSpPr>
          <p:cNvPr id="9" name="文字方塊 8"/>
          <p:cNvSpPr txBox="1"/>
          <p:nvPr/>
        </p:nvSpPr>
        <p:spPr>
          <a:xfrm>
            <a:off x="2001783" y="6004580"/>
            <a:ext cx="791936" cy="523220"/>
          </a:xfrm>
          <a:prstGeom prst="rect">
            <a:avLst/>
          </a:prstGeom>
          <a:noFill/>
        </p:spPr>
        <p:txBody>
          <a:bodyPr wrap="square" rtlCol="0">
            <a:spAutoFit/>
          </a:bodyPr>
          <a:lstStyle/>
          <a:p>
            <a:r>
              <a:rPr kumimoji="1" lang="en-US" altLang="zh-TW" sz="2800" b="1" dirty="0"/>
              <a:t>k</a:t>
            </a:r>
            <a:r>
              <a:rPr kumimoji="1" lang="en-US" altLang="zh-TW" sz="2800" b="1" dirty="0" smtClean="0"/>
              <a:t>=1</a:t>
            </a:r>
            <a:endParaRPr kumimoji="1" lang="zh-TW" altLang="en-US" sz="2800" b="1" dirty="0"/>
          </a:p>
        </p:txBody>
      </p:sp>
      <p:sp>
        <p:nvSpPr>
          <p:cNvPr id="10" name="文字方塊 9"/>
          <p:cNvSpPr txBox="1"/>
          <p:nvPr/>
        </p:nvSpPr>
        <p:spPr>
          <a:xfrm>
            <a:off x="5855580" y="6072106"/>
            <a:ext cx="791936" cy="523220"/>
          </a:xfrm>
          <a:prstGeom prst="rect">
            <a:avLst/>
          </a:prstGeom>
          <a:noFill/>
        </p:spPr>
        <p:txBody>
          <a:bodyPr wrap="square" rtlCol="0">
            <a:spAutoFit/>
          </a:bodyPr>
          <a:lstStyle/>
          <a:p>
            <a:r>
              <a:rPr kumimoji="1" lang="en-US" altLang="zh-TW" sz="2800" b="1" dirty="0" smtClean="0"/>
              <a:t>k=3</a:t>
            </a:r>
            <a:endParaRPr kumimoji="1" lang="zh-TW" altLang="en-US" sz="2800" b="1" dirty="0"/>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801" y="3928708"/>
            <a:ext cx="3266999" cy="2792185"/>
          </a:xfrm>
          <a:prstGeom prst="rect">
            <a:avLst/>
          </a:prstGeom>
        </p:spPr>
      </p:pic>
      <p:cxnSp>
        <p:nvCxnSpPr>
          <p:cNvPr id="12" name="直線箭頭接點 11"/>
          <p:cNvCxnSpPr/>
          <p:nvPr/>
        </p:nvCxnSpPr>
        <p:spPr>
          <a:xfrm>
            <a:off x="6168910" y="4764228"/>
            <a:ext cx="165277" cy="1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直線箭頭接點 12"/>
          <p:cNvCxnSpPr/>
          <p:nvPr/>
        </p:nvCxnSpPr>
        <p:spPr>
          <a:xfrm>
            <a:off x="2569049" y="4817710"/>
            <a:ext cx="165277" cy="1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線箭頭接點 13"/>
          <p:cNvCxnSpPr/>
          <p:nvPr/>
        </p:nvCxnSpPr>
        <p:spPr>
          <a:xfrm>
            <a:off x="9654391" y="4988948"/>
            <a:ext cx="165277" cy="1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直線箭頭接點 14"/>
          <p:cNvCxnSpPr/>
          <p:nvPr/>
        </p:nvCxnSpPr>
        <p:spPr>
          <a:xfrm flipH="1" flipV="1">
            <a:off x="9819668" y="5093723"/>
            <a:ext cx="332811" cy="37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直線箭頭接點 15"/>
          <p:cNvCxnSpPr/>
          <p:nvPr/>
        </p:nvCxnSpPr>
        <p:spPr>
          <a:xfrm flipV="1">
            <a:off x="9806791" y="5093723"/>
            <a:ext cx="12877" cy="329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線箭頭接點 20"/>
          <p:cNvCxnSpPr/>
          <p:nvPr/>
        </p:nvCxnSpPr>
        <p:spPr>
          <a:xfrm flipV="1">
            <a:off x="9287182" y="5112715"/>
            <a:ext cx="532486" cy="189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線箭頭接點 23"/>
          <p:cNvCxnSpPr/>
          <p:nvPr/>
        </p:nvCxnSpPr>
        <p:spPr>
          <a:xfrm flipH="1" flipV="1">
            <a:off x="9806791" y="5112716"/>
            <a:ext cx="417093" cy="436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直線箭頭接點 31"/>
          <p:cNvCxnSpPr/>
          <p:nvPr/>
        </p:nvCxnSpPr>
        <p:spPr>
          <a:xfrm flipV="1">
            <a:off x="6296614" y="4869003"/>
            <a:ext cx="37573" cy="3296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直線箭頭接點 33"/>
          <p:cNvCxnSpPr/>
          <p:nvPr/>
        </p:nvCxnSpPr>
        <p:spPr>
          <a:xfrm flipH="1" flipV="1">
            <a:off x="6316504" y="4864235"/>
            <a:ext cx="303680" cy="462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文字方塊 18"/>
          <p:cNvSpPr txBox="1"/>
          <p:nvPr/>
        </p:nvSpPr>
        <p:spPr>
          <a:xfrm>
            <a:off x="9181520" y="6153963"/>
            <a:ext cx="791936" cy="523220"/>
          </a:xfrm>
          <a:prstGeom prst="rect">
            <a:avLst/>
          </a:prstGeom>
          <a:noFill/>
        </p:spPr>
        <p:txBody>
          <a:bodyPr wrap="square" rtlCol="0">
            <a:spAutoFit/>
          </a:bodyPr>
          <a:lstStyle/>
          <a:p>
            <a:r>
              <a:rPr kumimoji="1" lang="en-US" altLang="zh-TW" sz="2800" b="1" dirty="0" smtClean="0"/>
              <a:t>k=5</a:t>
            </a:r>
            <a:endParaRPr kumimoji="1" lang="zh-TW" altLang="en-US" sz="2800" b="1" dirty="0"/>
          </a:p>
        </p:txBody>
      </p:sp>
    </p:spTree>
    <p:extLst>
      <p:ext uri="{BB962C8B-B14F-4D97-AF65-F5344CB8AC3E}">
        <p14:creationId xmlns:p14="http://schemas.microsoft.com/office/powerpoint/2010/main" val="933161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84150"/>
            <a:ext cx="10515600" cy="1325563"/>
          </a:xfrm>
        </p:spPr>
        <p:txBody>
          <a:bodyPr/>
          <a:lstStyle/>
          <a:p>
            <a:r>
              <a:rPr kumimoji="1" lang="en-US" altLang="zh-TW" dirty="0"/>
              <a:t>C</a:t>
            </a:r>
            <a:r>
              <a:rPr kumimoji="1" lang="en-US" altLang="zh-TW" dirty="0" smtClean="0"/>
              <a:t>onclusion</a:t>
            </a:r>
            <a:endParaRPr kumimoji="1" lang="zh-TW" altLang="en-US" dirty="0"/>
          </a:p>
        </p:txBody>
      </p:sp>
      <p:sp>
        <p:nvSpPr>
          <p:cNvPr id="3" name="內容版面配置區 2"/>
          <p:cNvSpPr>
            <a:spLocks noGrp="1"/>
          </p:cNvSpPr>
          <p:nvPr>
            <p:ph idx="1"/>
          </p:nvPr>
        </p:nvSpPr>
        <p:spPr>
          <a:xfrm>
            <a:off x="838199" y="1690687"/>
            <a:ext cx="11020425" cy="4486275"/>
          </a:xfrm>
        </p:spPr>
        <p:txBody>
          <a:bodyPr>
            <a:normAutofit fontScale="92500"/>
          </a:bodyPr>
          <a:lstStyle/>
          <a:p>
            <a:r>
              <a:rPr kumimoji="1" lang="en-US" altLang="zh-TW" dirty="0" smtClean="0"/>
              <a:t>Using a single station (NACB), we try to discriminate three classes of seismic events with varying </a:t>
            </a:r>
            <a:r>
              <a:rPr kumimoji="1" lang="en-US" altLang="zh-TW" dirty="0" err="1" smtClean="0"/>
              <a:t>epicentral</a:t>
            </a:r>
            <a:r>
              <a:rPr kumimoji="1" lang="en-US" altLang="zh-TW" dirty="0" smtClean="0"/>
              <a:t> distance: local (&lt;100 km), regional (100-1400 km), and </a:t>
            </a:r>
            <a:r>
              <a:rPr kumimoji="1" lang="en-US" altLang="zh-TW" dirty="0" err="1" smtClean="0"/>
              <a:t>teleseismic</a:t>
            </a:r>
            <a:r>
              <a:rPr kumimoji="1" lang="en-US" altLang="zh-TW" dirty="0" smtClean="0"/>
              <a:t> (&gt; 1400 km) events. </a:t>
            </a:r>
          </a:p>
          <a:p>
            <a:r>
              <a:rPr kumimoji="1" lang="en-US" altLang="zh-TW" dirty="0" smtClean="0"/>
              <a:t> The </a:t>
            </a:r>
            <a:r>
              <a:rPr kumimoji="1" lang="en-US" altLang="zh-TW" dirty="0"/>
              <a:t>k-nearest </a:t>
            </a:r>
            <a:r>
              <a:rPr kumimoji="1" lang="en-US" altLang="zh-TW" dirty="0" smtClean="0"/>
              <a:t>neighbors technique separate these three classes of events better when (1)  vertical component (2) 20-s time window (3)  3 neighbors are considered using.</a:t>
            </a:r>
          </a:p>
          <a:p>
            <a:r>
              <a:rPr kumimoji="1" lang="en-US" altLang="zh-TW" dirty="0" smtClean="0"/>
              <a:t>We provide three relevantly efficient features on discriminating these 3 classes.</a:t>
            </a:r>
          </a:p>
          <a:p>
            <a:r>
              <a:rPr kumimoji="1" lang="en-US" altLang="zh-TW" dirty="0" smtClean="0"/>
              <a:t>Toward the future real time system that demands fast classification, the challenge is to increase the performance in C2 class (regional events). This can be done by a wider choices of features (e.g., higher frequency band, features in time domain, polarity and so on). </a:t>
            </a:r>
          </a:p>
        </p:txBody>
      </p:sp>
    </p:spTree>
    <p:extLst>
      <p:ext uri="{BB962C8B-B14F-4D97-AF65-F5344CB8AC3E}">
        <p14:creationId xmlns:p14="http://schemas.microsoft.com/office/powerpoint/2010/main" val="1398960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00866" y="2566458"/>
            <a:ext cx="10515600" cy="1325563"/>
          </a:xfrm>
        </p:spPr>
        <p:txBody>
          <a:bodyPr/>
          <a:lstStyle/>
          <a:p>
            <a:r>
              <a:rPr kumimoji="1" lang="en-US" altLang="zh-TW" dirty="0" smtClean="0"/>
              <a:t>Thank you for your listening!</a:t>
            </a:r>
            <a:endParaRPr kumimoji="1" lang="zh-TW" altLang="en-US" dirty="0"/>
          </a:p>
        </p:txBody>
      </p:sp>
    </p:spTree>
    <p:extLst>
      <p:ext uri="{BB962C8B-B14F-4D97-AF65-F5344CB8AC3E}">
        <p14:creationId xmlns:p14="http://schemas.microsoft.com/office/powerpoint/2010/main" val="50165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b="1" u="sng" dirty="0" smtClean="0"/>
              <a:t>Outline</a:t>
            </a:r>
            <a:endParaRPr kumimoji="1" lang="zh-TW" altLang="en-US" b="1" u="sng" dirty="0"/>
          </a:p>
        </p:txBody>
      </p:sp>
      <p:sp>
        <p:nvSpPr>
          <p:cNvPr id="3" name="內容版面配置區 2"/>
          <p:cNvSpPr>
            <a:spLocks noGrp="1"/>
          </p:cNvSpPr>
          <p:nvPr>
            <p:ph idx="1"/>
          </p:nvPr>
        </p:nvSpPr>
        <p:spPr/>
        <p:txBody>
          <a:bodyPr/>
          <a:lstStyle/>
          <a:p>
            <a:r>
              <a:rPr kumimoji="1" lang="en-US" altLang="zh-TW" dirty="0" smtClean="0"/>
              <a:t>Motivation and Our Goals</a:t>
            </a:r>
          </a:p>
          <a:p>
            <a:r>
              <a:rPr kumimoji="1" lang="en-US" altLang="zh-TW" dirty="0" smtClean="0"/>
              <a:t>Methods</a:t>
            </a:r>
            <a:br>
              <a:rPr kumimoji="1" lang="en-US" altLang="zh-TW" dirty="0" smtClean="0"/>
            </a:br>
            <a:r>
              <a:rPr kumimoji="1" lang="en-US" altLang="zh-TW" dirty="0" smtClean="0"/>
              <a:t>       - Machine </a:t>
            </a:r>
            <a:r>
              <a:rPr kumimoji="1" lang="en-US" altLang="zh-TW" dirty="0"/>
              <a:t>L</a:t>
            </a:r>
            <a:r>
              <a:rPr kumimoji="1" lang="en-US" altLang="zh-TW" dirty="0" smtClean="0"/>
              <a:t>earning in Geoscience</a:t>
            </a:r>
            <a:br>
              <a:rPr kumimoji="1" lang="en-US" altLang="zh-TW" dirty="0" smtClean="0"/>
            </a:br>
            <a:r>
              <a:rPr kumimoji="1" lang="en-US" altLang="zh-TW" dirty="0" smtClean="0"/>
              <a:t>     </a:t>
            </a:r>
            <a:r>
              <a:rPr kumimoji="1" lang="en-US" altLang="zh-TW" dirty="0"/>
              <a:t> </a:t>
            </a:r>
            <a:r>
              <a:rPr kumimoji="1" lang="en-US" altLang="zh-TW" dirty="0" smtClean="0"/>
              <a:t> - </a:t>
            </a:r>
            <a:r>
              <a:rPr kumimoji="1" lang="en-US" altLang="zh-TW" dirty="0" err="1" smtClean="0"/>
              <a:t>kNN</a:t>
            </a:r>
            <a:r>
              <a:rPr kumimoji="1" lang="en-US" altLang="zh-TW" dirty="0" smtClean="0"/>
              <a:t> classification</a:t>
            </a:r>
            <a:br>
              <a:rPr kumimoji="1" lang="en-US" altLang="zh-TW" dirty="0" smtClean="0"/>
            </a:br>
            <a:r>
              <a:rPr kumimoji="1" lang="en-US" altLang="zh-TW" dirty="0" smtClean="0"/>
              <a:t>      </a:t>
            </a:r>
            <a:r>
              <a:rPr kumimoji="1" lang="en-US" altLang="zh-TW" dirty="0"/>
              <a:t> </a:t>
            </a:r>
            <a:r>
              <a:rPr kumimoji="1" lang="en-US" altLang="zh-TW" dirty="0" smtClean="0"/>
              <a:t>- True Positive rate (TP)</a:t>
            </a:r>
          </a:p>
          <a:p>
            <a:r>
              <a:rPr kumimoji="1" lang="en-US" altLang="zh-TW" dirty="0" smtClean="0"/>
              <a:t>Data and Analysis</a:t>
            </a:r>
          </a:p>
          <a:p>
            <a:r>
              <a:rPr kumimoji="1" lang="en-US" altLang="zh-TW" dirty="0" smtClean="0"/>
              <a:t>Result</a:t>
            </a:r>
          </a:p>
          <a:p>
            <a:r>
              <a:rPr kumimoji="1" lang="en-US" altLang="zh-TW" dirty="0" smtClean="0"/>
              <a:t>Conclusion</a:t>
            </a:r>
          </a:p>
        </p:txBody>
      </p:sp>
    </p:spTree>
    <p:extLst>
      <p:ext uri="{BB962C8B-B14F-4D97-AF65-F5344CB8AC3E}">
        <p14:creationId xmlns:p14="http://schemas.microsoft.com/office/powerpoint/2010/main" val="1960086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552744" y="563031"/>
            <a:ext cx="5210527" cy="4212169"/>
            <a:chOff x="442498" y="321734"/>
            <a:chExt cx="6263102" cy="5063066"/>
          </a:xfrm>
        </p:grpSpPr>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8571" t="5396" r="7381" b="5715"/>
            <a:stretch/>
          </p:blipFill>
          <p:spPr>
            <a:xfrm>
              <a:off x="728133" y="321734"/>
              <a:ext cx="5977467" cy="4741334"/>
            </a:xfrm>
            <a:prstGeom prst="rect">
              <a:avLst/>
            </a:prstGeom>
          </p:spPr>
        </p:pic>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8571" t="46350" r="7381" b="49842"/>
            <a:stretch/>
          </p:blipFill>
          <p:spPr>
            <a:xfrm rot="16200000" flipV="1">
              <a:off x="-1847579" y="2611811"/>
              <a:ext cx="4741334" cy="161179"/>
            </a:xfrm>
            <a:prstGeom prst="rect">
              <a:avLst/>
            </a:prstGeom>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10476" t="46667" r="7381" b="50158"/>
            <a:stretch/>
          </p:blipFill>
          <p:spPr>
            <a:xfrm>
              <a:off x="863600" y="5215467"/>
              <a:ext cx="5842000" cy="169333"/>
            </a:xfrm>
            <a:prstGeom prst="rect">
              <a:avLst/>
            </a:prstGeom>
          </p:spPr>
        </p:pic>
      </p:grpSp>
      <p:pic>
        <p:nvPicPr>
          <p:cNvPr id="8" name="圖片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38" t="158" r="-12738" b="23969"/>
          <a:stretch/>
        </p:blipFill>
        <p:spPr>
          <a:xfrm>
            <a:off x="5918201" y="110065"/>
            <a:ext cx="7137400" cy="4047067"/>
          </a:xfrm>
          <a:prstGeom prst="rect">
            <a:avLst/>
          </a:prstGeom>
        </p:spPr>
      </p:pic>
      <p:pic>
        <p:nvPicPr>
          <p:cNvPr id="9" name="圖片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57" t="21905" r="9285" b="15555"/>
          <a:stretch/>
        </p:blipFill>
        <p:spPr>
          <a:xfrm>
            <a:off x="5935133" y="406400"/>
            <a:ext cx="5537201" cy="3335867"/>
          </a:xfrm>
          <a:prstGeom prst="rect">
            <a:avLst/>
          </a:prstGeom>
        </p:spPr>
      </p:pic>
      <p:pic>
        <p:nvPicPr>
          <p:cNvPr id="10" name="圖片 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535" t="23016"/>
          <a:stretch/>
        </p:blipFill>
        <p:spPr>
          <a:xfrm>
            <a:off x="5915656" y="2180165"/>
            <a:ext cx="6223000" cy="4106334"/>
          </a:xfrm>
          <a:prstGeom prst="rect">
            <a:avLst/>
          </a:prstGeom>
        </p:spPr>
      </p:pic>
      <p:sp>
        <p:nvSpPr>
          <p:cNvPr id="2" name="文字方塊 1"/>
          <p:cNvSpPr txBox="1"/>
          <p:nvPr/>
        </p:nvSpPr>
        <p:spPr>
          <a:xfrm>
            <a:off x="790375" y="5197642"/>
            <a:ext cx="4972896" cy="369332"/>
          </a:xfrm>
          <a:prstGeom prst="rect">
            <a:avLst/>
          </a:prstGeom>
          <a:noFill/>
        </p:spPr>
        <p:txBody>
          <a:bodyPr wrap="square" rtlCol="0">
            <a:spAutoFit/>
          </a:bodyPr>
          <a:lstStyle/>
          <a:p>
            <a:r>
              <a:rPr kumimoji="1" lang="en-US" altLang="zh-TW" dirty="0" smtClean="0"/>
              <a:t>Feature 1 and 2</a:t>
            </a:r>
            <a:endParaRPr kumimoji="1" lang="zh-TW" altLang="en-US" dirty="0"/>
          </a:p>
        </p:txBody>
      </p:sp>
    </p:spTree>
    <p:extLst>
      <p:ext uri="{BB962C8B-B14F-4D97-AF65-F5344CB8AC3E}">
        <p14:creationId xmlns:p14="http://schemas.microsoft.com/office/powerpoint/2010/main" val="144675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300" y="339725"/>
            <a:ext cx="10515600" cy="1325563"/>
          </a:xfrm>
        </p:spPr>
        <p:txBody>
          <a:bodyPr/>
          <a:lstStyle/>
          <a:p>
            <a:r>
              <a:rPr kumimoji="1" lang="en-US" altLang="zh-TW" b="1" dirty="0"/>
              <a:t>Data: </a:t>
            </a:r>
            <a:r>
              <a:rPr kumimoji="1" lang="en-US" altLang="zh-TW" b="1" dirty="0" smtClean="0"/>
              <a:t>Three </a:t>
            </a:r>
            <a:r>
              <a:rPr kumimoji="1" lang="en-US" altLang="zh-TW" b="1" dirty="0"/>
              <a:t>classes of seismic events</a:t>
            </a:r>
            <a:endParaRPr kumimoji="1" lang="zh-TW" altLang="en-US" dirty="0"/>
          </a:p>
        </p:txBody>
      </p:sp>
      <p:sp>
        <p:nvSpPr>
          <p:cNvPr id="11" name="內容版面配置區 2"/>
          <p:cNvSpPr>
            <a:spLocks noGrp="1"/>
          </p:cNvSpPr>
          <p:nvPr>
            <p:ph idx="1"/>
          </p:nvPr>
        </p:nvSpPr>
        <p:spPr>
          <a:xfrm>
            <a:off x="838200" y="1825625"/>
            <a:ext cx="10515600" cy="4351338"/>
          </a:xfrm>
        </p:spPr>
        <p:txBody>
          <a:bodyPr/>
          <a:lstStyle/>
          <a:p>
            <a:r>
              <a:rPr kumimoji="1" lang="en-US" altLang="zh-TW" u="sng" dirty="0" smtClean="0"/>
              <a:t>3 classes</a:t>
            </a:r>
            <a:r>
              <a:rPr kumimoji="1" lang="en-US" altLang="zh-TW" dirty="0" smtClean="0"/>
              <a:t>                               </a:t>
            </a:r>
            <a:r>
              <a:rPr kumimoji="1" lang="en-US" altLang="zh-TW" u="sng" dirty="0" smtClean="0"/>
              <a:t>Magnitude Select</a:t>
            </a:r>
            <a:r>
              <a:rPr kumimoji="1" lang="en-US" altLang="zh-TW" dirty="0" smtClean="0"/>
              <a:t>           </a:t>
            </a:r>
            <a:r>
              <a:rPr kumimoji="1" lang="en-US" altLang="zh-TW" u="sng" dirty="0" smtClean="0"/>
              <a:t>Number of events</a:t>
            </a:r>
          </a:p>
          <a:p>
            <a:r>
              <a:rPr kumimoji="1" lang="en-US" altLang="zh-TW" dirty="0">
                <a:solidFill>
                  <a:srgbClr val="FF0000"/>
                </a:solidFill>
              </a:rPr>
              <a:t> </a:t>
            </a:r>
            <a:r>
              <a:rPr kumimoji="1" lang="en-US" altLang="zh-TW" dirty="0" smtClean="0">
                <a:solidFill>
                  <a:srgbClr val="FF0000"/>
                </a:solidFill>
              </a:rPr>
              <a:t>C1 Local earthquakes               </a:t>
            </a:r>
            <a:r>
              <a:rPr lang="en-US" altLang="zh-TW" dirty="0" smtClean="0">
                <a:solidFill>
                  <a:srgbClr val="FF0000"/>
                </a:solidFill>
              </a:rPr>
              <a:t>Ml 4 - 7                                 79</a:t>
            </a:r>
            <a:endParaRPr kumimoji="1" lang="en-US" altLang="zh-TW" dirty="0">
              <a:solidFill>
                <a:srgbClr val="FF0000"/>
              </a:solidFill>
            </a:endParaRPr>
          </a:p>
          <a:p>
            <a:r>
              <a:rPr kumimoji="1" lang="en-US" altLang="zh-TW" dirty="0">
                <a:solidFill>
                  <a:srgbClr val="00B050"/>
                </a:solidFill>
              </a:rPr>
              <a:t> </a:t>
            </a:r>
            <a:r>
              <a:rPr kumimoji="1" lang="en-US" altLang="zh-TW" dirty="0" smtClean="0">
                <a:solidFill>
                  <a:srgbClr val="00B050"/>
                </a:solidFill>
              </a:rPr>
              <a:t>C2 Regional earthquakes         Ml 4 - 7                                119</a:t>
            </a:r>
          </a:p>
          <a:p>
            <a:r>
              <a:rPr kumimoji="1" lang="en-US" altLang="zh-TW" dirty="0" smtClean="0">
                <a:solidFill>
                  <a:srgbClr val="0070C0"/>
                </a:solidFill>
              </a:rPr>
              <a:t> C3 </a:t>
            </a:r>
            <a:r>
              <a:rPr kumimoji="1" lang="en-US" altLang="zh-TW" dirty="0" err="1" smtClean="0">
                <a:solidFill>
                  <a:srgbClr val="0070C0"/>
                </a:solidFill>
              </a:rPr>
              <a:t>Teleseismic</a:t>
            </a:r>
            <a:r>
              <a:rPr kumimoji="1" lang="en-US" altLang="zh-TW" dirty="0" smtClean="0">
                <a:solidFill>
                  <a:srgbClr val="0070C0"/>
                </a:solidFill>
              </a:rPr>
              <a:t>                         Mw 6 - 7                                99</a:t>
            </a:r>
          </a:p>
        </p:txBody>
      </p:sp>
      <p:pic>
        <p:nvPicPr>
          <p:cNvPr id="13" name="圖片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9" t="7838" r="7530" b="32135"/>
          <a:stretch/>
        </p:blipFill>
        <p:spPr>
          <a:xfrm>
            <a:off x="0" y="3730373"/>
            <a:ext cx="12192000" cy="2606927"/>
          </a:xfrm>
          <a:prstGeom prst="rect">
            <a:avLst/>
          </a:prstGeom>
        </p:spPr>
      </p:pic>
      <p:sp>
        <p:nvSpPr>
          <p:cNvPr id="3" name="文字方塊 2"/>
          <p:cNvSpPr txBox="1"/>
          <p:nvPr/>
        </p:nvSpPr>
        <p:spPr>
          <a:xfrm>
            <a:off x="2540747" y="6207592"/>
            <a:ext cx="4292600" cy="369332"/>
          </a:xfrm>
          <a:prstGeom prst="rect">
            <a:avLst/>
          </a:prstGeom>
          <a:noFill/>
        </p:spPr>
        <p:txBody>
          <a:bodyPr wrap="square" rtlCol="0">
            <a:spAutoFit/>
          </a:bodyPr>
          <a:lstStyle/>
          <a:p>
            <a:r>
              <a:rPr lang="en-US" altLang="zh-TW" dirty="0" smtClean="0"/>
              <a:t>Distance from event to the station (km) </a:t>
            </a:r>
            <a:endParaRPr lang="zh-TW" altLang="en-US" dirty="0"/>
          </a:p>
        </p:txBody>
      </p:sp>
      <p:sp>
        <p:nvSpPr>
          <p:cNvPr id="4" name="文字方塊 3"/>
          <p:cNvSpPr txBox="1"/>
          <p:nvPr/>
        </p:nvSpPr>
        <p:spPr>
          <a:xfrm>
            <a:off x="-1" y="6207592"/>
            <a:ext cx="2675965" cy="369332"/>
          </a:xfrm>
          <a:prstGeom prst="rect">
            <a:avLst/>
          </a:prstGeom>
          <a:noFill/>
        </p:spPr>
        <p:txBody>
          <a:bodyPr wrap="square" rtlCol="0">
            <a:spAutoFit/>
          </a:bodyPr>
          <a:lstStyle/>
          <a:p>
            <a:r>
              <a:rPr kumimoji="1" lang="en-US" altLang="zh-TW" dirty="0" smtClean="0">
                <a:solidFill>
                  <a:srgbClr val="FF0000"/>
                </a:solidFill>
              </a:rPr>
              <a:t>0-100</a:t>
            </a:r>
            <a:r>
              <a:rPr kumimoji="1" lang="en-US" altLang="zh-TW" dirty="0" smtClean="0"/>
              <a:t>  </a:t>
            </a:r>
            <a:r>
              <a:rPr kumimoji="1" lang="en-US" altLang="zh-TW" dirty="0" smtClean="0">
                <a:solidFill>
                  <a:srgbClr val="00B050"/>
                </a:solidFill>
              </a:rPr>
              <a:t>100-1400    </a:t>
            </a:r>
            <a:r>
              <a:rPr kumimoji="1" lang="en-US" altLang="zh-TW" dirty="0" smtClean="0">
                <a:solidFill>
                  <a:srgbClr val="0070C0"/>
                </a:solidFill>
              </a:rPr>
              <a:t>&gt;1400</a:t>
            </a:r>
            <a:endParaRPr kumimoji="1" lang="zh-TW" altLang="en-US" dirty="0">
              <a:solidFill>
                <a:srgbClr val="0070C0"/>
              </a:solidFill>
            </a:endParaRPr>
          </a:p>
        </p:txBody>
      </p:sp>
    </p:spTree>
    <p:extLst>
      <p:ext uri="{BB962C8B-B14F-4D97-AF65-F5344CB8AC3E}">
        <p14:creationId xmlns:p14="http://schemas.microsoft.com/office/powerpoint/2010/main" val="211987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5000" y="250825"/>
            <a:ext cx="10515600" cy="1325563"/>
          </a:xfrm>
        </p:spPr>
        <p:txBody>
          <a:bodyPr/>
          <a:lstStyle/>
          <a:p>
            <a:r>
              <a:rPr kumimoji="1" lang="en-US" altLang="zh-TW" b="1" dirty="0" smtClean="0"/>
              <a:t>Choice of features</a:t>
            </a:r>
            <a:endParaRPr kumimoji="1" lang="zh-TW" altLang="en-US" b="1" dirty="0"/>
          </a:p>
        </p:txBody>
      </p:sp>
      <p:sp>
        <p:nvSpPr>
          <p:cNvPr id="3" name="內容版面配置區 2"/>
          <p:cNvSpPr>
            <a:spLocks noGrp="1"/>
          </p:cNvSpPr>
          <p:nvPr>
            <p:ph idx="1"/>
          </p:nvPr>
        </p:nvSpPr>
        <p:spPr>
          <a:xfrm>
            <a:off x="838200" y="1774825"/>
            <a:ext cx="10515600" cy="4351338"/>
          </a:xfrm>
        </p:spPr>
        <p:txBody>
          <a:bodyPr/>
          <a:lstStyle/>
          <a:p>
            <a:r>
              <a:rPr kumimoji="1" lang="en-US" altLang="zh-TW" dirty="0" smtClean="0"/>
              <a:t>Fast </a:t>
            </a:r>
            <a:r>
              <a:rPr kumimoji="1" lang="en-US" altLang="zh-TW" dirty="0"/>
              <a:t>F</a:t>
            </a:r>
            <a:r>
              <a:rPr kumimoji="1" lang="en-US" altLang="zh-TW" dirty="0" smtClean="0"/>
              <a:t>ourier transform</a:t>
            </a:r>
          </a:p>
          <a:p>
            <a:r>
              <a:rPr kumimoji="1" lang="en-US" altLang="zh-TW" dirty="0" smtClean="0"/>
              <a:t>Which frequency band shows the biggest difference among classes?</a:t>
            </a:r>
            <a:endParaRPr kumimoji="1" lang="zh-TW" altLang="en-US" dirty="0"/>
          </a:p>
        </p:txBody>
      </p:sp>
      <p:grpSp>
        <p:nvGrpSpPr>
          <p:cNvPr id="20" name="群組 19"/>
          <p:cNvGrpSpPr/>
          <p:nvPr/>
        </p:nvGrpSpPr>
        <p:grpSpPr>
          <a:xfrm>
            <a:off x="313300" y="4131329"/>
            <a:ext cx="2537159" cy="1440978"/>
            <a:chOff x="43901" y="4629399"/>
            <a:chExt cx="3924301" cy="2228805"/>
          </a:xfrm>
        </p:grpSpPr>
        <p:pic>
          <p:nvPicPr>
            <p:cNvPr id="5" name="圖片 4"/>
            <p:cNvPicPr>
              <a:picLocks noChangeAspect="1"/>
            </p:cNvPicPr>
            <p:nvPr/>
          </p:nvPicPr>
          <p:blipFill>
            <a:blip r:embed="rId3">
              <a:clrChange>
                <a:clrFrom>
                  <a:srgbClr val="FFFFFF"/>
                </a:clrFrom>
                <a:clrTo>
                  <a:srgbClr val="FFFFFF">
                    <a:alpha val="0"/>
                  </a:srgbClr>
                </a:clrTo>
              </a:clrChange>
              <a:alphaModFix amt="35000"/>
              <a:extLst>
                <a:ext uri="{28A0092B-C50C-407E-A947-70E740481C1C}">
                  <a14:useLocalDpi xmlns:a14="http://schemas.microsoft.com/office/drawing/2010/main" val="0"/>
                </a:ext>
              </a:extLst>
            </a:blip>
            <a:stretch>
              <a:fillRect/>
            </a:stretch>
          </p:blipFill>
          <p:spPr>
            <a:xfrm>
              <a:off x="43902" y="4629399"/>
              <a:ext cx="3923940" cy="2228601"/>
            </a:xfrm>
            <a:prstGeom prst="rect">
              <a:avLst/>
            </a:prstGeom>
          </p:spPr>
        </p:pic>
        <p:pic>
          <p:nvPicPr>
            <p:cNvPr id="6" name="圖片 5"/>
            <p:cNvPicPr>
              <a:picLocks noChangeAspect="1"/>
            </p:cNvPicPr>
            <p:nvPr/>
          </p:nvPicPr>
          <p:blipFill>
            <a:blip r:embed="rId4">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43901" y="4629399"/>
              <a:ext cx="3924301" cy="2228805"/>
            </a:xfrm>
            <a:prstGeom prst="rect">
              <a:avLst/>
            </a:prstGeom>
          </p:spPr>
        </p:pic>
      </p:grpSp>
      <p:grpSp>
        <p:nvGrpSpPr>
          <p:cNvPr id="19" name="群組 18"/>
          <p:cNvGrpSpPr/>
          <p:nvPr/>
        </p:nvGrpSpPr>
        <p:grpSpPr>
          <a:xfrm>
            <a:off x="313302" y="2780907"/>
            <a:ext cx="2537158" cy="1440978"/>
            <a:chOff x="8049986" y="259411"/>
            <a:chExt cx="3924300" cy="2228806"/>
          </a:xfrm>
        </p:grpSpPr>
        <p:pic>
          <p:nvPicPr>
            <p:cNvPr id="11" name="內容版面配置區 3"/>
            <p:cNvPicPr>
              <a:picLocks noChangeAspect="1"/>
            </p:cNvPicPr>
            <p:nvPr/>
          </p:nvPicPr>
          <p:blipFill>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8049986" y="262596"/>
              <a:ext cx="3924300" cy="2222640"/>
            </a:xfrm>
            <a:prstGeom prst="rect">
              <a:avLst/>
            </a:prstGeom>
          </p:spPr>
        </p:pic>
        <p:pic>
          <p:nvPicPr>
            <p:cNvPr id="12" name="圖片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9986" y="259411"/>
              <a:ext cx="3924300" cy="2228806"/>
            </a:xfrm>
            <a:prstGeom prst="rect">
              <a:avLst/>
            </a:prstGeom>
          </p:spPr>
        </p:pic>
      </p:grpSp>
      <p:grpSp>
        <p:nvGrpSpPr>
          <p:cNvPr id="22" name="群組 21"/>
          <p:cNvGrpSpPr/>
          <p:nvPr/>
        </p:nvGrpSpPr>
        <p:grpSpPr>
          <a:xfrm>
            <a:off x="313043" y="5483870"/>
            <a:ext cx="2536926" cy="1440761"/>
            <a:chOff x="5452615" y="2916428"/>
            <a:chExt cx="4362960" cy="2477794"/>
          </a:xfrm>
        </p:grpSpPr>
        <p:pic>
          <p:nvPicPr>
            <p:cNvPr id="15" name="圖片 14"/>
            <p:cNvPicPr>
              <a:picLocks noChangeAspect="1"/>
            </p:cNvPicPr>
            <p:nvPr/>
          </p:nvPicPr>
          <p:blipFill>
            <a:blip r:embed="rId7">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5452615" y="2916428"/>
              <a:ext cx="4362701" cy="2477794"/>
            </a:xfrm>
            <a:prstGeom prst="rect">
              <a:avLst/>
            </a:prstGeom>
          </p:spPr>
        </p:pic>
        <p:pic>
          <p:nvPicPr>
            <p:cNvPr id="16" name="圖片 1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2874" y="2916428"/>
              <a:ext cx="4362701" cy="2477794"/>
            </a:xfrm>
            <a:prstGeom prst="rect">
              <a:avLst/>
            </a:prstGeom>
          </p:spPr>
        </p:pic>
      </p:grpSp>
      <p:sp>
        <p:nvSpPr>
          <p:cNvPr id="23" name="向右箭號 22"/>
          <p:cNvSpPr/>
          <p:nvPr/>
        </p:nvSpPr>
        <p:spPr>
          <a:xfrm>
            <a:off x="3034861" y="4536634"/>
            <a:ext cx="539527"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 name="圖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4056" y="2739418"/>
            <a:ext cx="2387370" cy="1355906"/>
          </a:xfrm>
          <a:prstGeom prst="rect">
            <a:avLst/>
          </a:prstGeom>
        </p:spPr>
      </p:pic>
      <p:pic>
        <p:nvPicPr>
          <p:cNvPr id="7" name="圖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1013" y="2744518"/>
            <a:ext cx="2389245" cy="1355906"/>
          </a:xfrm>
          <a:prstGeom prst="rect">
            <a:avLst/>
          </a:prstGeom>
        </p:spPr>
      </p:pic>
      <p:sp>
        <p:nvSpPr>
          <p:cNvPr id="25" name="文字方塊 24"/>
          <p:cNvSpPr txBox="1"/>
          <p:nvPr/>
        </p:nvSpPr>
        <p:spPr>
          <a:xfrm>
            <a:off x="4794462" y="3068318"/>
            <a:ext cx="1208186" cy="369332"/>
          </a:xfrm>
          <a:prstGeom prst="rect">
            <a:avLst/>
          </a:prstGeom>
          <a:noFill/>
        </p:spPr>
        <p:txBody>
          <a:bodyPr wrap="square" rtlCol="0">
            <a:spAutoFit/>
          </a:bodyPr>
          <a:lstStyle/>
          <a:p>
            <a:r>
              <a:rPr kumimoji="1" lang="en-US" altLang="zh-TW" smtClean="0"/>
              <a:t>E, &lt;50 Hz</a:t>
            </a:r>
            <a:endParaRPr kumimoji="1" lang="zh-TW" altLang="en-US" dirty="0"/>
          </a:p>
        </p:txBody>
      </p:sp>
      <p:sp>
        <p:nvSpPr>
          <p:cNvPr id="28" name="文字方塊 27"/>
          <p:cNvSpPr txBox="1"/>
          <p:nvPr/>
        </p:nvSpPr>
        <p:spPr>
          <a:xfrm>
            <a:off x="7773189" y="2931771"/>
            <a:ext cx="1208186" cy="369332"/>
          </a:xfrm>
          <a:prstGeom prst="rect">
            <a:avLst/>
          </a:prstGeom>
          <a:noFill/>
        </p:spPr>
        <p:txBody>
          <a:bodyPr wrap="square" rtlCol="0">
            <a:spAutoFit/>
          </a:bodyPr>
          <a:lstStyle/>
          <a:p>
            <a:r>
              <a:rPr kumimoji="1" lang="en-US" altLang="zh-TW" smtClean="0"/>
              <a:t>E, &lt;10 Hz</a:t>
            </a:r>
            <a:endParaRPr kumimoji="1" lang="zh-TW" altLang="en-US" dirty="0"/>
          </a:p>
        </p:txBody>
      </p:sp>
      <p:sp>
        <p:nvSpPr>
          <p:cNvPr id="31" name="文字方塊 30"/>
          <p:cNvSpPr txBox="1"/>
          <p:nvPr/>
        </p:nvSpPr>
        <p:spPr>
          <a:xfrm>
            <a:off x="10645659" y="2931771"/>
            <a:ext cx="1208186" cy="369332"/>
          </a:xfrm>
          <a:prstGeom prst="rect">
            <a:avLst/>
          </a:prstGeom>
          <a:noFill/>
        </p:spPr>
        <p:txBody>
          <a:bodyPr wrap="square" rtlCol="0">
            <a:spAutoFit/>
          </a:bodyPr>
          <a:lstStyle/>
          <a:p>
            <a:r>
              <a:rPr kumimoji="1" lang="en-US" altLang="zh-TW" dirty="0" smtClean="0"/>
              <a:t>E, &lt;2 Hz</a:t>
            </a:r>
            <a:endParaRPr kumimoji="1" lang="zh-TW" altLang="en-US" dirty="0"/>
          </a:p>
        </p:txBody>
      </p:sp>
      <p:sp>
        <p:nvSpPr>
          <p:cNvPr id="8" name="文字方塊 7"/>
          <p:cNvSpPr txBox="1"/>
          <p:nvPr/>
        </p:nvSpPr>
        <p:spPr>
          <a:xfrm>
            <a:off x="1816100" y="3017518"/>
            <a:ext cx="1034360" cy="369332"/>
          </a:xfrm>
          <a:prstGeom prst="rect">
            <a:avLst/>
          </a:prstGeom>
          <a:noFill/>
        </p:spPr>
        <p:txBody>
          <a:bodyPr wrap="square" rtlCol="0">
            <a:spAutoFit/>
          </a:bodyPr>
          <a:lstStyle/>
          <a:p>
            <a:r>
              <a:rPr lang="en-US" altLang="zh-TW" dirty="0" smtClean="0">
                <a:solidFill>
                  <a:srgbClr val="FF0000"/>
                </a:solidFill>
              </a:rPr>
              <a:t>local</a:t>
            </a:r>
            <a:endParaRPr lang="zh-TW" altLang="en-US" dirty="0">
              <a:solidFill>
                <a:srgbClr val="FF0000"/>
              </a:solidFill>
            </a:endParaRPr>
          </a:p>
        </p:txBody>
      </p:sp>
      <p:sp>
        <p:nvSpPr>
          <p:cNvPr id="34" name="文字方塊 33"/>
          <p:cNvSpPr txBox="1"/>
          <p:nvPr/>
        </p:nvSpPr>
        <p:spPr>
          <a:xfrm>
            <a:off x="1713854" y="4334885"/>
            <a:ext cx="1034360" cy="369332"/>
          </a:xfrm>
          <a:prstGeom prst="rect">
            <a:avLst/>
          </a:prstGeom>
          <a:noFill/>
        </p:spPr>
        <p:txBody>
          <a:bodyPr wrap="square" rtlCol="0">
            <a:spAutoFit/>
          </a:bodyPr>
          <a:lstStyle/>
          <a:p>
            <a:r>
              <a:rPr lang="en-US" altLang="zh-TW" dirty="0" smtClean="0">
                <a:solidFill>
                  <a:schemeClr val="accent6"/>
                </a:solidFill>
              </a:rPr>
              <a:t>regional</a:t>
            </a:r>
            <a:endParaRPr lang="zh-TW" altLang="en-US" dirty="0">
              <a:solidFill>
                <a:schemeClr val="accent6"/>
              </a:solidFill>
            </a:endParaRPr>
          </a:p>
        </p:txBody>
      </p:sp>
      <p:sp>
        <p:nvSpPr>
          <p:cNvPr id="35" name="文字方塊 34"/>
          <p:cNvSpPr txBox="1"/>
          <p:nvPr/>
        </p:nvSpPr>
        <p:spPr>
          <a:xfrm>
            <a:off x="1425975" y="5642426"/>
            <a:ext cx="1321007" cy="369332"/>
          </a:xfrm>
          <a:prstGeom prst="rect">
            <a:avLst/>
          </a:prstGeom>
          <a:noFill/>
        </p:spPr>
        <p:txBody>
          <a:bodyPr wrap="square" rtlCol="0">
            <a:spAutoFit/>
          </a:bodyPr>
          <a:lstStyle/>
          <a:p>
            <a:r>
              <a:rPr lang="en-US" altLang="zh-TW" dirty="0" err="1" smtClean="0">
                <a:solidFill>
                  <a:srgbClr val="0000FF"/>
                </a:solidFill>
              </a:rPr>
              <a:t>teleseismic</a:t>
            </a:r>
            <a:endParaRPr lang="zh-TW" altLang="en-US" dirty="0">
              <a:solidFill>
                <a:srgbClr val="0000FF"/>
              </a:solidFill>
            </a:endParaRPr>
          </a:p>
        </p:txBody>
      </p:sp>
      <p:sp>
        <p:nvSpPr>
          <p:cNvPr id="21" name="文字方塊 20"/>
          <p:cNvSpPr txBox="1"/>
          <p:nvPr/>
        </p:nvSpPr>
        <p:spPr>
          <a:xfrm>
            <a:off x="4559300" y="3890784"/>
            <a:ext cx="1333500" cy="276999"/>
          </a:xfrm>
          <a:prstGeom prst="rect">
            <a:avLst/>
          </a:prstGeom>
          <a:noFill/>
        </p:spPr>
        <p:txBody>
          <a:bodyPr wrap="square" rtlCol="0">
            <a:spAutoFit/>
          </a:bodyPr>
          <a:lstStyle/>
          <a:p>
            <a:r>
              <a:rPr lang="en-US" altLang="zh-TW" sz="1200" dirty="0" smtClean="0"/>
              <a:t>Frequency (Hz)</a:t>
            </a:r>
            <a:endParaRPr lang="zh-TW" altLang="en-US" sz="1200" dirty="0"/>
          </a:p>
        </p:txBody>
      </p:sp>
      <p:sp>
        <p:nvSpPr>
          <p:cNvPr id="36" name="文字方塊 35"/>
          <p:cNvSpPr txBox="1"/>
          <p:nvPr/>
        </p:nvSpPr>
        <p:spPr>
          <a:xfrm rot="16200000">
            <a:off x="3267682" y="3257568"/>
            <a:ext cx="1333500" cy="276999"/>
          </a:xfrm>
          <a:prstGeom prst="rect">
            <a:avLst/>
          </a:prstGeom>
          <a:noFill/>
        </p:spPr>
        <p:txBody>
          <a:bodyPr wrap="square" rtlCol="0">
            <a:spAutoFit/>
          </a:bodyPr>
          <a:lstStyle/>
          <a:p>
            <a:pPr algn="ctr"/>
            <a:r>
              <a:rPr lang="en-US" altLang="zh-TW" sz="1200" dirty="0" smtClean="0"/>
              <a:t>amplitude</a:t>
            </a:r>
            <a:endParaRPr lang="zh-TW" altLang="en-US" sz="1200" dirty="0"/>
          </a:p>
        </p:txBody>
      </p:sp>
      <p:cxnSp>
        <p:nvCxnSpPr>
          <p:cNvPr id="40" name="直線單箭頭接點 39"/>
          <p:cNvCxnSpPr/>
          <p:nvPr/>
        </p:nvCxnSpPr>
        <p:spPr>
          <a:xfrm>
            <a:off x="6991350" y="4029283"/>
            <a:ext cx="1990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7524750" y="3977093"/>
            <a:ext cx="1608855" cy="369332"/>
          </a:xfrm>
          <a:prstGeom prst="rect">
            <a:avLst/>
          </a:prstGeom>
          <a:noFill/>
        </p:spPr>
        <p:txBody>
          <a:bodyPr wrap="square" rtlCol="0">
            <a:spAutoFit/>
          </a:bodyPr>
          <a:lstStyle/>
          <a:p>
            <a:r>
              <a:rPr lang="en-US" altLang="zh-TW" dirty="0" smtClean="0">
                <a:solidFill>
                  <a:schemeClr val="accent1"/>
                </a:solidFill>
              </a:rPr>
              <a:t>0.1~ 10 Hz</a:t>
            </a:r>
            <a:endParaRPr lang="zh-TW" altLang="en-US" dirty="0">
              <a:solidFill>
                <a:schemeClr val="accent1"/>
              </a:solidFill>
            </a:endParaRPr>
          </a:p>
        </p:txBody>
      </p:sp>
      <p:sp>
        <p:nvSpPr>
          <p:cNvPr id="38" name="矩形 37"/>
          <p:cNvSpPr/>
          <p:nvPr/>
        </p:nvSpPr>
        <p:spPr>
          <a:xfrm>
            <a:off x="4028126" y="4226677"/>
            <a:ext cx="7825719" cy="1754326"/>
          </a:xfrm>
          <a:prstGeom prst="rect">
            <a:avLst/>
          </a:prstGeom>
        </p:spPr>
        <p:txBody>
          <a:bodyPr wrap="square">
            <a:spAutoFit/>
          </a:bodyPr>
          <a:lstStyle/>
          <a:p>
            <a:pPr marL="342900" indent="-342900">
              <a:buAutoNum type="arabicParenBoth"/>
            </a:pPr>
            <a:r>
              <a:rPr kumimoji="1" lang="en-US" altLang="zh-TW" dirty="0" smtClean="0"/>
              <a:t>most </a:t>
            </a:r>
            <a:r>
              <a:rPr kumimoji="1" lang="en-US" altLang="zh-TW" dirty="0"/>
              <a:t>of energy is </a:t>
            </a:r>
            <a:r>
              <a:rPr kumimoji="1" lang="en-US" altLang="zh-TW" dirty="0" smtClean="0"/>
              <a:t>within </a:t>
            </a:r>
            <a:r>
              <a:rPr kumimoji="1" lang="en-US" altLang="zh-TW" dirty="0"/>
              <a:t>10 Hz </a:t>
            </a:r>
            <a:endParaRPr kumimoji="1" lang="en-US" altLang="zh-TW" dirty="0" smtClean="0"/>
          </a:p>
          <a:p>
            <a:pPr marL="342900" indent="-342900">
              <a:buAutoNum type="arabicParenBoth"/>
            </a:pPr>
            <a:r>
              <a:rPr kumimoji="1" lang="en-US" altLang="zh-TW" dirty="0" smtClean="0"/>
              <a:t>Higher than 0.5 Hz, local event has biggest energy, then regional, </a:t>
            </a:r>
            <a:r>
              <a:rPr kumimoji="1" lang="en-US" altLang="zh-TW" dirty="0" err="1" smtClean="0"/>
              <a:t>telesiesmic</a:t>
            </a:r>
            <a:r>
              <a:rPr kumimoji="1" lang="en-US" altLang="zh-TW" dirty="0" smtClean="0"/>
              <a:t> the smallest. </a:t>
            </a:r>
          </a:p>
          <a:p>
            <a:pPr marL="342900" indent="-342900">
              <a:buAutoNum type="arabicParenBoth"/>
            </a:pPr>
            <a:r>
              <a:rPr kumimoji="1" lang="en-US" altLang="zh-TW" dirty="0" smtClean="0"/>
              <a:t>Lower than 0.5 Hz, </a:t>
            </a:r>
            <a:r>
              <a:rPr kumimoji="1" lang="en-US" altLang="zh-TW" dirty="0" err="1" smtClean="0"/>
              <a:t>teleseismic</a:t>
            </a:r>
            <a:r>
              <a:rPr kumimoji="1" lang="en-US" altLang="zh-TW" dirty="0" smtClean="0"/>
              <a:t> has biggest energy, then regional, the local events the smallest.</a:t>
            </a:r>
          </a:p>
          <a:p>
            <a:pPr marL="342900" indent="-342900">
              <a:buAutoNum type="arabicParenBoth"/>
            </a:pPr>
            <a:endParaRPr kumimoji="1" lang="en-US" altLang="zh-TW" dirty="0"/>
          </a:p>
        </p:txBody>
      </p:sp>
      <p:grpSp>
        <p:nvGrpSpPr>
          <p:cNvPr id="37" name="群組 36"/>
          <p:cNvGrpSpPr/>
          <p:nvPr/>
        </p:nvGrpSpPr>
        <p:grpSpPr>
          <a:xfrm>
            <a:off x="3914056" y="4068584"/>
            <a:ext cx="8051118" cy="2720913"/>
            <a:chOff x="3914056" y="4068584"/>
            <a:chExt cx="8051118" cy="2720913"/>
          </a:xfrm>
        </p:grpSpPr>
        <p:pic>
          <p:nvPicPr>
            <p:cNvPr id="9" name="圖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16398" y="4068584"/>
              <a:ext cx="2385027" cy="1354575"/>
            </a:xfrm>
            <a:prstGeom prst="rect">
              <a:avLst/>
            </a:prstGeom>
          </p:spPr>
        </p:pic>
        <p:pic>
          <p:nvPicPr>
            <p:cNvPr id="10" name="圖片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3909" y="4108526"/>
              <a:ext cx="2416371" cy="1372378"/>
            </a:xfrm>
            <a:prstGeom prst="rect">
              <a:avLst/>
            </a:prstGeom>
          </p:spPr>
        </p:pic>
        <p:pic>
          <p:nvPicPr>
            <p:cNvPr id="14" name="圖片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48803" y="4131329"/>
              <a:ext cx="2396349" cy="1361006"/>
            </a:xfrm>
            <a:prstGeom prst="rect">
              <a:avLst/>
            </a:prstGeom>
          </p:spPr>
        </p:pic>
        <p:pic>
          <p:nvPicPr>
            <p:cNvPr id="17" name="圖片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68825" y="5420980"/>
              <a:ext cx="2396349" cy="1361005"/>
            </a:xfrm>
            <a:prstGeom prst="rect">
              <a:avLst/>
            </a:prstGeom>
          </p:spPr>
        </p:pic>
        <p:pic>
          <p:nvPicPr>
            <p:cNvPr id="18" name="圖片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91013" y="5432526"/>
              <a:ext cx="2389245" cy="1356971"/>
            </a:xfrm>
            <a:prstGeom prst="rect">
              <a:avLst/>
            </a:prstGeom>
          </p:spPr>
        </p:pic>
        <p:pic>
          <p:nvPicPr>
            <p:cNvPr id="24" name="圖片 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14056" y="5387895"/>
              <a:ext cx="2387370" cy="1355906"/>
            </a:xfrm>
            <a:prstGeom prst="rect">
              <a:avLst/>
            </a:prstGeom>
          </p:spPr>
        </p:pic>
        <p:sp>
          <p:nvSpPr>
            <p:cNvPr id="26" name="文字方塊 25"/>
            <p:cNvSpPr txBox="1"/>
            <p:nvPr/>
          </p:nvSpPr>
          <p:spPr>
            <a:xfrm>
              <a:off x="4794462" y="4442500"/>
              <a:ext cx="1208186" cy="369332"/>
            </a:xfrm>
            <a:prstGeom prst="rect">
              <a:avLst/>
            </a:prstGeom>
            <a:noFill/>
          </p:spPr>
          <p:txBody>
            <a:bodyPr wrap="square" rtlCol="0">
              <a:spAutoFit/>
            </a:bodyPr>
            <a:lstStyle/>
            <a:p>
              <a:r>
                <a:rPr kumimoji="1" lang="en-US" altLang="zh-TW" dirty="0"/>
                <a:t>N</a:t>
              </a:r>
              <a:r>
                <a:rPr kumimoji="1" lang="en-US" altLang="zh-TW" dirty="0" smtClean="0"/>
                <a:t>, &lt;50 Hz</a:t>
              </a:r>
              <a:endParaRPr kumimoji="1" lang="zh-TW" altLang="en-US" dirty="0"/>
            </a:p>
          </p:txBody>
        </p:sp>
        <p:sp>
          <p:nvSpPr>
            <p:cNvPr id="27" name="文字方塊 26"/>
            <p:cNvSpPr txBox="1"/>
            <p:nvPr/>
          </p:nvSpPr>
          <p:spPr>
            <a:xfrm>
              <a:off x="4816858" y="5684761"/>
              <a:ext cx="1208186" cy="369332"/>
            </a:xfrm>
            <a:prstGeom prst="rect">
              <a:avLst/>
            </a:prstGeom>
            <a:noFill/>
          </p:spPr>
          <p:txBody>
            <a:bodyPr wrap="square" rtlCol="0">
              <a:spAutoFit/>
            </a:bodyPr>
            <a:lstStyle/>
            <a:p>
              <a:r>
                <a:rPr kumimoji="1" lang="en-US" altLang="zh-TW" dirty="0"/>
                <a:t>Z</a:t>
              </a:r>
              <a:r>
                <a:rPr kumimoji="1" lang="en-US" altLang="zh-TW" dirty="0" smtClean="0"/>
                <a:t>, &lt;50 Hz</a:t>
              </a:r>
              <a:endParaRPr kumimoji="1" lang="zh-TW" altLang="en-US" dirty="0"/>
            </a:p>
          </p:txBody>
        </p:sp>
        <p:sp>
          <p:nvSpPr>
            <p:cNvPr id="29" name="文字方塊 28"/>
            <p:cNvSpPr txBox="1"/>
            <p:nvPr/>
          </p:nvSpPr>
          <p:spPr>
            <a:xfrm>
              <a:off x="7773189" y="4351968"/>
              <a:ext cx="1208186" cy="369332"/>
            </a:xfrm>
            <a:prstGeom prst="rect">
              <a:avLst/>
            </a:prstGeom>
            <a:noFill/>
          </p:spPr>
          <p:txBody>
            <a:bodyPr wrap="square" rtlCol="0">
              <a:spAutoFit/>
            </a:bodyPr>
            <a:lstStyle/>
            <a:p>
              <a:r>
                <a:rPr kumimoji="1" lang="en-US" altLang="zh-TW"/>
                <a:t>N</a:t>
              </a:r>
              <a:r>
                <a:rPr kumimoji="1" lang="en-US" altLang="zh-TW" smtClean="0"/>
                <a:t>, &lt;10 Hz</a:t>
              </a:r>
              <a:endParaRPr kumimoji="1" lang="zh-TW" altLang="en-US" dirty="0"/>
            </a:p>
          </p:txBody>
        </p:sp>
        <p:sp>
          <p:nvSpPr>
            <p:cNvPr id="30" name="文字方塊 29"/>
            <p:cNvSpPr txBox="1"/>
            <p:nvPr/>
          </p:nvSpPr>
          <p:spPr>
            <a:xfrm>
              <a:off x="7773189" y="5614451"/>
              <a:ext cx="1208186" cy="369332"/>
            </a:xfrm>
            <a:prstGeom prst="rect">
              <a:avLst/>
            </a:prstGeom>
            <a:noFill/>
          </p:spPr>
          <p:txBody>
            <a:bodyPr wrap="square" rtlCol="0">
              <a:spAutoFit/>
            </a:bodyPr>
            <a:lstStyle/>
            <a:p>
              <a:r>
                <a:rPr kumimoji="1" lang="en-US" altLang="zh-TW" dirty="0" smtClean="0"/>
                <a:t>Z, &lt;10 Hz</a:t>
              </a:r>
              <a:endParaRPr kumimoji="1" lang="zh-TW" altLang="en-US" dirty="0"/>
            </a:p>
          </p:txBody>
        </p:sp>
        <p:sp>
          <p:nvSpPr>
            <p:cNvPr id="32" name="文字方塊 31"/>
            <p:cNvSpPr txBox="1"/>
            <p:nvPr/>
          </p:nvSpPr>
          <p:spPr>
            <a:xfrm>
              <a:off x="10645659" y="4334885"/>
              <a:ext cx="1208186" cy="369332"/>
            </a:xfrm>
            <a:prstGeom prst="rect">
              <a:avLst/>
            </a:prstGeom>
            <a:noFill/>
          </p:spPr>
          <p:txBody>
            <a:bodyPr wrap="square" rtlCol="0">
              <a:spAutoFit/>
            </a:bodyPr>
            <a:lstStyle/>
            <a:p>
              <a:r>
                <a:rPr kumimoji="1" lang="en-US" altLang="zh-TW" dirty="0"/>
                <a:t>N</a:t>
              </a:r>
              <a:r>
                <a:rPr kumimoji="1" lang="en-US" altLang="zh-TW" smtClean="0"/>
                <a:t>, </a:t>
              </a:r>
              <a:r>
                <a:rPr kumimoji="1" lang="en-US" altLang="zh-TW" dirty="0" smtClean="0"/>
                <a:t>&lt;2 Hz</a:t>
              </a:r>
              <a:endParaRPr kumimoji="1" lang="zh-TW" altLang="en-US" dirty="0"/>
            </a:p>
          </p:txBody>
        </p:sp>
        <p:sp>
          <p:nvSpPr>
            <p:cNvPr id="33" name="文字方塊 32"/>
            <p:cNvSpPr txBox="1"/>
            <p:nvPr/>
          </p:nvSpPr>
          <p:spPr>
            <a:xfrm>
              <a:off x="10686730" y="5609784"/>
              <a:ext cx="1208186" cy="369332"/>
            </a:xfrm>
            <a:prstGeom prst="rect">
              <a:avLst/>
            </a:prstGeom>
            <a:noFill/>
          </p:spPr>
          <p:txBody>
            <a:bodyPr wrap="square" rtlCol="0">
              <a:spAutoFit/>
            </a:bodyPr>
            <a:lstStyle/>
            <a:p>
              <a:r>
                <a:rPr kumimoji="1" lang="en-US" altLang="zh-TW" dirty="0" smtClean="0"/>
                <a:t>Z, &lt;2 Hz</a:t>
              </a:r>
              <a:endParaRPr kumimoji="1" lang="zh-TW" altLang="en-US" dirty="0"/>
            </a:p>
          </p:txBody>
        </p:sp>
      </p:grpSp>
      <p:sp>
        <p:nvSpPr>
          <p:cNvPr id="39" name="文字方塊 38"/>
          <p:cNvSpPr txBox="1"/>
          <p:nvPr/>
        </p:nvSpPr>
        <p:spPr>
          <a:xfrm>
            <a:off x="7773189" y="1473107"/>
            <a:ext cx="3146611" cy="646331"/>
          </a:xfrm>
          <a:prstGeom prst="rect">
            <a:avLst/>
          </a:prstGeom>
          <a:noFill/>
        </p:spPr>
        <p:txBody>
          <a:bodyPr wrap="square" rtlCol="0">
            <a:spAutoFit/>
          </a:bodyPr>
          <a:lstStyle/>
          <a:p>
            <a:r>
              <a:rPr kumimoji="1" lang="en-US" altLang="zh-TW" dirty="0" smtClean="0"/>
              <a:t>What features can we EXTRACT from our traces of each class?</a:t>
            </a:r>
            <a:endParaRPr kumimoji="1" lang="zh-TW" altLang="en-US" dirty="0"/>
          </a:p>
        </p:txBody>
      </p:sp>
      <p:pic>
        <p:nvPicPr>
          <p:cNvPr id="13" name="圖片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7777" y="530008"/>
            <a:ext cx="10298707" cy="5849149"/>
          </a:xfrm>
          <a:prstGeom prst="rect">
            <a:avLst/>
          </a:prstGeom>
        </p:spPr>
      </p:pic>
    </p:spTree>
    <p:extLst>
      <p:ext uri="{BB962C8B-B14F-4D97-AF65-F5344CB8AC3E}">
        <p14:creationId xmlns:p14="http://schemas.microsoft.com/office/powerpoint/2010/main" val="143382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632" y="339913"/>
            <a:ext cx="10515600" cy="1325563"/>
          </a:xfrm>
        </p:spPr>
        <p:txBody>
          <a:bodyPr/>
          <a:lstStyle/>
          <a:p>
            <a:r>
              <a:rPr kumimoji="1" lang="en-US" altLang="zh-TW" b="1" dirty="0" smtClean="0"/>
              <a:t>Motivation</a:t>
            </a:r>
            <a:endParaRPr kumimoji="1" lang="zh-TW" altLang="en-US" dirty="0"/>
          </a:p>
        </p:txBody>
      </p:sp>
      <p:sp>
        <p:nvSpPr>
          <p:cNvPr id="3" name="內容版面配置區 2"/>
          <p:cNvSpPr>
            <a:spLocks noGrp="1"/>
          </p:cNvSpPr>
          <p:nvPr>
            <p:ph idx="1"/>
          </p:nvPr>
        </p:nvSpPr>
        <p:spPr>
          <a:xfrm>
            <a:off x="714632" y="1812352"/>
            <a:ext cx="10789508" cy="555136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dirty="0" smtClean="0"/>
              <a:t>The traditional classification of seismic events requires the integration of physical and statistical techniques, which demands as </a:t>
            </a:r>
            <a:r>
              <a:rPr kumimoji="1" lang="en-US" altLang="zh-TW" dirty="0" smtClean="0">
                <a:solidFill>
                  <a:srgbClr val="00B050"/>
                </a:solidFill>
              </a:rPr>
              <a:t>many stations </a:t>
            </a:r>
            <a:r>
              <a:rPr kumimoji="1" lang="en-US" altLang="zh-TW" dirty="0" smtClean="0"/>
              <a:t>as possible.</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TW" dirty="0" smtClean="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3300" b="1" dirty="0" smtClean="0"/>
              <a:t>Can we develop a system of robust seismic event discrimination using only one </a:t>
            </a:r>
            <a:r>
              <a:rPr kumimoji="1" lang="en-US" altLang="zh-TW" sz="3300" b="1" dirty="0" smtClean="0">
                <a:solidFill>
                  <a:schemeClr val="accent2"/>
                </a:solidFill>
              </a:rPr>
              <a:t>SINGLE STATION</a:t>
            </a:r>
            <a:r>
              <a:rPr kumimoji="1" lang="en-US" altLang="zh-TW" sz="3300" b="1" dirty="0" smtClean="0"/>
              <a:t> for real time earthquake monitoring? </a:t>
            </a:r>
            <a:endParaRPr kumimoji="1" lang="en-US" altLang="zh-TW" dirty="0"/>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TW"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TW" dirty="0" smtClean="0"/>
          </a:p>
        </p:txBody>
      </p:sp>
    </p:spTree>
    <p:extLst>
      <p:ext uri="{BB962C8B-B14F-4D97-AF65-F5344CB8AC3E}">
        <p14:creationId xmlns:p14="http://schemas.microsoft.com/office/powerpoint/2010/main" val="35167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Our Goals</a:t>
            </a:r>
            <a:endParaRPr lang="zh-TW" altLang="en-US" b="1" dirty="0"/>
          </a:p>
        </p:txBody>
      </p:sp>
      <p:sp>
        <p:nvSpPr>
          <p:cNvPr id="3" name="內容版面配置區 2"/>
          <p:cNvSpPr>
            <a:spLocks noGrp="1"/>
          </p:cNvSpPr>
          <p:nvPr>
            <p:ph idx="1"/>
          </p:nvPr>
        </p:nvSpPr>
        <p:spPr>
          <a:xfrm>
            <a:off x="475592" y="1690688"/>
            <a:ext cx="10749456" cy="4922016"/>
          </a:xfrm>
        </p:spPr>
        <p:txBody>
          <a:bodyPr>
            <a:normAutofit fontScale="92500" lnSpcReduction="20000"/>
          </a:bodyPr>
          <a:lstStyle/>
          <a:p>
            <a:pPr marL="0" lvl="0" indent="0">
              <a:lnSpc>
                <a:spcPct val="100000"/>
              </a:lnSpc>
              <a:spcBef>
                <a:spcPts val="0"/>
              </a:spcBef>
              <a:buNone/>
              <a:defRPr/>
            </a:pPr>
            <a:r>
              <a:rPr kumimoji="1" lang="en-US" altLang="zh-TW" dirty="0" smtClean="0"/>
              <a:t>In this study, we start </a:t>
            </a:r>
            <a:r>
              <a:rPr kumimoji="1" lang="en-US" altLang="zh-TW" dirty="0"/>
              <a:t>with </a:t>
            </a:r>
            <a:r>
              <a:rPr kumimoji="1" lang="en-US" altLang="zh-TW" dirty="0" smtClean="0"/>
              <a:t>the discrimination </a:t>
            </a:r>
            <a:r>
              <a:rPr kumimoji="1" lang="en-US" altLang="zh-TW" dirty="0"/>
              <a:t>among </a:t>
            </a:r>
            <a:r>
              <a:rPr kumimoji="1" lang="en-US" altLang="zh-TW" dirty="0" smtClean="0"/>
              <a:t>local, regional </a:t>
            </a:r>
            <a:r>
              <a:rPr kumimoji="1" lang="en-US" altLang="zh-TW" dirty="0"/>
              <a:t>and </a:t>
            </a:r>
            <a:r>
              <a:rPr kumimoji="1" lang="en-US" altLang="zh-TW" dirty="0" err="1" smtClean="0"/>
              <a:t>teleseismic</a:t>
            </a:r>
            <a:r>
              <a:rPr kumimoji="1" lang="en-US" altLang="zh-TW" dirty="0" smtClean="0"/>
              <a:t> </a:t>
            </a:r>
            <a:r>
              <a:rPr kumimoji="1" lang="en-US" altLang="zh-TW" dirty="0"/>
              <a:t>earthquakes. </a:t>
            </a:r>
            <a:endParaRPr kumimoji="1" lang="en-US" altLang="zh-TW" dirty="0" smtClean="0"/>
          </a:p>
          <a:p>
            <a:pPr marL="0" lvl="0" indent="0">
              <a:lnSpc>
                <a:spcPct val="100000"/>
              </a:lnSpc>
              <a:spcBef>
                <a:spcPts val="0"/>
              </a:spcBef>
              <a:buNone/>
              <a:defRPr/>
            </a:pPr>
            <a:endParaRPr kumimoji="1" lang="en-US" altLang="zh-TW" dirty="0" smtClean="0"/>
          </a:p>
          <a:p>
            <a:pPr marL="0" lvl="0" indent="0">
              <a:lnSpc>
                <a:spcPct val="100000"/>
              </a:lnSpc>
              <a:spcBef>
                <a:spcPts val="0"/>
              </a:spcBef>
              <a:buNone/>
              <a:defRPr/>
            </a:pPr>
            <a:r>
              <a:rPr kumimoji="1" lang="en-US" altLang="zh-TW" dirty="0" smtClean="0"/>
              <a:t>We want to know </a:t>
            </a:r>
            <a:r>
              <a:rPr kumimoji="1" lang="en-US" altLang="zh-TW" b="1" dirty="0" smtClean="0"/>
              <a:t>if using a single station</a:t>
            </a:r>
            <a:r>
              <a:rPr kumimoji="1" lang="en-US" altLang="zh-TW" dirty="0" smtClean="0"/>
              <a:t>, whether the automatic classification is possible? </a:t>
            </a:r>
          </a:p>
          <a:p>
            <a:pPr marL="0" lvl="0" indent="0">
              <a:lnSpc>
                <a:spcPct val="100000"/>
              </a:lnSpc>
              <a:spcBef>
                <a:spcPts val="0"/>
              </a:spcBef>
              <a:buNone/>
              <a:defRPr/>
            </a:pPr>
            <a:endParaRPr kumimoji="1" lang="en-US" altLang="zh-TW" dirty="0"/>
          </a:p>
          <a:p>
            <a:pPr marL="0" lvl="0" indent="0">
              <a:lnSpc>
                <a:spcPct val="100000"/>
              </a:lnSpc>
              <a:spcBef>
                <a:spcPts val="0"/>
              </a:spcBef>
              <a:buNone/>
              <a:defRPr/>
            </a:pPr>
            <a:r>
              <a:rPr kumimoji="1" lang="en-US" altLang="zh-TW" dirty="0" smtClean="0"/>
              <a:t>In this summer program, the goals are to study  </a:t>
            </a:r>
          </a:p>
          <a:p>
            <a:pPr marL="514350" lvl="0" indent="-514350">
              <a:lnSpc>
                <a:spcPct val="100000"/>
              </a:lnSpc>
              <a:spcBef>
                <a:spcPts val="0"/>
              </a:spcBef>
              <a:buFontTx/>
              <a:buAutoNum type="arabicPeriod"/>
              <a:defRPr/>
            </a:pPr>
            <a:r>
              <a:rPr kumimoji="1" lang="en-US" altLang="zh-TW" dirty="0" smtClean="0">
                <a:solidFill>
                  <a:srgbClr val="0070C0"/>
                </a:solidFill>
              </a:rPr>
              <a:t>Which </a:t>
            </a:r>
            <a:r>
              <a:rPr kumimoji="1" lang="en-US" altLang="zh-TW" u="sng" dirty="0" smtClean="0">
                <a:solidFill>
                  <a:srgbClr val="0070C0"/>
                </a:solidFill>
              </a:rPr>
              <a:t>component </a:t>
            </a:r>
            <a:r>
              <a:rPr kumimoji="1" lang="en-US" altLang="zh-TW" dirty="0" smtClean="0">
                <a:solidFill>
                  <a:srgbClr val="0070C0"/>
                </a:solidFill>
              </a:rPr>
              <a:t>of seismograms (E, N, Z)</a:t>
            </a:r>
          </a:p>
          <a:p>
            <a:pPr marL="514350" lvl="0" indent="-514350">
              <a:lnSpc>
                <a:spcPct val="100000"/>
              </a:lnSpc>
              <a:spcBef>
                <a:spcPts val="0"/>
              </a:spcBef>
              <a:buFontTx/>
              <a:buAutoNum type="arabicPeriod"/>
              <a:defRPr/>
            </a:pPr>
            <a:endParaRPr kumimoji="1" lang="en-US" altLang="zh-TW" dirty="0" smtClean="0">
              <a:solidFill>
                <a:srgbClr val="0070C0"/>
              </a:solidFill>
            </a:endParaRPr>
          </a:p>
          <a:p>
            <a:pPr marL="514350" lvl="0" indent="-514350">
              <a:lnSpc>
                <a:spcPct val="100000"/>
              </a:lnSpc>
              <a:spcBef>
                <a:spcPts val="0"/>
              </a:spcBef>
              <a:buFontTx/>
              <a:buAutoNum type="arabicPeriod"/>
              <a:defRPr/>
            </a:pPr>
            <a:r>
              <a:rPr kumimoji="1" lang="en-US" altLang="zh-TW" dirty="0" smtClean="0">
                <a:solidFill>
                  <a:srgbClr val="FF0000"/>
                </a:solidFill>
              </a:rPr>
              <a:t>Which </a:t>
            </a:r>
            <a:r>
              <a:rPr kumimoji="1" lang="en-US" altLang="zh-TW" u="sng" dirty="0" smtClean="0">
                <a:solidFill>
                  <a:srgbClr val="FF0000"/>
                </a:solidFill>
              </a:rPr>
              <a:t>time window </a:t>
            </a:r>
            <a:r>
              <a:rPr kumimoji="1" lang="en-US" altLang="zh-TW" dirty="0" smtClean="0">
                <a:solidFill>
                  <a:srgbClr val="FF0000"/>
                </a:solidFill>
              </a:rPr>
              <a:t>in the seismograms (3s, 5s,10s,20s,30s)</a:t>
            </a:r>
            <a:endParaRPr kumimoji="1" lang="en-US" altLang="zh-TW" dirty="0">
              <a:solidFill>
                <a:srgbClr val="FF0000"/>
              </a:solidFill>
            </a:endParaRPr>
          </a:p>
          <a:p>
            <a:pPr marL="514350" indent="-514350">
              <a:lnSpc>
                <a:spcPct val="100000"/>
              </a:lnSpc>
              <a:spcBef>
                <a:spcPts val="0"/>
              </a:spcBef>
              <a:buFontTx/>
              <a:buAutoNum type="arabicPeriod"/>
              <a:defRPr/>
            </a:pPr>
            <a:endParaRPr kumimoji="1" lang="en-US" altLang="zh-TW" dirty="0" smtClean="0">
              <a:solidFill>
                <a:srgbClr val="00B050"/>
              </a:solidFill>
            </a:endParaRPr>
          </a:p>
          <a:p>
            <a:pPr marL="514350" indent="-514350">
              <a:lnSpc>
                <a:spcPct val="100000"/>
              </a:lnSpc>
              <a:spcBef>
                <a:spcPts val="0"/>
              </a:spcBef>
              <a:buFontTx/>
              <a:buAutoNum type="arabicPeriod"/>
              <a:defRPr/>
            </a:pPr>
            <a:r>
              <a:rPr kumimoji="1" lang="en-US" altLang="zh-TW" dirty="0" smtClean="0">
                <a:solidFill>
                  <a:srgbClr val="00B050"/>
                </a:solidFill>
              </a:rPr>
              <a:t>Which </a:t>
            </a:r>
            <a:r>
              <a:rPr kumimoji="1" lang="en-US" altLang="zh-TW" u="sng" dirty="0" smtClean="0">
                <a:solidFill>
                  <a:srgbClr val="00B050"/>
                </a:solidFill>
              </a:rPr>
              <a:t>seismic features </a:t>
            </a:r>
            <a:r>
              <a:rPr kumimoji="1" lang="en-US" altLang="zh-TW" dirty="0" smtClean="0">
                <a:solidFill>
                  <a:srgbClr val="00B050"/>
                </a:solidFill>
              </a:rPr>
              <a:t>in the seismograms (spectral </a:t>
            </a:r>
            <a:r>
              <a:rPr kumimoji="1" lang="en-US" altLang="zh-TW" dirty="0" smtClean="0">
                <a:solidFill>
                  <a:srgbClr val="00B050"/>
                </a:solidFill>
              </a:rPr>
              <a:t>power ratio</a:t>
            </a:r>
            <a:r>
              <a:rPr kumimoji="1" lang="en-US" altLang="zh-TW" dirty="0" smtClean="0">
                <a:solidFill>
                  <a:srgbClr val="00B050"/>
                </a:solidFill>
              </a:rPr>
              <a:t>: &lt; 1Hz / 1-10 Hz, 1-2 Hz /1-10 Hz, &lt;1 Hz/2-8 Hz )</a:t>
            </a:r>
            <a:r>
              <a:rPr kumimoji="1" lang="en-US" altLang="zh-TW" dirty="0" smtClean="0">
                <a:solidFill>
                  <a:srgbClr val="0070C0"/>
                </a:solidFill>
              </a:rPr>
              <a:t/>
            </a:r>
            <a:br>
              <a:rPr kumimoji="1" lang="en-US" altLang="zh-TW" dirty="0" smtClean="0">
                <a:solidFill>
                  <a:srgbClr val="0070C0"/>
                </a:solidFill>
              </a:rPr>
            </a:br>
            <a:r>
              <a:rPr kumimoji="1" lang="en-US" altLang="zh-TW" dirty="0"/>
              <a:t/>
            </a:r>
            <a:br>
              <a:rPr kumimoji="1" lang="en-US" altLang="zh-TW" dirty="0"/>
            </a:br>
            <a:r>
              <a:rPr kumimoji="1" lang="mr-IN" altLang="zh-TW" dirty="0" smtClean="0"/>
              <a:t>…</a:t>
            </a:r>
            <a:r>
              <a:rPr kumimoji="1" lang="en-US" altLang="zh-TW" dirty="0" smtClean="0"/>
              <a:t> can reveal the </a:t>
            </a:r>
            <a:r>
              <a:rPr kumimoji="1" lang="en-US" altLang="zh-TW" dirty="0"/>
              <a:t>best performance in automatic classification  </a:t>
            </a:r>
            <a:endParaRPr lang="zh-TW" altLang="en-US" dirty="0"/>
          </a:p>
        </p:txBody>
      </p:sp>
    </p:spTree>
    <p:extLst>
      <p:ext uri="{BB962C8B-B14F-4D97-AF65-F5344CB8AC3E}">
        <p14:creationId xmlns:p14="http://schemas.microsoft.com/office/powerpoint/2010/main" val="1781461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000" y="3708399"/>
            <a:ext cx="10922000" cy="2777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p:txBody>
          <a:bodyPr>
            <a:normAutofit/>
          </a:bodyPr>
          <a:lstStyle/>
          <a:p>
            <a:r>
              <a:rPr kumimoji="1" lang="en-US" altLang="zh-TW" b="1" dirty="0" smtClean="0"/>
              <a:t>Machine learning in geoscience</a:t>
            </a:r>
            <a:endParaRPr kumimoji="1" lang="zh-TW" altLang="en-US" b="1" dirty="0"/>
          </a:p>
        </p:txBody>
      </p:sp>
      <p:sp>
        <p:nvSpPr>
          <p:cNvPr id="3" name="內容版面配置區 2"/>
          <p:cNvSpPr>
            <a:spLocks noGrp="1"/>
          </p:cNvSpPr>
          <p:nvPr>
            <p:ph idx="1"/>
          </p:nvPr>
        </p:nvSpPr>
        <p:spPr>
          <a:xfrm>
            <a:off x="635000" y="2802731"/>
            <a:ext cx="10922000" cy="4351338"/>
          </a:xfrm>
        </p:spPr>
        <p:txBody>
          <a:bodyPr>
            <a:normAutofit/>
          </a:bodyPr>
          <a:lstStyle/>
          <a:p>
            <a:pPr marL="457200" lvl="0" indent="-330200">
              <a:lnSpc>
                <a:spcPct val="100000"/>
              </a:lnSpc>
              <a:spcBef>
                <a:spcPts val="0"/>
              </a:spcBef>
              <a:buSzPct val="100000"/>
              <a:buFont typeface="Arial" panose="020B0604020202020204" pitchFamily="34" charset="0"/>
              <a:buChar char="•"/>
            </a:pPr>
            <a:r>
              <a:rPr lang="en-US" altLang="zh-TW" dirty="0" smtClean="0">
                <a:latin typeface="Times New Roman" panose="02020603050405020304" pitchFamily="18" charset="0"/>
                <a:cs typeface="Times New Roman" panose="02020603050405020304" pitchFamily="18" charset="0"/>
              </a:rPr>
              <a:t>Discrimination of natural</a:t>
            </a:r>
            <a:r>
              <a:rPr lang="zh-TW" altLang="zh-TW" dirty="0" smtClean="0">
                <a:latin typeface="Times New Roman" panose="02020603050405020304" pitchFamily="18" charset="0"/>
                <a:cs typeface="Times New Roman" panose="02020603050405020304" pitchFamily="18" charset="0"/>
              </a:rPr>
              <a:t> earthquake</a:t>
            </a:r>
            <a:r>
              <a:rPr lang="en-US" altLang="zh-TW" dirty="0" smtClean="0">
                <a:latin typeface="Times New Roman" panose="02020603050405020304" pitchFamily="18" charset="0"/>
                <a:cs typeface="Times New Roman" panose="02020603050405020304" pitchFamily="18" charset="0"/>
              </a:rPr>
              <a:t>s, </a:t>
            </a:r>
            <a:r>
              <a:rPr lang="zh-TW" altLang="zh-TW" dirty="0" smtClean="0">
                <a:latin typeface="Times New Roman" panose="02020603050405020304" pitchFamily="18" charset="0"/>
                <a:cs typeface="Times New Roman" panose="02020603050405020304" pitchFamily="18" charset="0"/>
              </a:rPr>
              <a:t>blasts</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and artificial explosions</a:t>
            </a:r>
          </a:p>
          <a:p>
            <a:pPr marL="457200" lvl="0" indent="-330200">
              <a:lnSpc>
                <a:spcPct val="100000"/>
              </a:lnSpc>
              <a:spcBef>
                <a:spcPts val="0"/>
              </a:spcBef>
              <a:buSzPct val="100000"/>
              <a:buFont typeface="Arial" panose="020B0604020202020204" pitchFamily="34" charset="0"/>
              <a:buChar char="•"/>
            </a:pPr>
            <a:r>
              <a:rPr lang="en-US" altLang="zh-TW" dirty="0" smtClean="0">
                <a:latin typeface="Times New Roman" panose="02020603050405020304" pitchFamily="18" charset="0"/>
                <a:cs typeface="Times New Roman" panose="02020603050405020304" pitchFamily="18" charset="0"/>
              </a:rPr>
              <a:t>Detection of </a:t>
            </a:r>
            <a:r>
              <a:rPr lang="en-US" altLang="zh-TW" dirty="0">
                <a:latin typeface="Times New Roman" panose="02020603050405020304" pitchFamily="18" charset="0"/>
                <a:cs typeface="Times New Roman" panose="02020603050405020304" pitchFamily="18" charset="0"/>
              </a:rPr>
              <a:t>r</a:t>
            </a:r>
            <a:r>
              <a:rPr lang="zh-TW" altLang="zh-TW" dirty="0" smtClean="0">
                <a:latin typeface="Times New Roman" panose="02020603050405020304" pitchFamily="18" charset="0"/>
                <a:cs typeface="Times New Roman" panose="02020603050405020304" pitchFamily="18" charset="0"/>
              </a:rPr>
              <a:t>ockslide </a:t>
            </a:r>
            <a:r>
              <a:rPr lang="en-US" altLang="zh-TW" dirty="0" smtClean="0">
                <a:latin typeface="Times New Roman" panose="02020603050405020304" pitchFamily="18" charset="0"/>
                <a:cs typeface="Times New Roman" panose="02020603050405020304" pitchFamily="18" charset="0"/>
              </a:rPr>
              <a:t>or l</a:t>
            </a:r>
            <a:r>
              <a:rPr lang="zh-TW" altLang="zh-TW" dirty="0" smtClean="0">
                <a:latin typeface="Times New Roman" panose="02020603050405020304" pitchFamily="18" charset="0"/>
                <a:cs typeface="Times New Roman" panose="02020603050405020304" pitchFamily="18" charset="0"/>
              </a:rPr>
              <a:t>andslide</a:t>
            </a:r>
            <a:r>
              <a:rPr lang="en-US" altLang="zh-TW" dirty="0" smtClean="0">
                <a:latin typeface="Times New Roman" panose="02020603050405020304" pitchFamily="18" charset="0"/>
                <a:cs typeface="Times New Roman" panose="02020603050405020304" pitchFamily="18" charset="0"/>
              </a:rPr>
              <a:t> signals</a:t>
            </a:r>
          </a:p>
          <a:p>
            <a:pPr marL="457200" lvl="0" indent="-330200">
              <a:lnSpc>
                <a:spcPct val="100000"/>
              </a:lnSpc>
              <a:spcBef>
                <a:spcPts val="0"/>
              </a:spcBef>
              <a:buSzPct val="100000"/>
              <a:buFont typeface="Arial" panose="020B0604020202020204" pitchFamily="34" charset="0"/>
              <a:buChar char="•"/>
            </a:pPr>
            <a:endParaRPr lang="en-US" altLang="zh-TW" b="1" dirty="0">
              <a:solidFill>
                <a:schemeClr val="bg1"/>
              </a:solidFill>
              <a:latin typeface="Times New Roman" panose="02020603050405020304" pitchFamily="18" charset="0"/>
              <a:cs typeface="Times New Roman" panose="02020603050405020304" pitchFamily="18" charset="0"/>
            </a:endParaRPr>
          </a:p>
          <a:p>
            <a:pPr marL="584200" lvl="0" indent="-457200">
              <a:lnSpc>
                <a:spcPct val="100000"/>
              </a:lnSpc>
              <a:spcBef>
                <a:spcPts val="0"/>
              </a:spcBef>
              <a:buSzPct val="100000"/>
              <a:buFont typeface="Arial" panose="020B0604020202020204" pitchFamily="34" charset="0"/>
              <a:buChar char="•"/>
            </a:pP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k-Nearest Neighbors, KNN (commonly used for mining, e.g., </a:t>
            </a:r>
            <a:r>
              <a:rPr lang="en-US" altLang="zh-TW" sz="2400" dirty="0" err="1">
                <a:ln>
                  <a:solidFill>
                    <a:schemeClr val="bg1"/>
                  </a:solidFill>
                </a:ln>
                <a:solidFill>
                  <a:schemeClr val="bg1"/>
                </a:solidFill>
                <a:latin typeface="Times New Roman" panose="02020603050405020304" pitchFamily="18" charset="0"/>
                <a:cs typeface="Times New Roman" panose="02020603050405020304" pitchFamily="18" charset="0"/>
              </a:rPr>
              <a:t>Kuyuk</a:t>
            </a:r>
            <a:r>
              <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 et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al., 2012)</a:t>
            </a:r>
            <a:endPar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endParaRPr>
          </a:p>
          <a:p>
            <a:pPr marL="584200" lvl="0" indent="-457200">
              <a:lnSpc>
                <a:spcPct val="100000"/>
              </a:lnSpc>
              <a:spcBef>
                <a:spcPts val="0"/>
              </a:spcBef>
              <a:buSzPct val="100000"/>
              <a:buFont typeface="Arial" panose="020B0604020202020204" pitchFamily="34" charset="0"/>
              <a:buChar char="•"/>
            </a:pP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Artificial </a:t>
            </a:r>
            <a:r>
              <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Neural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Networks </a:t>
            </a:r>
            <a:r>
              <a:rPr lang="zh-TW"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(Langer et al., 2006; Curilem et al., 2009 </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t>
            </a:r>
            <a:endPar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endParaRPr>
          </a:p>
          <a:p>
            <a:pPr marL="584200" lvl="0" indent="-457200">
              <a:lnSpc>
                <a:spcPct val="100000"/>
              </a:lnSpc>
              <a:spcBef>
                <a:spcPts val="0"/>
              </a:spcBef>
              <a:buSzPct val="100000"/>
              <a:buFont typeface="Arial" panose="020B0604020202020204" pitchFamily="34" charset="0"/>
              <a:buChar char="•"/>
            </a:pP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Random Forest</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  </a:t>
            </a:r>
            <a:r>
              <a:rPr lang="zh-TW"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(Provost et al., 2017</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t>
            </a:r>
            <a:endPar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endParaRPr>
          </a:p>
          <a:p>
            <a:pPr marL="584200" lvl="0" indent="-457200">
              <a:lnSpc>
                <a:spcPct val="100000"/>
              </a:lnSpc>
              <a:spcBef>
                <a:spcPts val="0"/>
              </a:spcBef>
              <a:buSzPct val="100000"/>
              <a:buFont typeface="Arial" panose="020B0604020202020204" pitchFamily="34" charset="0"/>
              <a:buChar char="•"/>
            </a:pP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H</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idden </a:t>
            </a:r>
            <a:r>
              <a:rPr lang="zh-TW"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Markov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M</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odels</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 </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HMM</a:t>
            </a:r>
            <a:r>
              <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t>
            </a:r>
            <a:r>
              <a:rPr lang="en-US" altLang="zh-TW" sz="2400" dirty="0" err="1" smtClean="0">
                <a:ln>
                  <a:solidFill>
                    <a:schemeClr val="bg1"/>
                  </a:solidFill>
                </a:ln>
                <a:solidFill>
                  <a:schemeClr val="bg1"/>
                </a:solidFill>
                <a:latin typeface="Times New Roman" panose="02020603050405020304" pitchFamily="18" charset="0"/>
                <a:cs typeface="Times New Roman" panose="02020603050405020304" pitchFamily="18" charset="0"/>
              </a:rPr>
              <a:t>Beyreuther</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 and Wassermann, 2008)</a:t>
            </a:r>
            <a:endPar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endParaRPr>
          </a:p>
          <a:p>
            <a:pPr marL="584200" lvl="0" indent="-457200">
              <a:lnSpc>
                <a:spcPct val="100000"/>
              </a:lnSpc>
              <a:spcBef>
                <a:spcPts val="0"/>
              </a:spcBef>
              <a:buSzPct val="100000"/>
              <a:buFont typeface="Arial" panose="020B0604020202020204" pitchFamily="34" charset="0"/>
              <a:buChar char="•"/>
            </a:pP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S</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upport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V</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ector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M</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achines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 </a:t>
            </a:r>
            <a:r>
              <a:rPr lang="zh-TW"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SVMs</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 (</a:t>
            </a:r>
            <a:r>
              <a:rPr lang="en-US" altLang="zh-TW" sz="2400" dirty="0" err="1">
                <a:ln>
                  <a:solidFill>
                    <a:schemeClr val="bg1"/>
                  </a:solidFill>
                </a:ln>
                <a:solidFill>
                  <a:schemeClr val="bg1"/>
                </a:solidFill>
                <a:latin typeface="Times New Roman" panose="02020603050405020304" pitchFamily="18" charset="0"/>
                <a:cs typeface="Times New Roman" panose="02020603050405020304" pitchFamily="18" charset="0"/>
              </a:rPr>
              <a:t>Giacco</a:t>
            </a:r>
            <a:r>
              <a:rPr lang="en-US" altLang="zh-TW" sz="2400" dirty="0">
                <a:ln>
                  <a:solidFill>
                    <a:schemeClr val="bg1"/>
                  </a:solidFill>
                </a:ln>
                <a:solidFill>
                  <a:schemeClr val="bg1"/>
                </a:solidFill>
                <a:latin typeface="Times New Roman" panose="02020603050405020304" pitchFamily="18" charset="0"/>
                <a:cs typeface="Times New Roman" panose="02020603050405020304" pitchFamily="18" charset="0"/>
              </a:rPr>
              <a:t> et </a:t>
            </a:r>
            <a:r>
              <a:rPr lang="en-US" altLang="zh-TW" sz="2400" dirty="0" smtClean="0">
                <a:ln>
                  <a:solidFill>
                    <a:schemeClr val="bg1"/>
                  </a:solidFill>
                </a:ln>
                <a:solidFill>
                  <a:schemeClr val="bg1"/>
                </a:solidFill>
                <a:latin typeface="Times New Roman" panose="02020603050405020304" pitchFamily="18" charset="0"/>
                <a:cs typeface="Times New Roman" panose="02020603050405020304" pitchFamily="18" charset="0"/>
              </a:rPr>
              <a:t>al., 2009)</a:t>
            </a:r>
          </a:p>
        </p:txBody>
      </p:sp>
      <p:sp>
        <p:nvSpPr>
          <p:cNvPr id="4" name="矩形 3"/>
          <p:cNvSpPr/>
          <p:nvPr/>
        </p:nvSpPr>
        <p:spPr>
          <a:xfrm>
            <a:off x="838200" y="1383437"/>
            <a:ext cx="11133667" cy="923330"/>
          </a:xfrm>
          <a:prstGeom prst="rect">
            <a:avLst/>
          </a:prstGeom>
        </p:spPr>
        <p:txBody>
          <a:bodyPr wrap="square">
            <a:spAutoFit/>
          </a:bodyPr>
          <a:lstStyle/>
          <a:p>
            <a:pPr lvl="0">
              <a:defRPr/>
            </a:pPr>
            <a:r>
              <a:rPr kumimoji="1" lang="en-US" altLang="zh-TW" dirty="0"/>
              <a:t>In data mining using machine learning, an algorithm can learn patterns from a sample data </a:t>
            </a:r>
            <a:r>
              <a:rPr kumimoji="1" lang="en-US" altLang="zh-TW" dirty="0" smtClean="0"/>
              <a:t>set </a:t>
            </a:r>
            <a:r>
              <a:rPr kumimoji="1" lang="en-US" altLang="zh-TW" dirty="0"/>
              <a:t>and </a:t>
            </a:r>
            <a:r>
              <a:rPr kumimoji="1" lang="en-US" altLang="zh-TW" dirty="0" smtClean="0"/>
              <a:t>then have the ability to </a:t>
            </a:r>
            <a:r>
              <a:rPr kumimoji="1" lang="en-US" altLang="zh-TW" dirty="0"/>
              <a:t>determine the class of </a:t>
            </a:r>
            <a:r>
              <a:rPr kumimoji="1" lang="en-US" altLang="zh-TW" dirty="0" smtClean="0"/>
              <a:t>new input </a:t>
            </a:r>
            <a:r>
              <a:rPr kumimoji="1" lang="en-US" altLang="zh-TW" dirty="0"/>
              <a:t>data based on </a:t>
            </a:r>
            <a:r>
              <a:rPr kumimoji="1" lang="en-US" altLang="zh-TW" dirty="0" smtClean="0"/>
              <a:t>the </a:t>
            </a:r>
            <a:r>
              <a:rPr kumimoji="1" lang="en-US" altLang="zh-TW" dirty="0"/>
              <a:t>previous knowledge.  </a:t>
            </a:r>
            <a:r>
              <a:rPr kumimoji="1" lang="en-US" altLang="zh-TW" dirty="0" smtClean="0"/>
              <a:t>And </a:t>
            </a:r>
            <a:r>
              <a:rPr kumimoji="1" lang="en-US" altLang="zh-TW" dirty="0"/>
              <a:t>machine learning techniques have been extensively applied to seismic </a:t>
            </a:r>
            <a:r>
              <a:rPr kumimoji="1" lang="en-US" altLang="zh-TW" dirty="0" smtClean="0"/>
              <a:t>data mainly for</a:t>
            </a:r>
            <a:r>
              <a:rPr kumimoji="1" lang="mr-IN" altLang="zh-TW" dirty="0" smtClean="0"/>
              <a:t>…</a:t>
            </a:r>
            <a:endParaRPr kumimoji="1" lang="en-US" altLang="zh-TW" dirty="0"/>
          </a:p>
        </p:txBody>
      </p:sp>
    </p:spTree>
    <p:extLst>
      <p:ext uri="{BB962C8B-B14F-4D97-AF65-F5344CB8AC3E}">
        <p14:creationId xmlns:p14="http://schemas.microsoft.com/office/powerpoint/2010/main" val="42416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b="1" dirty="0" smtClean="0"/>
              <a:t>K nearest neighbor classification (</a:t>
            </a:r>
            <a:r>
              <a:rPr kumimoji="1" lang="en-US" altLang="zh-TW" b="1" dirty="0" err="1" smtClean="0"/>
              <a:t>Knn</a:t>
            </a:r>
            <a:r>
              <a:rPr kumimoji="1" lang="en-US" altLang="zh-TW" b="1" dirty="0" smtClean="0"/>
              <a:t>)</a:t>
            </a:r>
            <a:endParaRPr kumimoji="1" lang="zh-TW" altLang="en-US" b="1" dirty="0"/>
          </a:p>
        </p:txBody>
      </p:sp>
      <p:sp>
        <p:nvSpPr>
          <p:cNvPr id="3" name="內容版面配置區 2"/>
          <p:cNvSpPr>
            <a:spLocks noGrp="1"/>
          </p:cNvSpPr>
          <p:nvPr>
            <p:ph idx="1"/>
          </p:nvPr>
        </p:nvSpPr>
        <p:spPr/>
        <p:txBody>
          <a:bodyPr/>
          <a:lstStyle/>
          <a:p>
            <a:r>
              <a:rPr kumimoji="1" lang="en-US" altLang="zh-TW" dirty="0" smtClean="0"/>
              <a:t>Nearest neighbor pattern classification (Cover and Hart, 1967)</a:t>
            </a:r>
          </a:p>
          <a:p>
            <a:r>
              <a:rPr kumimoji="1" lang="en-US" altLang="zh-TW" b="1" u="sng" dirty="0" smtClean="0"/>
              <a:t>Supervised</a:t>
            </a:r>
            <a:r>
              <a:rPr kumimoji="1" lang="en-US" altLang="zh-TW" dirty="0" smtClean="0"/>
              <a:t> learning (</a:t>
            </a:r>
            <a:r>
              <a:rPr kumimoji="1" lang="en-US" altLang="zh-TW" b="1" dirty="0" smtClean="0"/>
              <a:t>training data required</a:t>
            </a:r>
            <a:r>
              <a:rPr kumimoji="1" lang="en-US" altLang="zh-TW" dirty="0" smtClean="0"/>
              <a:t>)</a:t>
            </a:r>
          </a:p>
          <a:p>
            <a:r>
              <a:rPr kumimoji="1" lang="en-US" altLang="zh-TW" dirty="0" smtClean="0"/>
              <a:t>One of the simplest machine learning algorithm simply based on distance</a:t>
            </a:r>
            <a:r>
              <a:rPr kumimoji="1" lang="zh-TW" altLang="en-US" dirty="0" smtClean="0"/>
              <a:t> </a:t>
            </a:r>
            <a:r>
              <a:rPr kumimoji="1" lang="en-US" altLang="zh-TW" dirty="0" smtClean="0"/>
              <a:t>between data (features).</a:t>
            </a:r>
          </a:p>
          <a:p>
            <a:endParaRPr kumimoji="1" lang="en-US" altLang="zh-TW" dirty="0" smtClean="0"/>
          </a:p>
          <a:p>
            <a:endParaRPr kumimoji="1" lang="zh-TW" altLang="en-US" dirty="0"/>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32" y="3737186"/>
            <a:ext cx="3309256" cy="2792185"/>
          </a:xfrm>
          <a:prstGeom prst="rect">
            <a:avLst/>
          </a:prstGeom>
        </p:spPr>
      </p:pic>
      <p:sp>
        <p:nvSpPr>
          <p:cNvPr id="18" name="文字方塊 17"/>
          <p:cNvSpPr txBox="1"/>
          <p:nvPr/>
        </p:nvSpPr>
        <p:spPr>
          <a:xfrm>
            <a:off x="423244" y="6251202"/>
            <a:ext cx="4961556" cy="646331"/>
          </a:xfrm>
          <a:prstGeom prst="rect">
            <a:avLst/>
          </a:prstGeom>
          <a:noFill/>
        </p:spPr>
        <p:txBody>
          <a:bodyPr wrap="square" rtlCol="0">
            <a:spAutoFit/>
          </a:bodyPr>
          <a:lstStyle/>
          <a:p>
            <a:r>
              <a:rPr kumimoji="1" lang="en-US" altLang="zh-TW" dirty="0" smtClean="0"/>
              <a:t>X, Y are features of every single data</a:t>
            </a:r>
            <a:br>
              <a:rPr kumimoji="1" lang="en-US" altLang="zh-TW" dirty="0" smtClean="0"/>
            </a:br>
            <a:r>
              <a:rPr kumimoji="1" lang="en-US" altLang="zh-TW" dirty="0" smtClean="0"/>
              <a:t>      (e.g., dominant frequency, max. amplitude) </a:t>
            </a:r>
            <a:endParaRPr kumimoji="1" lang="zh-TW" altLang="en-US" strike="sngStrike" dirty="0"/>
          </a:p>
        </p:txBody>
      </p:sp>
      <p:grpSp>
        <p:nvGrpSpPr>
          <p:cNvPr id="4" name="群組 3"/>
          <p:cNvGrpSpPr/>
          <p:nvPr/>
        </p:nvGrpSpPr>
        <p:grpSpPr>
          <a:xfrm>
            <a:off x="4162576" y="3737186"/>
            <a:ext cx="3304320" cy="2792186"/>
            <a:chOff x="4162576" y="3737186"/>
            <a:chExt cx="3304320" cy="2792186"/>
          </a:xfrm>
        </p:grpSpPr>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576" y="3737186"/>
              <a:ext cx="3304320" cy="2792186"/>
            </a:xfrm>
            <a:prstGeom prst="rect">
              <a:avLst/>
            </a:prstGeom>
          </p:spPr>
        </p:pic>
        <p:sp>
          <p:nvSpPr>
            <p:cNvPr id="16" name="文字方塊 15"/>
            <p:cNvSpPr txBox="1"/>
            <p:nvPr/>
          </p:nvSpPr>
          <p:spPr>
            <a:xfrm>
              <a:off x="5199440" y="6006152"/>
              <a:ext cx="791936" cy="523220"/>
            </a:xfrm>
            <a:prstGeom prst="rect">
              <a:avLst/>
            </a:prstGeom>
            <a:noFill/>
          </p:spPr>
          <p:txBody>
            <a:bodyPr wrap="square" rtlCol="0">
              <a:spAutoFit/>
            </a:bodyPr>
            <a:lstStyle/>
            <a:p>
              <a:r>
                <a:rPr kumimoji="1" lang="en-US" altLang="zh-TW" sz="2800" b="1" dirty="0"/>
                <a:t>k</a:t>
              </a:r>
              <a:r>
                <a:rPr kumimoji="1" lang="en-US" altLang="zh-TW" sz="2800" b="1" dirty="0" smtClean="0"/>
                <a:t>=1</a:t>
              </a:r>
              <a:endParaRPr kumimoji="1" lang="zh-TW" altLang="en-US" sz="2800" b="1" dirty="0"/>
            </a:p>
          </p:txBody>
        </p:sp>
        <p:cxnSp>
          <p:nvCxnSpPr>
            <p:cNvPr id="5" name="直線箭頭接點 4"/>
            <p:cNvCxnSpPr/>
            <p:nvPr/>
          </p:nvCxnSpPr>
          <p:spPr>
            <a:xfrm>
              <a:off x="5755343" y="4817730"/>
              <a:ext cx="165277" cy="1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6" name="群組 5"/>
          <p:cNvGrpSpPr/>
          <p:nvPr/>
        </p:nvGrpSpPr>
        <p:grpSpPr>
          <a:xfrm>
            <a:off x="7398188" y="3722335"/>
            <a:ext cx="3266999" cy="2807036"/>
            <a:chOff x="7398188" y="3722335"/>
            <a:chExt cx="3266999" cy="2807036"/>
          </a:xfrm>
        </p:grpSpPr>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8188" y="3722335"/>
              <a:ext cx="3266999" cy="2792185"/>
            </a:xfrm>
            <a:prstGeom prst="rect">
              <a:avLst/>
            </a:prstGeom>
          </p:spPr>
        </p:pic>
        <p:sp>
          <p:nvSpPr>
            <p:cNvPr id="17" name="文字方塊 16"/>
            <p:cNvSpPr txBox="1"/>
            <p:nvPr/>
          </p:nvSpPr>
          <p:spPr>
            <a:xfrm>
              <a:off x="8400909" y="6006151"/>
              <a:ext cx="791936" cy="523220"/>
            </a:xfrm>
            <a:prstGeom prst="rect">
              <a:avLst/>
            </a:prstGeom>
            <a:noFill/>
          </p:spPr>
          <p:txBody>
            <a:bodyPr wrap="square" rtlCol="0">
              <a:spAutoFit/>
            </a:bodyPr>
            <a:lstStyle/>
            <a:p>
              <a:r>
                <a:rPr kumimoji="1" lang="en-US" altLang="zh-TW" sz="2800" b="1" dirty="0" smtClean="0"/>
                <a:t>k=3</a:t>
              </a:r>
              <a:endParaRPr kumimoji="1" lang="zh-TW" altLang="en-US" sz="2800" b="1" dirty="0"/>
            </a:p>
          </p:txBody>
        </p:sp>
        <p:cxnSp>
          <p:nvCxnSpPr>
            <p:cNvPr id="20" name="直線箭頭接點 19"/>
            <p:cNvCxnSpPr/>
            <p:nvPr/>
          </p:nvCxnSpPr>
          <p:spPr>
            <a:xfrm>
              <a:off x="8990955" y="4798725"/>
              <a:ext cx="165277" cy="1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線箭頭接點 20"/>
            <p:cNvCxnSpPr/>
            <p:nvPr/>
          </p:nvCxnSpPr>
          <p:spPr>
            <a:xfrm flipV="1">
              <a:off x="9112865" y="4897134"/>
              <a:ext cx="40834" cy="3290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線箭頭接點 21"/>
            <p:cNvCxnSpPr/>
            <p:nvPr/>
          </p:nvCxnSpPr>
          <p:spPr>
            <a:xfrm flipH="1" flipV="1">
              <a:off x="9153699" y="4903500"/>
              <a:ext cx="317942" cy="242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34" name="群組 33"/>
          <p:cNvGrpSpPr/>
          <p:nvPr/>
        </p:nvGrpSpPr>
        <p:grpSpPr>
          <a:xfrm>
            <a:off x="9073593" y="3304736"/>
            <a:ext cx="3112734" cy="923330"/>
            <a:chOff x="9028930" y="3275521"/>
            <a:chExt cx="3112734" cy="923330"/>
          </a:xfrm>
        </p:grpSpPr>
        <p:sp>
          <p:nvSpPr>
            <p:cNvPr id="12" name="三角形 11"/>
            <p:cNvSpPr/>
            <p:nvPr/>
          </p:nvSpPr>
          <p:spPr>
            <a:xfrm>
              <a:off x="9028930" y="3362643"/>
              <a:ext cx="199457" cy="171946"/>
            </a:xfrm>
            <a:prstGeom prst="triangl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13" name="橢圓 12"/>
            <p:cNvSpPr/>
            <p:nvPr/>
          </p:nvSpPr>
          <p:spPr>
            <a:xfrm>
              <a:off x="9028930" y="3651765"/>
              <a:ext cx="199457" cy="174822"/>
            </a:xfrm>
            <a:prstGeom prst="ellipse">
              <a:avLst/>
            </a:prstGeom>
            <a:ln w="28575">
              <a:solidFill>
                <a:srgbClr val="FF2F9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TW" altLang="en-US"/>
            </a:p>
          </p:txBody>
        </p:sp>
        <p:sp>
          <p:nvSpPr>
            <p:cNvPr id="14" name="5 角星形 13"/>
            <p:cNvSpPr/>
            <p:nvPr/>
          </p:nvSpPr>
          <p:spPr>
            <a:xfrm>
              <a:off x="9028930" y="3905293"/>
              <a:ext cx="199457" cy="195149"/>
            </a:xfrm>
            <a:prstGeom prst="star5">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文字方塊 14"/>
            <p:cNvSpPr txBox="1"/>
            <p:nvPr/>
          </p:nvSpPr>
          <p:spPr>
            <a:xfrm>
              <a:off x="9202522" y="3275521"/>
              <a:ext cx="2939142" cy="923330"/>
            </a:xfrm>
            <a:prstGeom prst="rect">
              <a:avLst/>
            </a:prstGeom>
            <a:noFill/>
          </p:spPr>
          <p:txBody>
            <a:bodyPr wrap="square" rtlCol="0">
              <a:spAutoFit/>
            </a:bodyPr>
            <a:lstStyle/>
            <a:p>
              <a:r>
                <a:rPr kumimoji="1" lang="en-US" altLang="zh-TW" dirty="0" smtClean="0"/>
                <a:t>Training data- Black class</a:t>
              </a:r>
            </a:p>
            <a:p>
              <a:r>
                <a:rPr kumimoji="1" lang="en-US" altLang="zh-TW" dirty="0" smtClean="0"/>
                <a:t>Training data- Red class</a:t>
              </a:r>
            </a:p>
            <a:p>
              <a:r>
                <a:rPr kumimoji="1" lang="en-US" altLang="zh-TW" dirty="0" smtClean="0"/>
                <a:t>Testing data- unknown class</a:t>
              </a:r>
              <a:endParaRPr kumimoji="1" lang="zh-TW" altLang="en-US" dirty="0"/>
            </a:p>
          </p:txBody>
        </p:sp>
      </p:grpSp>
    </p:spTree>
    <p:extLst>
      <p:ext uri="{BB962C8B-B14F-4D97-AF65-F5344CB8AC3E}">
        <p14:creationId xmlns:p14="http://schemas.microsoft.com/office/powerpoint/2010/main" val="3788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How do we evaluate the classifier?</a:t>
            </a:r>
            <a:br>
              <a:rPr lang="en-US" altLang="zh-TW" b="1" dirty="0" smtClean="0"/>
            </a:br>
            <a:r>
              <a:rPr lang="en-US" altLang="zh-TW" b="1" dirty="0" smtClean="0"/>
              <a:t>True Positive rate (TP)</a:t>
            </a:r>
            <a:endParaRPr lang="zh-TW" altLang="en-US" b="1" dirty="0"/>
          </a:p>
        </p:txBody>
      </p:sp>
      <p:sp>
        <p:nvSpPr>
          <p:cNvPr id="5" name="文字方塊 4"/>
          <p:cNvSpPr txBox="1"/>
          <p:nvPr/>
        </p:nvSpPr>
        <p:spPr>
          <a:xfrm>
            <a:off x="838200" y="1690688"/>
            <a:ext cx="10972800" cy="830997"/>
          </a:xfrm>
          <a:prstGeom prst="rect">
            <a:avLst/>
          </a:prstGeom>
          <a:noFill/>
        </p:spPr>
        <p:txBody>
          <a:bodyPr wrap="square" rtlCol="0">
            <a:spAutoFit/>
          </a:bodyPr>
          <a:lstStyle/>
          <a:p>
            <a:r>
              <a:rPr lang="en-US" altLang="zh-TW" sz="2400" dirty="0" smtClean="0"/>
              <a:t>True positive (TP) rate: </a:t>
            </a:r>
          </a:p>
          <a:p>
            <a:r>
              <a:rPr lang="en-US" altLang="zh-TW" sz="2400" dirty="0" smtClean="0"/>
              <a:t>How many of the input events are “predicted” as their actual class?</a:t>
            </a:r>
          </a:p>
        </p:txBody>
      </p:sp>
      <p:graphicFrame>
        <p:nvGraphicFramePr>
          <p:cNvPr id="6" name="表格 5"/>
          <p:cNvGraphicFramePr>
            <a:graphicFrameLocks noGrp="1"/>
          </p:cNvGraphicFramePr>
          <p:nvPr>
            <p:extLst>
              <p:ext uri="{D42A27DB-BD31-4B8C-83A1-F6EECF244321}">
                <p14:modId xmlns:p14="http://schemas.microsoft.com/office/powerpoint/2010/main" val="2046030534"/>
              </p:ext>
            </p:extLst>
          </p:nvPr>
        </p:nvGraphicFramePr>
        <p:xfrm>
          <a:off x="6889377" y="4038534"/>
          <a:ext cx="4047087" cy="2491765"/>
        </p:xfrm>
        <a:graphic>
          <a:graphicData uri="http://schemas.openxmlformats.org/drawingml/2006/table">
            <a:tbl>
              <a:tblPr firstRow="1" bandRow="1">
                <a:tableStyleId>{F5AB1C69-6EDB-4FF4-983F-18BD219EF322}</a:tableStyleId>
              </a:tblPr>
              <a:tblGrid>
                <a:gridCol w="541869">
                  <a:extLst>
                    <a:ext uri="{9D8B030D-6E8A-4147-A177-3AD203B41FA5}">
                      <a16:colId xmlns:a16="http://schemas.microsoft.com/office/drawing/2014/main" xmlns="" val="20000"/>
                    </a:ext>
                  </a:extLst>
                </a:gridCol>
                <a:gridCol w="1367137">
                  <a:extLst>
                    <a:ext uri="{9D8B030D-6E8A-4147-A177-3AD203B41FA5}">
                      <a16:colId xmlns:a16="http://schemas.microsoft.com/office/drawing/2014/main" xmlns="" val="20001"/>
                    </a:ext>
                  </a:extLst>
                </a:gridCol>
                <a:gridCol w="2138081">
                  <a:extLst>
                    <a:ext uri="{9D8B030D-6E8A-4147-A177-3AD203B41FA5}">
                      <a16:colId xmlns:a16="http://schemas.microsoft.com/office/drawing/2014/main" xmlns="" val="20002"/>
                    </a:ext>
                  </a:extLst>
                </a:gridCol>
              </a:tblGrid>
              <a:tr h="625082">
                <a:tc>
                  <a:txBody>
                    <a:bodyPr/>
                    <a:lstStyle/>
                    <a:p>
                      <a:endParaRPr lang="zh-TW" altLang="en-US" dirty="0"/>
                    </a:p>
                  </a:txBody>
                  <a:tcPr/>
                </a:tc>
                <a:tc gridSpan="2">
                  <a:txBody>
                    <a:bodyPr/>
                    <a:lstStyle/>
                    <a:p>
                      <a:pPr algn="ctr"/>
                      <a:r>
                        <a:rPr lang="en-US" altLang="zh-TW" dirty="0" smtClean="0"/>
                        <a:t>Actual class: Local, 39 events</a:t>
                      </a:r>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625082">
                <a:tc rowSpan="3">
                  <a:txBody>
                    <a:bodyPr/>
                    <a:lstStyle/>
                    <a:p>
                      <a:pPr algn="ctr"/>
                      <a:endParaRPr lang="zh-TW" altLang="en-US" dirty="0"/>
                    </a:p>
                  </a:txBody>
                  <a:tcPr/>
                </a:tc>
                <a:tc>
                  <a:txBody>
                    <a:bodyPr/>
                    <a:lstStyle/>
                    <a:p>
                      <a:r>
                        <a:rPr lang="en-US" altLang="zh-TW" dirty="0" smtClean="0">
                          <a:solidFill>
                            <a:srgbClr val="FF0000"/>
                          </a:solidFill>
                        </a:rPr>
                        <a:t>Local</a:t>
                      </a:r>
                      <a:endParaRPr lang="zh-TW" altLang="en-US" dirty="0">
                        <a:solidFill>
                          <a:srgbClr val="FF0000"/>
                        </a:solidFill>
                      </a:endParaRPr>
                    </a:p>
                  </a:txBody>
                  <a:tcPr/>
                </a:tc>
                <a:tc>
                  <a:txBody>
                    <a:bodyPr/>
                    <a:lstStyle/>
                    <a:p>
                      <a:pPr algn="ctr"/>
                      <a:r>
                        <a:rPr lang="en-US" altLang="zh-TW" sz="2000" dirty="0" smtClean="0">
                          <a:solidFill>
                            <a:srgbClr val="FF0000"/>
                          </a:solidFill>
                        </a:rPr>
                        <a:t>30</a:t>
                      </a:r>
                      <a:endParaRPr lang="zh-TW" altLang="en-US" sz="2000" dirty="0">
                        <a:solidFill>
                          <a:srgbClr val="FF0000"/>
                        </a:solidFill>
                      </a:endParaRPr>
                    </a:p>
                  </a:txBody>
                  <a:tcPr/>
                </a:tc>
                <a:extLst>
                  <a:ext uri="{0D108BD9-81ED-4DB2-BD59-A6C34878D82A}">
                    <a16:rowId xmlns:a16="http://schemas.microsoft.com/office/drawing/2014/main" xmlns="" val="10002"/>
                  </a:ext>
                </a:extLst>
              </a:tr>
              <a:tr h="616519">
                <a:tc vMerge="1">
                  <a:txBody>
                    <a:bodyPr/>
                    <a:lstStyle/>
                    <a:p>
                      <a:endParaRPr lang="zh-TW" altLang="en-US" dirty="0"/>
                    </a:p>
                  </a:txBody>
                  <a:tcPr/>
                </a:tc>
                <a:tc>
                  <a:txBody>
                    <a:bodyPr/>
                    <a:lstStyle/>
                    <a:p>
                      <a:r>
                        <a:rPr lang="en-US" altLang="zh-TW" dirty="0" smtClean="0">
                          <a:solidFill>
                            <a:srgbClr val="00B050"/>
                          </a:solidFill>
                        </a:rPr>
                        <a:t>Regional</a:t>
                      </a:r>
                      <a:endParaRPr lang="zh-TW" altLang="en-US" dirty="0">
                        <a:solidFill>
                          <a:srgbClr val="00B050"/>
                        </a:solidFill>
                      </a:endParaRPr>
                    </a:p>
                  </a:txBody>
                  <a:tcPr/>
                </a:tc>
                <a:tc>
                  <a:txBody>
                    <a:bodyPr/>
                    <a:lstStyle/>
                    <a:p>
                      <a:pPr algn="ctr"/>
                      <a:r>
                        <a:rPr lang="en-US" altLang="zh-TW" sz="2000" dirty="0" smtClean="0"/>
                        <a:t>6</a:t>
                      </a:r>
                      <a:endParaRPr lang="zh-TW" altLang="en-US" sz="2000" dirty="0"/>
                    </a:p>
                  </a:txBody>
                  <a:tcPr/>
                </a:tc>
                <a:extLst>
                  <a:ext uri="{0D108BD9-81ED-4DB2-BD59-A6C34878D82A}">
                    <a16:rowId xmlns:a16="http://schemas.microsoft.com/office/drawing/2014/main" xmlns="" val="10003"/>
                  </a:ext>
                </a:extLst>
              </a:tr>
              <a:tr h="625082">
                <a:tc vMerge="1">
                  <a:txBody>
                    <a:bodyPr/>
                    <a:lstStyle/>
                    <a:p>
                      <a:endParaRPr lang="zh-TW" altLang="en-US" dirty="0"/>
                    </a:p>
                  </a:txBody>
                  <a:tcPr/>
                </a:tc>
                <a:tc>
                  <a:txBody>
                    <a:bodyPr/>
                    <a:lstStyle/>
                    <a:p>
                      <a:r>
                        <a:rPr lang="en-US" altLang="zh-TW" dirty="0" err="1" smtClean="0">
                          <a:solidFill>
                            <a:srgbClr val="0070C0"/>
                          </a:solidFill>
                        </a:rPr>
                        <a:t>Teleseismic</a:t>
                      </a:r>
                      <a:r>
                        <a:rPr lang="en-US" altLang="zh-TW" dirty="0" smtClean="0">
                          <a:solidFill>
                            <a:srgbClr val="0070C0"/>
                          </a:solidFill>
                        </a:rPr>
                        <a:t> </a:t>
                      </a:r>
                      <a:endParaRPr lang="zh-TW" altLang="en-US" dirty="0">
                        <a:solidFill>
                          <a:srgbClr val="0070C0"/>
                        </a:solidFill>
                      </a:endParaRPr>
                    </a:p>
                  </a:txBody>
                  <a:tcPr/>
                </a:tc>
                <a:tc>
                  <a:txBody>
                    <a:bodyPr/>
                    <a:lstStyle/>
                    <a:p>
                      <a:pPr algn="ctr"/>
                      <a:r>
                        <a:rPr lang="en-US" altLang="zh-TW" sz="2000" dirty="0" smtClean="0"/>
                        <a:t>3</a:t>
                      </a:r>
                      <a:endParaRPr lang="zh-TW" altLang="en-US" sz="2000" dirty="0"/>
                    </a:p>
                  </a:txBody>
                  <a:tcPr/>
                </a:tc>
                <a:extLst>
                  <a:ext uri="{0D108BD9-81ED-4DB2-BD59-A6C34878D82A}">
                    <a16:rowId xmlns:a16="http://schemas.microsoft.com/office/drawing/2014/main" xmlns="" val="10004"/>
                  </a:ext>
                </a:extLst>
              </a:tr>
            </a:tbl>
          </a:graphicData>
        </a:graphic>
      </p:graphicFrame>
      <p:sp>
        <p:nvSpPr>
          <p:cNvPr id="10" name="文字方塊 9"/>
          <p:cNvSpPr txBox="1"/>
          <p:nvPr/>
        </p:nvSpPr>
        <p:spPr>
          <a:xfrm rot="16200000">
            <a:off x="6375170" y="5333322"/>
            <a:ext cx="1612900" cy="369332"/>
          </a:xfrm>
          <a:prstGeom prst="rect">
            <a:avLst/>
          </a:prstGeom>
          <a:noFill/>
        </p:spPr>
        <p:txBody>
          <a:bodyPr wrap="square" rtlCol="0">
            <a:spAutoFit/>
          </a:bodyPr>
          <a:lstStyle/>
          <a:p>
            <a:r>
              <a:rPr lang="en-US" altLang="zh-TW" dirty="0" smtClean="0"/>
              <a:t>Predicted class</a:t>
            </a:r>
            <a:endParaRPr lang="zh-TW" altLang="en-US" dirty="0"/>
          </a:p>
        </p:txBody>
      </p:sp>
      <p:sp>
        <p:nvSpPr>
          <p:cNvPr id="16" name="文字方塊 15"/>
          <p:cNvSpPr txBox="1"/>
          <p:nvPr/>
        </p:nvSpPr>
        <p:spPr>
          <a:xfrm>
            <a:off x="2044700" y="4807362"/>
            <a:ext cx="4279900" cy="954107"/>
          </a:xfrm>
          <a:prstGeom prst="rect">
            <a:avLst/>
          </a:prstGeom>
          <a:noFill/>
        </p:spPr>
        <p:txBody>
          <a:bodyPr wrap="square" rtlCol="0">
            <a:spAutoFit/>
          </a:bodyPr>
          <a:lstStyle/>
          <a:p>
            <a:r>
              <a:rPr lang="en-US" altLang="zh-TW" sz="2800" dirty="0" smtClean="0"/>
              <a:t>True positive rate </a:t>
            </a:r>
            <a:r>
              <a:rPr lang="en-US" altLang="zh-TW" sz="2800" dirty="0"/>
              <a:t>=</a:t>
            </a:r>
            <a:endParaRPr lang="en-US" altLang="zh-TW" sz="2800" dirty="0" smtClean="0"/>
          </a:p>
          <a:p>
            <a:r>
              <a:rPr lang="en-US" altLang="zh-TW" sz="2800" dirty="0" smtClean="0">
                <a:solidFill>
                  <a:srgbClr val="FF0000"/>
                </a:solidFill>
              </a:rPr>
              <a:t>30</a:t>
            </a:r>
            <a:r>
              <a:rPr lang="en-US" altLang="zh-TW" sz="2800" dirty="0" smtClean="0"/>
              <a:t> / </a:t>
            </a:r>
            <a:r>
              <a:rPr lang="en-US" altLang="zh-TW" sz="2800" dirty="0" smtClean="0">
                <a:solidFill>
                  <a:srgbClr val="FF0000"/>
                </a:solidFill>
              </a:rPr>
              <a:t>39 </a:t>
            </a:r>
            <a:r>
              <a:rPr lang="en-US" altLang="zh-TW" sz="2800" dirty="0" smtClean="0"/>
              <a:t>x 100% = </a:t>
            </a:r>
            <a:r>
              <a:rPr lang="en-US" altLang="zh-TW" sz="2800" dirty="0" smtClean="0">
                <a:solidFill>
                  <a:srgbClr val="FF0000"/>
                </a:solidFill>
              </a:rPr>
              <a:t>76.92%</a:t>
            </a:r>
            <a:endParaRPr lang="zh-TW" altLang="en-US" sz="2800" dirty="0">
              <a:solidFill>
                <a:srgbClr val="FF0000"/>
              </a:solidFill>
            </a:endParaRPr>
          </a:p>
        </p:txBody>
      </p:sp>
      <p:sp>
        <p:nvSpPr>
          <p:cNvPr id="11" name="文字方塊 10"/>
          <p:cNvSpPr txBox="1"/>
          <p:nvPr/>
        </p:nvSpPr>
        <p:spPr>
          <a:xfrm>
            <a:off x="966596" y="2867023"/>
            <a:ext cx="10387204" cy="2246769"/>
          </a:xfrm>
          <a:prstGeom prst="rect">
            <a:avLst/>
          </a:prstGeom>
          <a:noFill/>
        </p:spPr>
        <p:txBody>
          <a:bodyPr wrap="square" rtlCol="0">
            <a:spAutoFit/>
          </a:bodyPr>
          <a:lstStyle/>
          <a:p>
            <a:r>
              <a:rPr lang="en-US" altLang="zh-TW" sz="2000" dirty="0" smtClean="0"/>
              <a:t>In this confusion matrix, you have </a:t>
            </a:r>
            <a:r>
              <a:rPr lang="en-US" altLang="zh-TW" sz="2000" dirty="0" smtClean="0">
                <a:solidFill>
                  <a:srgbClr val="FF0000"/>
                </a:solidFill>
              </a:rPr>
              <a:t>39 </a:t>
            </a:r>
            <a:r>
              <a:rPr lang="en-US" altLang="zh-TW" sz="2000" dirty="0" smtClean="0"/>
              <a:t>actual local events, </a:t>
            </a:r>
          </a:p>
          <a:p>
            <a:endParaRPr lang="en-US" altLang="zh-TW" sz="2000" dirty="0" smtClean="0"/>
          </a:p>
          <a:p>
            <a:r>
              <a:rPr lang="en-US" altLang="zh-TW" sz="2000" dirty="0" smtClean="0"/>
              <a:t>And, </a:t>
            </a:r>
            <a:r>
              <a:rPr lang="en-US" altLang="zh-TW" sz="2000" dirty="0" smtClean="0">
                <a:solidFill>
                  <a:srgbClr val="FF0000"/>
                </a:solidFill>
              </a:rPr>
              <a:t>30</a:t>
            </a:r>
            <a:r>
              <a:rPr lang="en-US" altLang="zh-TW" sz="2000" dirty="0" smtClean="0"/>
              <a:t> of them are predicted to be “</a:t>
            </a:r>
            <a:r>
              <a:rPr lang="en-US" altLang="zh-TW" sz="2000" dirty="0" smtClean="0">
                <a:solidFill>
                  <a:srgbClr val="FF0000"/>
                </a:solidFill>
              </a:rPr>
              <a:t>local</a:t>
            </a:r>
            <a:r>
              <a:rPr lang="en-US" altLang="zh-TW" sz="2000" dirty="0" smtClean="0"/>
              <a:t>”,</a:t>
            </a:r>
          </a:p>
          <a:p>
            <a:r>
              <a:rPr lang="en-US" altLang="zh-TW" sz="2000" dirty="0" smtClean="0">
                <a:solidFill>
                  <a:srgbClr val="FF0000"/>
                </a:solidFill>
              </a:rPr>
              <a:t>6</a:t>
            </a:r>
            <a:r>
              <a:rPr lang="en-US" altLang="zh-TW" sz="2000" dirty="0" smtClean="0"/>
              <a:t> of them are </a:t>
            </a:r>
            <a:r>
              <a:rPr lang="en-US" altLang="zh-TW" sz="2000" dirty="0"/>
              <a:t>predicted to be </a:t>
            </a:r>
            <a:r>
              <a:rPr lang="en-US" altLang="zh-TW" sz="2000" dirty="0" smtClean="0"/>
              <a:t>“</a:t>
            </a:r>
            <a:r>
              <a:rPr lang="en-US" altLang="zh-TW" sz="2000" dirty="0" smtClean="0">
                <a:solidFill>
                  <a:srgbClr val="00B050"/>
                </a:solidFill>
              </a:rPr>
              <a:t>regional</a:t>
            </a:r>
            <a:r>
              <a:rPr lang="en-US" altLang="zh-TW" sz="2000" dirty="0" smtClean="0"/>
              <a:t>”,</a:t>
            </a:r>
            <a:endParaRPr lang="en-US" altLang="zh-TW" sz="2000" dirty="0"/>
          </a:p>
          <a:p>
            <a:r>
              <a:rPr lang="en-US" altLang="zh-TW" sz="2000" dirty="0" smtClean="0">
                <a:solidFill>
                  <a:srgbClr val="FF0000"/>
                </a:solidFill>
              </a:rPr>
              <a:t>3</a:t>
            </a:r>
            <a:r>
              <a:rPr lang="en-US" altLang="zh-TW" sz="2000" dirty="0" smtClean="0"/>
              <a:t> of </a:t>
            </a:r>
            <a:r>
              <a:rPr lang="en-US" altLang="zh-TW" sz="2000" dirty="0"/>
              <a:t>them  are predicted to be </a:t>
            </a:r>
            <a:r>
              <a:rPr lang="en-US" altLang="zh-TW" sz="2000" dirty="0" smtClean="0"/>
              <a:t>“</a:t>
            </a:r>
            <a:r>
              <a:rPr lang="en-US" altLang="zh-TW" sz="2000" dirty="0" err="1" smtClean="0">
                <a:solidFill>
                  <a:srgbClr val="0070C0"/>
                </a:solidFill>
              </a:rPr>
              <a:t>teleseismic</a:t>
            </a:r>
            <a:r>
              <a:rPr lang="en-US" altLang="zh-TW" sz="2000" dirty="0" smtClean="0"/>
              <a:t>”,</a:t>
            </a:r>
          </a:p>
          <a:p>
            <a:r>
              <a:rPr lang="en-US" altLang="zh-TW" sz="2000" dirty="0" smtClean="0"/>
              <a:t>here’s our True Positive rate of </a:t>
            </a:r>
            <a:r>
              <a:rPr lang="en-US" altLang="zh-TW" sz="2000" dirty="0" smtClean="0">
                <a:solidFill>
                  <a:srgbClr val="FF0000"/>
                </a:solidFill>
              </a:rPr>
              <a:t>Local events</a:t>
            </a:r>
            <a:r>
              <a:rPr lang="en-US" altLang="zh-TW" sz="2000" dirty="0" smtClean="0"/>
              <a:t>:</a:t>
            </a:r>
            <a:endParaRPr lang="en-US" altLang="zh-TW" sz="2000" dirty="0"/>
          </a:p>
          <a:p>
            <a:endParaRPr lang="zh-TW" altLang="en-US" sz="2000" dirty="0"/>
          </a:p>
        </p:txBody>
      </p:sp>
    </p:spTree>
    <p:extLst>
      <p:ext uri="{BB962C8B-B14F-4D97-AF65-F5344CB8AC3E}">
        <p14:creationId xmlns:p14="http://schemas.microsoft.com/office/powerpoint/2010/main" val="306756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b="1" dirty="0" smtClean="0"/>
              <a:t>Data: Three classes of seismic events</a:t>
            </a:r>
            <a:endParaRPr kumimoji="1" lang="zh-TW" altLang="en-US" b="1" dirty="0"/>
          </a:p>
        </p:txBody>
      </p:sp>
      <p:sp>
        <p:nvSpPr>
          <p:cNvPr id="3" name="內容版面配置區 2"/>
          <p:cNvSpPr>
            <a:spLocks noGrp="1"/>
          </p:cNvSpPr>
          <p:nvPr>
            <p:ph idx="1"/>
          </p:nvPr>
        </p:nvSpPr>
        <p:spPr>
          <a:xfrm>
            <a:off x="838200" y="1368427"/>
            <a:ext cx="10515600" cy="4351338"/>
          </a:xfrm>
        </p:spPr>
        <p:txBody>
          <a:bodyPr/>
          <a:lstStyle/>
          <a:p>
            <a:r>
              <a:rPr kumimoji="1" lang="en-US" altLang="zh-TW" u="sng" dirty="0" smtClean="0"/>
              <a:t>3 classes</a:t>
            </a:r>
            <a:r>
              <a:rPr kumimoji="1" lang="en-US" altLang="zh-TW" dirty="0" smtClean="0"/>
              <a:t>                               </a:t>
            </a:r>
            <a:r>
              <a:rPr kumimoji="1" lang="en-US" altLang="zh-TW" u="sng" dirty="0" err="1" smtClean="0"/>
              <a:t>Epicentral</a:t>
            </a:r>
            <a:r>
              <a:rPr kumimoji="1" lang="en-US" altLang="zh-TW" u="sng" dirty="0" smtClean="0"/>
              <a:t> Distance </a:t>
            </a:r>
            <a:r>
              <a:rPr kumimoji="1" lang="en-US" altLang="zh-TW" dirty="0" smtClean="0"/>
              <a:t>              </a:t>
            </a:r>
            <a:r>
              <a:rPr kumimoji="1" lang="en-US" altLang="zh-TW" u="sng" dirty="0" smtClean="0"/>
              <a:t>Magnitude(#n) </a:t>
            </a:r>
          </a:p>
          <a:p>
            <a:r>
              <a:rPr kumimoji="1" lang="en-US" altLang="zh-TW" dirty="0"/>
              <a:t> </a:t>
            </a:r>
            <a:r>
              <a:rPr kumimoji="1" lang="en-US" altLang="zh-TW" dirty="0" smtClean="0">
                <a:solidFill>
                  <a:srgbClr val="FF0000"/>
                </a:solidFill>
              </a:rPr>
              <a:t>C1 Local earthquakes            </a:t>
            </a:r>
            <a:r>
              <a:rPr lang="en-US" altLang="zh-TW" dirty="0" smtClean="0">
                <a:solidFill>
                  <a:srgbClr val="FF0000"/>
                </a:solidFill>
              </a:rPr>
              <a:t>&lt; 100 km                                     4-7 (79)</a:t>
            </a:r>
            <a:endParaRPr kumimoji="1" lang="en-US" altLang="zh-TW" dirty="0">
              <a:solidFill>
                <a:srgbClr val="FF0000"/>
              </a:solidFill>
            </a:endParaRPr>
          </a:p>
          <a:p>
            <a:r>
              <a:rPr kumimoji="1" lang="en-US" altLang="zh-TW" dirty="0"/>
              <a:t> </a:t>
            </a:r>
            <a:r>
              <a:rPr kumimoji="1" lang="en-US" altLang="zh-TW" dirty="0" smtClean="0">
                <a:solidFill>
                  <a:srgbClr val="00B050"/>
                </a:solidFill>
              </a:rPr>
              <a:t>C2 Regional earthquakes      100 - 1400 km                           4-7 (119)</a:t>
            </a:r>
          </a:p>
          <a:p>
            <a:r>
              <a:rPr kumimoji="1" lang="en-US" altLang="zh-TW" dirty="0" smtClean="0"/>
              <a:t> </a:t>
            </a:r>
            <a:r>
              <a:rPr kumimoji="1" lang="en-US" altLang="zh-TW" dirty="0" smtClean="0">
                <a:solidFill>
                  <a:srgbClr val="0070C0"/>
                </a:solidFill>
              </a:rPr>
              <a:t>C3 </a:t>
            </a:r>
            <a:r>
              <a:rPr kumimoji="1" lang="en-US" altLang="zh-TW" dirty="0" err="1" smtClean="0">
                <a:solidFill>
                  <a:srgbClr val="0070C0"/>
                </a:solidFill>
              </a:rPr>
              <a:t>Teleseismic</a:t>
            </a:r>
            <a:r>
              <a:rPr kumimoji="1" lang="en-US" altLang="zh-TW" dirty="0" smtClean="0">
                <a:solidFill>
                  <a:srgbClr val="0070C0"/>
                </a:solidFill>
              </a:rPr>
              <a:t>                        &gt;1400 km                                    6-7 (99)</a:t>
            </a:r>
          </a:p>
        </p:txBody>
      </p:sp>
      <p:grpSp>
        <p:nvGrpSpPr>
          <p:cNvPr id="8" name="群組 7"/>
          <p:cNvGrpSpPr/>
          <p:nvPr/>
        </p:nvGrpSpPr>
        <p:grpSpPr>
          <a:xfrm>
            <a:off x="2945461" y="3335333"/>
            <a:ext cx="4133612" cy="3522667"/>
            <a:chOff x="7354708" y="747897"/>
            <a:chExt cx="4837292" cy="4440791"/>
          </a:xfrm>
        </p:grpSpPr>
        <p:pic>
          <p:nvPicPr>
            <p:cNvPr id="4" name="圖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4708" y="747897"/>
              <a:ext cx="4837292" cy="4440791"/>
            </a:xfrm>
            <a:prstGeom prst="rect">
              <a:avLst/>
            </a:prstGeom>
          </p:spPr>
        </p:pic>
        <p:sp>
          <p:nvSpPr>
            <p:cNvPr id="6" name="文字方塊 5"/>
            <p:cNvSpPr txBox="1"/>
            <p:nvPr/>
          </p:nvSpPr>
          <p:spPr>
            <a:xfrm>
              <a:off x="7631032" y="3805766"/>
              <a:ext cx="2300850" cy="387994"/>
            </a:xfrm>
            <a:prstGeom prst="rect">
              <a:avLst/>
            </a:prstGeom>
            <a:noFill/>
          </p:spPr>
          <p:txBody>
            <a:bodyPr wrap="square" rtlCol="0">
              <a:spAutoFit/>
              <a:scene3d>
                <a:camera prst="orthographicFront"/>
                <a:lightRig rig="threePt" dir="t"/>
              </a:scene3d>
              <a:sp3d>
                <a:contourClr>
                  <a:schemeClr val="tx1"/>
                </a:contourClr>
              </a:sp3d>
            </a:bodyPr>
            <a:lstStyle/>
            <a:p>
              <a:r>
                <a:rPr kumimoji="1" lang="en-US" altLang="zh-TW" sz="1400" b="1" dirty="0" smtClean="0">
                  <a:solidFill>
                    <a:srgbClr val="00B050"/>
                  </a:solidFill>
                </a:rPr>
                <a:t>Regional events</a:t>
              </a:r>
              <a:endParaRPr kumimoji="1" lang="en-US" altLang="zh-TW" sz="1400" b="1" dirty="0">
                <a:solidFill>
                  <a:srgbClr val="00B050"/>
                </a:solidFill>
              </a:endParaRPr>
            </a:p>
          </p:txBody>
        </p:sp>
        <p:sp>
          <p:nvSpPr>
            <p:cNvPr id="7" name="文字方塊 6"/>
            <p:cNvSpPr txBox="1"/>
            <p:nvPr/>
          </p:nvSpPr>
          <p:spPr>
            <a:xfrm>
              <a:off x="8781457" y="1990327"/>
              <a:ext cx="906836" cy="426792"/>
            </a:xfrm>
            <a:prstGeom prst="rect">
              <a:avLst/>
            </a:prstGeom>
            <a:noFill/>
          </p:spPr>
          <p:txBody>
            <a:bodyPr wrap="square" rtlCol="0">
              <a:spAutoFit/>
            </a:bodyPr>
            <a:lstStyle/>
            <a:p>
              <a:r>
                <a:rPr kumimoji="1" lang="en-US" altLang="zh-TW" sz="1600" dirty="0" smtClean="0"/>
                <a:t>NACB</a:t>
              </a:r>
              <a:endParaRPr kumimoji="1" lang="zh-TW" altLang="en-US" sz="1400" dirty="0"/>
            </a:p>
          </p:txBody>
        </p:sp>
      </p:grpSp>
      <p:sp>
        <p:nvSpPr>
          <p:cNvPr id="13" name="文字方塊 12"/>
          <p:cNvSpPr txBox="1"/>
          <p:nvPr/>
        </p:nvSpPr>
        <p:spPr>
          <a:xfrm>
            <a:off x="838200" y="3816628"/>
            <a:ext cx="3381153" cy="369332"/>
          </a:xfrm>
          <a:prstGeom prst="rect">
            <a:avLst/>
          </a:prstGeom>
          <a:noFill/>
        </p:spPr>
        <p:txBody>
          <a:bodyPr wrap="square" rtlCol="0">
            <a:spAutoFit/>
          </a:bodyPr>
          <a:lstStyle/>
          <a:p>
            <a:r>
              <a:rPr kumimoji="1" lang="en-US" altLang="zh-TW" b="1" dirty="0" smtClean="0"/>
              <a:t>(</a:t>
            </a:r>
            <a:r>
              <a:rPr lang="en-US" altLang="zh-TW" b="1" dirty="0" smtClean="0"/>
              <a:t>Lay </a:t>
            </a:r>
            <a:r>
              <a:rPr lang="en-US" altLang="zh-TW" b="1" dirty="0"/>
              <a:t>and Wallace, </a:t>
            </a:r>
            <a:r>
              <a:rPr lang="en-US" altLang="zh-TW" b="1" dirty="0" smtClean="0"/>
              <a:t>1995)</a:t>
            </a:r>
            <a:endParaRPr kumimoji="1" lang="zh-TW" altLang="en-US" b="1" dirty="0"/>
          </a:p>
        </p:txBody>
      </p:sp>
      <p:sp>
        <p:nvSpPr>
          <p:cNvPr id="11" name="文字方塊 10"/>
          <p:cNvSpPr txBox="1"/>
          <p:nvPr/>
        </p:nvSpPr>
        <p:spPr>
          <a:xfrm>
            <a:off x="3938921" y="4099538"/>
            <a:ext cx="1966146" cy="307777"/>
          </a:xfrm>
          <a:prstGeom prst="rect">
            <a:avLst/>
          </a:prstGeom>
          <a:noFill/>
        </p:spPr>
        <p:txBody>
          <a:bodyPr wrap="square" rtlCol="0">
            <a:spAutoFit/>
            <a:scene3d>
              <a:camera prst="orthographicFront"/>
              <a:lightRig rig="threePt" dir="t"/>
            </a:scene3d>
            <a:sp3d>
              <a:contourClr>
                <a:schemeClr val="tx1"/>
              </a:contourClr>
            </a:sp3d>
          </a:bodyPr>
          <a:lstStyle/>
          <a:p>
            <a:r>
              <a:rPr kumimoji="1" lang="en-US" altLang="zh-TW" sz="1400" b="1" dirty="0" smtClean="0">
                <a:solidFill>
                  <a:srgbClr val="FF0000"/>
                </a:solidFill>
              </a:rPr>
              <a:t>Local events</a:t>
            </a: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860" y="3838486"/>
            <a:ext cx="5384800" cy="3019514"/>
          </a:xfrm>
          <a:prstGeom prst="rect">
            <a:avLst/>
          </a:prstGeom>
        </p:spPr>
      </p:pic>
      <p:sp>
        <p:nvSpPr>
          <p:cNvPr id="12" name="文字方塊 11"/>
          <p:cNvSpPr txBox="1"/>
          <p:nvPr/>
        </p:nvSpPr>
        <p:spPr>
          <a:xfrm>
            <a:off x="9186334" y="4997846"/>
            <a:ext cx="1966146" cy="307777"/>
          </a:xfrm>
          <a:prstGeom prst="rect">
            <a:avLst/>
          </a:prstGeom>
          <a:noFill/>
        </p:spPr>
        <p:txBody>
          <a:bodyPr wrap="square" rtlCol="0">
            <a:spAutoFit/>
            <a:scene3d>
              <a:camera prst="orthographicFront"/>
              <a:lightRig rig="threePt" dir="t"/>
            </a:scene3d>
            <a:sp3d>
              <a:contourClr>
                <a:schemeClr val="tx1"/>
              </a:contourClr>
            </a:sp3d>
          </a:bodyPr>
          <a:lstStyle/>
          <a:p>
            <a:r>
              <a:rPr kumimoji="1" lang="en-US" altLang="zh-TW" sz="1400" b="1" dirty="0" err="1" smtClean="0">
                <a:solidFill>
                  <a:srgbClr val="0070C0"/>
                </a:solidFill>
              </a:rPr>
              <a:t>Teleseismic</a:t>
            </a:r>
            <a:r>
              <a:rPr kumimoji="1" lang="en-US" altLang="zh-TW" sz="1400" b="1" dirty="0" smtClean="0">
                <a:solidFill>
                  <a:srgbClr val="0070C0"/>
                </a:solidFill>
              </a:rPr>
              <a:t> events</a:t>
            </a:r>
          </a:p>
        </p:txBody>
      </p:sp>
    </p:spTree>
    <p:extLst>
      <p:ext uri="{BB962C8B-B14F-4D97-AF65-F5344CB8AC3E}">
        <p14:creationId xmlns:p14="http://schemas.microsoft.com/office/powerpoint/2010/main" val="43012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b="1" dirty="0" smtClean="0"/>
              <a:t>Data: Workflow</a:t>
            </a:r>
            <a:endParaRPr kumimoji="1" lang="zh-TW" altLang="en-US" b="1" dirty="0"/>
          </a:p>
        </p:txBody>
      </p:sp>
      <p:grpSp>
        <p:nvGrpSpPr>
          <p:cNvPr id="5" name="群組 4"/>
          <p:cNvGrpSpPr/>
          <p:nvPr/>
        </p:nvGrpSpPr>
        <p:grpSpPr>
          <a:xfrm>
            <a:off x="2970936" y="1739126"/>
            <a:ext cx="4228746" cy="4717125"/>
            <a:chOff x="5831458" y="1186370"/>
            <a:chExt cx="3599764" cy="5303243"/>
          </a:xfrm>
        </p:grpSpPr>
        <p:grpSp>
          <p:nvGrpSpPr>
            <p:cNvPr id="6" name="群組 5"/>
            <p:cNvGrpSpPr/>
            <p:nvPr/>
          </p:nvGrpSpPr>
          <p:grpSpPr>
            <a:xfrm>
              <a:off x="6096000" y="1322852"/>
              <a:ext cx="3335222" cy="5166761"/>
              <a:chOff x="5265877" y="908784"/>
              <a:chExt cx="3335222" cy="5166761"/>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877" y="2634224"/>
                <a:ext cx="3335222" cy="1457832"/>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877" y="908784"/>
                <a:ext cx="3335222" cy="1457832"/>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877" y="4359664"/>
                <a:ext cx="3335222" cy="1457832"/>
              </a:xfrm>
              <a:prstGeom prst="rect">
                <a:avLst/>
              </a:prstGeom>
            </p:spPr>
          </p:pic>
          <p:sp>
            <p:nvSpPr>
              <p:cNvPr id="13" name="文字方塊 12"/>
              <p:cNvSpPr txBox="1"/>
              <p:nvPr/>
            </p:nvSpPr>
            <p:spPr>
              <a:xfrm>
                <a:off x="5265877" y="2323635"/>
                <a:ext cx="3335222" cy="569387"/>
              </a:xfrm>
              <a:prstGeom prst="rect">
                <a:avLst/>
              </a:prstGeom>
              <a:noFill/>
            </p:spPr>
            <p:txBody>
              <a:bodyPr wrap="square" rtlCol="0">
                <a:spAutoFit/>
              </a:bodyPr>
              <a:lstStyle/>
              <a:p>
                <a:pPr algn="ctr"/>
                <a:r>
                  <a:rPr kumimoji="1" lang="en-US" altLang="zh-TW" sz="1300" dirty="0" smtClean="0"/>
                  <a:t>     Time after </a:t>
                </a:r>
                <a:r>
                  <a:rPr lang="pt-BR" altLang="zh-TW" sz="1300" dirty="0" smtClean="0"/>
                  <a:t>2013-01-02T12:01:51.030000 (</a:t>
                </a:r>
                <a:r>
                  <a:rPr lang="pt-BR" altLang="zh-TW" sz="1300" dirty="0" err="1" smtClean="0"/>
                  <a:t>s</a:t>
                </a:r>
                <a:r>
                  <a:rPr lang="pt-BR" altLang="zh-TW" sz="1300" dirty="0" smtClean="0"/>
                  <a:t>)</a:t>
                </a:r>
                <a:endParaRPr lang="pt-BR" altLang="zh-TW" sz="1300" dirty="0"/>
              </a:p>
              <a:p>
                <a:endParaRPr kumimoji="1" lang="zh-TW" altLang="en-US" dirty="0"/>
              </a:p>
            </p:txBody>
          </p:sp>
          <p:sp>
            <p:nvSpPr>
              <p:cNvPr id="14" name="文字方塊 13"/>
              <p:cNvSpPr txBox="1"/>
              <p:nvPr/>
            </p:nvSpPr>
            <p:spPr>
              <a:xfrm>
                <a:off x="5265877" y="4057717"/>
                <a:ext cx="3335222" cy="569387"/>
              </a:xfrm>
              <a:prstGeom prst="rect">
                <a:avLst/>
              </a:prstGeom>
              <a:noFill/>
            </p:spPr>
            <p:txBody>
              <a:bodyPr wrap="square" rtlCol="0">
                <a:spAutoFit/>
              </a:bodyPr>
              <a:lstStyle/>
              <a:p>
                <a:pPr algn="ctr"/>
                <a:r>
                  <a:rPr kumimoji="1" lang="en-US" altLang="zh-TW" sz="1300" dirty="0" smtClean="0"/>
                  <a:t>     Time after </a:t>
                </a:r>
                <a:r>
                  <a:rPr lang="pt-BR" altLang="zh-TW" sz="1300" dirty="0" smtClean="0"/>
                  <a:t>2013-01-03T04:36:37.750000 (</a:t>
                </a:r>
                <a:r>
                  <a:rPr lang="pt-BR" altLang="zh-TW" sz="1300" dirty="0" err="1" smtClean="0"/>
                  <a:t>s</a:t>
                </a:r>
                <a:r>
                  <a:rPr lang="pt-BR" altLang="zh-TW" sz="1300" dirty="0" smtClean="0"/>
                  <a:t>)</a:t>
                </a:r>
                <a:endParaRPr lang="pt-BR" altLang="zh-TW" sz="1300" dirty="0"/>
              </a:p>
              <a:p>
                <a:endParaRPr kumimoji="1" lang="zh-TW" altLang="en-US" dirty="0"/>
              </a:p>
            </p:txBody>
          </p:sp>
          <p:sp>
            <p:nvSpPr>
              <p:cNvPr id="15" name="文字方塊 14"/>
              <p:cNvSpPr txBox="1"/>
              <p:nvPr/>
            </p:nvSpPr>
            <p:spPr>
              <a:xfrm>
                <a:off x="5265877" y="5783157"/>
                <a:ext cx="3335222" cy="292388"/>
              </a:xfrm>
              <a:prstGeom prst="rect">
                <a:avLst/>
              </a:prstGeom>
              <a:noFill/>
            </p:spPr>
            <p:txBody>
              <a:bodyPr wrap="square" rtlCol="0">
                <a:spAutoFit/>
              </a:bodyPr>
              <a:lstStyle/>
              <a:p>
                <a:pPr algn="ctr"/>
                <a:r>
                  <a:rPr kumimoji="1" lang="en-US" altLang="zh-TW" sz="1300" dirty="0" smtClean="0"/>
                  <a:t>     Time after </a:t>
                </a:r>
                <a:r>
                  <a:rPr lang="pt-BR" altLang="zh-TW" sz="1300" dirty="0" smtClean="0"/>
                  <a:t>2013-02-02T14:22:54.480000 (</a:t>
                </a:r>
                <a:r>
                  <a:rPr lang="pt-BR" altLang="zh-TW" sz="1300" dirty="0" err="1" smtClean="0"/>
                  <a:t>s</a:t>
                </a:r>
                <a:r>
                  <a:rPr lang="pt-BR" altLang="zh-TW" sz="1300" dirty="0" smtClean="0"/>
                  <a:t>)</a:t>
                </a:r>
                <a:endParaRPr lang="pt-BR" altLang="zh-TW" sz="1300" dirty="0"/>
              </a:p>
            </p:txBody>
          </p:sp>
        </p:grpSp>
        <p:sp>
          <p:nvSpPr>
            <p:cNvPr id="7" name="文字方塊 6"/>
            <p:cNvSpPr txBox="1"/>
            <p:nvPr/>
          </p:nvSpPr>
          <p:spPr>
            <a:xfrm>
              <a:off x="5831458" y="1186370"/>
              <a:ext cx="385313" cy="369332"/>
            </a:xfrm>
            <a:prstGeom prst="rect">
              <a:avLst/>
            </a:prstGeom>
            <a:noFill/>
          </p:spPr>
          <p:txBody>
            <a:bodyPr wrap="square" rtlCol="0">
              <a:spAutoFit/>
            </a:bodyPr>
            <a:lstStyle/>
            <a:p>
              <a:pPr algn="ctr"/>
              <a:r>
                <a:rPr kumimoji="1" lang="en-US" altLang="zh-TW" dirty="0" smtClean="0"/>
                <a:t>(a)</a:t>
              </a:r>
              <a:endParaRPr kumimoji="1" lang="zh-TW" altLang="en-US" dirty="0"/>
            </a:p>
          </p:txBody>
        </p:sp>
        <p:sp>
          <p:nvSpPr>
            <p:cNvPr id="8" name="文字方塊 7"/>
            <p:cNvSpPr txBox="1"/>
            <p:nvPr/>
          </p:nvSpPr>
          <p:spPr>
            <a:xfrm>
              <a:off x="5831458" y="2935942"/>
              <a:ext cx="385313" cy="369332"/>
            </a:xfrm>
            <a:prstGeom prst="rect">
              <a:avLst/>
            </a:prstGeom>
            <a:noFill/>
          </p:spPr>
          <p:txBody>
            <a:bodyPr wrap="square" rtlCol="0">
              <a:spAutoFit/>
            </a:bodyPr>
            <a:lstStyle/>
            <a:p>
              <a:pPr algn="ctr"/>
              <a:r>
                <a:rPr kumimoji="1" lang="en-US" altLang="zh-TW" dirty="0" smtClean="0"/>
                <a:t>(b)</a:t>
              </a:r>
              <a:endParaRPr kumimoji="1" lang="zh-TW" altLang="en-US" dirty="0"/>
            </a:p>
          </p:txBody>
        </p:sp>
        <p:sp>
          <p:nvSpPr>
            <p:cNvPr id="9" name="文字方塊 8"/>
            <p:cNvSpPr txBox="1"/>
            <p:nvPr/>
          </p:nvSpPr>
          <p:spPr>
            <a:xfrm>
              <a:off x="5831458" y="4633755"/>
              <a:ext cx="385313" cy="369332"/>
            </a:xfrm>
            <a:prstGeom prst="rect">
              <a:avLst/>
            </a:prstGeom>
            <a:noFill/>
          </p:spPr>
          <p:txBody>
            <a:bodyPr wrap="square" rtlCol="0">
              <a:spAutoFit/>
            </a:bodyPr>
            <a:lstStyle/>
            <a:p>
              <a:pPr algn="ctr"/>
              <a:r>
                <a:rPr kumimoji="1" lang="en-US" altLang="zh-TW" dirty="0" smtClean="0"/>
                <a:t>(c)</a:t>
              </a:r>
              <a:endParaRPr kumimoji="1" lang="zh-TW" altLang="en-US" dirty="0"/>
            </a:p>
          </p:txBody>
        </p:sp>
      </p:grpSp>
      <p:grpSp>
        <p:nvGrpSpPr>
          <p:cNvPr id="18" name="群組 17"/>
          <p:cNvGrpSpPr/>
          <p:nvPr/>
        </p:nvGrpSpPr>
        <p:grpSpPr>
          <a:xfrm>
            <a:off x="134486" y="1632399"/>
            <a:ext cx="2817629" cy="1897671"/>
            <a:chOff x="-281764" y="1829537"/>
            <a:chExt cx="2817629" cy="1897671"/>
          </a:xfrm>
        </p:grpSpPr>
        <p:sp>
          <p:nvSpPr>
            <p:cNvPr id="16" name="文字方塊 15"/>
            <p:cNvSpPr txBox="1"/>
            <p:nvPr/>
          </p:nvSpPr>
          <p:spPr>
            <a:xfrm>
              <a:off x="0" y="2301868"/>
              <a:ext cx="2254103" cy="954107"/>
            </a:xfrm>
            <a:prstGeom prst="rect">
              <a:avLst/>
            </a:prstGeom>
            <a:noFill/>
          </p:spPr>
          <p:txBody>
            <a:bodyPr wrap="square" rtlCol="0">
              <a:spAutoFit/>
            </a:bodyPr>
            <a:lstStyle/>
            <a:p>
              <a:pPr algn="ctr"/>
              <a:r>
                <a:rPr kumimoji="1" lang="en-US" altLang="zh-TW" sz="2800" dirty="0" smtClean="0">
                  <a:ln w="0"/>
                  <a:effectLst>
                    <a:outerShdw blurRad="38100" dist="19050" dir="2700000" algn="tl" rotWithShape="0">
                      <a:schemeClr val="dk1">
                        <a:alpha val="40000"/>
                      </a:schemeClr>
                    </a:outerShdw>
                  </a:effectLst>
                </a:rPr>
                <a:t>Earthquake catalogs</a:t>
              </a:r>
              <a:endParaRPr kumimoji="1" lang="zh-TW" altLang="en-US" sz="2800" dirty="0">
                <a:ln w="0"/>
                <a:effectLst>
                  <a:outerShdw blurRad="38100" dist="19050" dir="2700000" algn="tl" rotWithShape="0">
                    <a:schemeClr val="dk1">
                      <a:alpha val="40000"/>
                    </a:schemeClr>
                  </a:outerShdw>
                </a:effectLst>
              </a:endParaRPr>
            </a:p>
          </p:txBody>
        </p:sp>
        <p:sp>
          <p:nvSpPr>
            <p:cNvPr id="17" name="橢圓 16"/>
            <p:cNvSpPr/>
            <p:nvPr/>
          </p:nvSpPr>
          <p:spPr>
            <a:xfrm>
              <a:off x="-281764" y="1829537"/>
              <a:ext cx="2817629" cy="1897671"/>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19" name="向下箭號 18"/>
          <p:cNvSpPr/>
          <p:nvPr/>
        </p:nvSpPr>
        <p:spPr>
          <a:xfrm rot="18714773">
            <a:off x="2459515" y="3587433"/>
            <a:ext cx="348543" cy="797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向下箭號 22"/>
          <p:cNvSpPr/>
          <p:nvPr/>
        </p:nvSpPr>
        <p:spPr>
          <a:xfrm rot="16200000">
            <a:off x="7462873" y="3171877"/>
            <a:ext cx="386071" cy="724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文字方塊 25"/>
          <p:cNvSpPr txBox="1"/>
          <p:nvPr/>
        </p:nvSpPr>
        <p:spPr>
          <a:xfrm>
            <a:off x="7042700" y="3785846"/>
            <a:ext cx="2560127" cy="923330"/>
          </a:xfrm>
          <a:prstGeom prst="rect">
            <a:avLst/>
          </a:prstGeom>
          <a:noFill/>
        </p:spPr>
        <p:txBody>
          <a:bodyPr wrap="square" rtlCol="0">
            <a:spAutoFit/>
          </a:bodyPr>
          <a:lstStyle/>
          <a:p>
            <a:r>
              <a:rPr kumimoji="1" lang="en-US" altLang="zh-TW" dirty="0" smtClean="0"/>
              <a:t>TO EACH TRACE, SLICE INTO DIFFERENT TIME WINDOW:</a:t>
            </a:r>
            <a:endParaRPr kumimoji="1" lang="zh-TW" altLang="en-US" dirty="0"/>
          </a:p>
        </p:txBody>
      </p:sp>
      <p:grpSp>
        <p:nvGrpSpPr>
          <p:cNvPr id="34" name="群組 33"/>
          <p:cNvGrpSpPr/>
          <p:nvPr/>
        </p:nvGrpSpPr>
        <p:grpSpPr>
          <a:xfrm>
            <a:off x="8055238" y="1963775"/>
            <a:ext cx="2726714" cy="1903879"/>
            <a:chOff x="9231474" y="953792"/>
            <a:chExt cx="2726714" cy="1903879"/>
          </a:xfrm>
        </p:grpSpPr>
        <p:sp>
          <p:nvSpPr>
            <p:cNvPr id="32" name="文字方塊 31"/>
            <p:cNvSpPr txBox="1"/>
            <p:nvPr/>
          </p:nvSpPr>
          <p:spPr>
            <a:xfrm>
              <a:off x="9680431" y="1302839"/>
              <a:ext cx="1828800" cy="1200329"/>
            </a:xfrm>
            <a:prstGeom prst="rect">
              <a:avLst/>
            </a:prstGeom>
            <a:noFill/>
          </p:spPr>
          <p:txBody>
            <a:bodyPr wrap="square" rtlCol="0">
              <a:spAutoFit/>
            </a:bodyPr>
            <a:lstStyle/>
            <a:p>
              <a:pPr algn="ctr"/>
              <a:r>
                <a:rPr kumimoji="1" lang="en-US" altLang="zh-TW" sz="3600" dirty="0" smtClean="0">
                  <a:ln w="0"/>
                  <a:effectLst>
                    <a:outerShdw blurRad="38100" dist="19050" dir="2700000" algn="tl" rotWithShape="0">
                      <a:schemeClr val="dk1">
                        <a:alpha val="40000"/>
                      </a:schemeClr>
                    </a:outerShdw>
                  </a:effectLst>
                </a:rPr>
                <a:t>Knn classifier</a:t>
              </a:r>
              <a:endParaRPr kumimoji="1" lang="zh-TW" altLang="en-US" sz="3600" dirty="0">
                <a:ln w="0"/>
                <a:effectLst>
                  <a:outerShdw blurRad="38100" dist="19050" dir="2700000" algn="tl" rotWithShape="0">
                    <a:schemeClr val="dk1">
                      <a:alpha val="40000"/>
                    </a:schemeClr>
                  </a:outerShdw>
                </a:effectLst>
              </a:endParaRPr>
            </a:p>
          </p:txBody>
        </p:sp>
        <p:sp>
          <p:nvSpPr>
            <p:cNvPr id="33" name="橢圓 32"/>
            <p:cNvSpPr/>
            <p:nvPr/>
          </p:nvSpPr>
          <p:spPr>
            <a:xfrm>
              <a:off x="9231474" y="953792"/>
              <a:ext cx="2726714" cy="1903879"/>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21" name="文字方塊 20"/>
          <p:cNvSpPr txBox="1"/>
          <p:nvPr/>
        </p:nvSpPr>
        <p:spPr>
          <a:xfrm>
            <a:off x="7541612" y="4805504"/>
            <a:ext cx="2864808" cy="1477328"/>
          </a:xfrm>
          <a:prstGeom prst="rect">
            <a:avLst/>
          </a:prstGeom>
          <a:noFill/>
        </p:spPr>
        <p:txBody>
          <a:bodyPr wrap="square" rtlCol="0">
            <a:spAutoFit/>
          </a:bodyPr>
          <a:lstStyle/>
          <a:p>
            <a:r>
              <a:rPr kumimoji="1" lang="en-US" altLang="zh-TW" dirty="0" smtClean="0"/>
              <a:t>3 seconds</a:t>
            </a:r>
          </a:p>
          <a:p>
            <a:r>
              <a:rPr kumimoji="1" lang="en-US" altLang="zh-TW" dirty="0" smtClean="0"/>
              <a:t>5 seconds</a:t>
            </a:r>
          </a:p>
          <a:p>
            <a:r>
              <a:rPr kumimoji="1" lang="en-US" altLang="zh-TW" dirty="0" smtClean="0"/>
              <a:t>10 seconds</a:t>
            </a:r>
          </a:p>
          <a:p>
            <a:r>
              <a:rPr kumimoji="1" lang="en-US" altLang="zh-TW" dirty="0" smtClean="0"/>
              <a:t>20 seconds</a:t>
            </a:r>
          </a:p>
          <a:p>
            <a:r>
              <a:rPr kumimoji="1" lang="en-US" altLang="zh-TW" dirty="0" smtClean="0"/>
              <a:t>30 seconds</a:t>
            </a:r>
            <a:endParaRPr kumimoji="1" lang="zh-TW" altLang="en-US" dirty="0"/>
          </a:p>
        </p:txBody>
      </p:sp>
      <p:sp>
        <p:nvSpPr>
          <p:cNvPr id="22" name="文字方塊 21"/>
          <p:cNvSpPr txBox="1"/>
          <p:nvPr/>
        </p:nvSpPr>
        <p:spPr>
          <a:xfrm>
            <a:off x="6031072" y="1978150"/>
            <a:ext cx="771525" cy="369332"/>
          </a:xfrm>
          <a:prstGeom prst="rect">
            <a:avLst/>
          </a:prstGeom>
          <a:noFill/>
        </p:spPr>
        <p:txBody>
          <a:bodyPr wrap="square" rtlCol="0">
            <a:spAutoFit/>
          </a:bodyPr>
          <a:lstStyle/>
          <a:p>
            <a:r>
              <a:rPr lang="en-US" altLang="zh-TW" dirty="0" smtClean="0">
                <a:solidFill>
                  <a:srgbClr val="FF0000"/>
                </a:solidFill>
              </a:rPr>
              <a:t>local</a:t>
            </a:r>
            <a:endParaRPr lang="zh-TW" altLang="en-US" dirty="0">
              <a:solidFill>
                <a:srgbClr val="FF0000"/>
              </a:solidFill>
            </a:endParaRPr>
          </a:p>
        </p:txBody>
      </p:sp>
      <p:sp>
        <p:nvSpPr>
          <p:cNvPr id="31" name="文字方塊 30"/>
          <p:cNvSpPr txBox="1"/>
          <p:nvPr/>
        </p:nvSpPr>
        <p:spPr>
          <a:xfrm>
            <a:off x="5960796" y="3456688"/>
            <a:ext cx="1181100" cy="369332"/>
          </a:xfrm>
          <a:prstGeom prst="rect">
            <a:avLst/>
          </a:prstGeom>
          <a:noFill/>
        </p:spPr>
        <p:txBody>
          <a:bodyPr wrap="square" rtlCol="0">
            <a:spAutoFit/>
          </a:bodyPr>
          <a:lstStyle/>
          <a:p>
            <a:r>
              <a:rPr lang="en-US" altLang="zh-TW" dirty="0" smtClean="0">
                <a:solidFill>
                  <a:srgbClr val="00B050"/>
                </a:solidFill>
              </a:rPr>
              <a:t>regional</a:t>
            </a:r>
            <a:endParaRPr lang="zh-TW" altLang="en-US" dirty="0">
              <a:solidFill>
                <a:srgbClr val="00B050"/>
              </a:solidFill>
            </a:endParaRPr>
          </a:p>
        </p:txBody>
      </p:sp>
      <p:sp>
        <p:nvSpPr>
          <p:cNvPr id="35" name="文字方塊 34"/>
          <p:cNvSpPr txBox="1"/>
          <p:nvPr/>
        </p:nvSpPr>
        <p:spPr>
          <a:xfrm>
            <a:off x="5960796" y="4935432"/>
            <a:ext cx="1419226" cy="369332"/>
          </a:xfrm>
          <a:prstGeom prst="rect">
            <a:avLst/>
          </a:prstGeom>
          <a:noFill/>
        </p:spPr>
        <p:txBody>
          <a:bodyPr wrap="square" rtlCol="0">
            <a:spAutoFit/>
          </a:bodyPr>
          <a:lstStyle/>
          <a:p>
            <a:r>
              <a:rPr lang="en-US" altLang="zh-TW" dirty="0" err="1" smtClean="0">
                <a:solidFill>
                  <a:srgbClr val="0000FF"/>
                </a:solidFill>
              </a:rPr>
              <a:t>teleseismic</a:t>
            </a:r>
            <a:endParaRPr lang="zh-TW" altLang="en-US" dirty="0">
              <a:solidFill>
                <a:srgbClr val="0000FF"/>
              </a:solidFill>
            </a:endParaRPr>
          </a:p>
        </p:txBody>
      </p:sp>
      <p:sp>
        <p:nvSpPr>
          <p:cNvPr id="4" name="文字方塊 3"/>
          <p:cNvSpPr txBox="1"/>
          <p:nvPr/>
        </p:nvSpPr>
        <p:spPr>
          <a:xfrm>
            <a:off x="3898982" y="1491192"/>
            <a:ext cx="3300700" cy="369332"/>
          </a:xfrm>
          <a:prstGeom prst="rect">
            <a:avLst/>
          </a:prstGeom>
          <a:noFill/>
        </p:spPr>
        <p:txBody>
          <a:bodyPr wrap="square" rtlCol="0">
            <a:spAutoFit/>
          </a:bodyPr>
          <a:lstStyle/>
          <a:p>
            <a:r>
              <a:rPr kumimoji="1" lang="en-US" altLang="zh-TW" dirty="0" smtClean="0"/>
              <a:t>Picking </a:t>
            </a:r>
            <a:r>
              <a:rPr kumimoji="1" lang="en-US" altLang="zh-TW" i="1" dirty="0" smtClean="0"/>
              <a:t>P</a:t>
            </a:r>
            <a:r>
              <a:rPr kumimoji="1" lang="en-US" altLang="zh-TW" dirty="0" smtClean="0"/>
              <a:t>- wave arrival time</a:t>
            </a:r>
            <a:endParaRPr kumimoji="1" lang="zh-TW" altLang="en-US" dirty="0"/>
          </a:p>
        </p:txBody>
      </p:sp>
      <p:sp>
        <p:nvSpPr>
          <p:cNvPr id="28" name="文字方塊 27"/>
          <p:cNvSpPr txBox="1"/>
          <p:nvPr/>
        </p:nvSpPr>
        <p:spPr>
          <a:xfrm>
            <a:off x="10735460" y="2396568"/>
            <a:ext cx="2083451" cy="369332"/>
          </a:xfrm>
          <a:prstGeom prst="rect">
            <a:avLst/>
          </a:prstGeom>
          <a:noFill/>
        </p:spPr>
        <p:txBody>
          <a:bodyPr wrap="square" rtlCol="0">
            <a:spAutoFit/>
          </a:bodyPr>
          <a:lstStyle/>
          <a:p>
            <a:r>
              <a:rPr kumimoji="1" lang="en-US" altLang="zh-TW" b="1" dirty="0" smtClean="0"/>
              <a:t>&gt;&gt; RESULTS</a:t>
            </a:r>
            <a:endParaRPr kumimoji="1" lang="zh-TW" altLang="en-US" b="1" dirty="0"/>
          </a:p>
        </p:txBody>
      </p:sp>
    </p:spTree>
    <p:extLst>
      <p:ext uri="{BB962C8B-B14F-4D97-AF65-F5344CB8AC3E}">
        <p14:creationId xmlns:p14="http://schemas.microsoft.com/office/powerpoint/2010/main" val="1227790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3890</TotalTime>
  <Words>2609</Words>
  <Application>Microsoft Macintosh PowerPoint</Application>
  <PresentationFormat>寬螢幕</PresentationFormat>
  <Paragraphs>610</Paragraphs>
  <Slides>22</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Arial</vt:lpstr>
      <vt:lpstr>Calibri</vt:lpstr>
      <vt:lpstr>Calibri Light</vt:lpstr>
      <vt:lpstr>Mangal</vt:lpstr>
      <vt:lpstr>Times New Roman</vt:lpstr>
      <vt:lpstr>新細明體</vt:lpstr>
      <vt:lpstr>Office 佈景主題</vt:lpstr>
      <vt:lpstr>Automatic classification of local, regional and teleseismic earthquakes using machine learning techniques – k-nearest neighbors (kNN)</vt:lpstr>
      <vt:lpstr>Outline</vt:lpstr>
      <vt:lpstr>Motivation</vt:lpstr>
      <vt:lpstr>Our Goals</vt:lpstr>
      <vt:lpstr>Machine learning in geoscience</vt:lpstr>
      <vt:lpstr>K nearest neighbor classification (Knn)</vt:lpstr>
      <vt:lpstr>How do we evaluate the classifier? True Positive rate (TP)</vt:lpstr>
      <vt:lpstr>Data: Three classes of seismic events</vt:lpstr>
      <vt:lpstr>Data: Workflow</vt:lpstr>
      <vt:lpstr>Analysis: from feature extraction to classifier evaluation </vt:lpstr>
      <vt:lpstr>Analysis: feature extraction</vt:lpstr>
      <vt:lpstr>Analysis</vt:lpstr>
      <vt:lpstr>Choice of features: classifier evaluation </vt:lpstr>
      <vt:lpstr>Result: choice of features, time windows, and components</vt:lpstr>
      <vt:lpstr>PowerPoint 簡報</vt:lpstr>
      <vt:lpstr>PowerPoint 簡報</vt:lpstr>
      <vt:lpstr>Result: choices of k (how many neighbors) </vt:lpstr>
      <vt:lpstr>Conclusion</vt:lpstr>
      <vt:lpstr>Thank you for your listening!</vt:lpstr>
      <vt:lpstr>PowerPoint 簡報</vt:lpstr>
      <vt:lpstr>Data: Three classes of seismic events</vt:lpstr>
      <vt:lpstr>Choice of features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使用者</dc:creator>
  <cp:lastModifiedBy>陳耀傑</cp:lastModifiedBy>
  <cp:revision>213</cp:revision>
  <dcterms:created xsi:type="dcterms:W3CDTF">2017-09-04T04:39:46Z</dcterms:created>
  <dcterms:modified xsi:type="dcterms:W3CDTF">2017-09-18T04:00:38Z</dcterms:modified>
</cp:coreProperties>
</file>