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256" r:id="rId2"/>
    <p:sldId id="257" r:id="rId3"/>
    <p:sldId id="293" r:id="rId4"/>
    <p:sldId id="294" r:id="rId5"/>
    <p:sldId id="308" r:id="rId6"/>
    <p:sldId id="280" r:id="rId7"/>
    <p:sldId id="296" r:id="rId8"/>
    <p:sldId id="295" r:id="rId9"/>
    <p:sldId id="259" r:id="rId10"/>
    <p:sldId id="260" r:id="rId11"/>
    <p:sldId id="275" r:id="rId12"/>
    <p:sldId id="273" r:id="rId13"/>
    <p:sldId id="278" r:id="rId14"/>
    <p:sldId id="277" r:id="rId15"/>
    <p:sldId id="270" r:id="rId16"/>
    <p:sldId id="261" r:id="rId17"/>
    <p:sldId id="274" r:id="rId18"/>
    <p:sldId id="272" r:id="rId19"/>
    <p:sldId id="262" r:id="rId20"/>
    <p:sldId id="299" r:id="rId21"/>
    <p:sldId id="301" r:id="rId22"/>
    <p:sldId id="300" r:id="rId23"/>
    <p:sldId id="302" r:id="rId24"/>
    <p:sldId id="276" r:id="rId25"/>
    <p:sldId id="305" r:id="rId26"/>
    <p:sldId id="306" r:id="rId27"/>
    <p:sldId id="269" r:id="rId28"/>
    <p:sldId id="263" r:id="rId29"/>
    <p:sldId id="264" r:id="rId30"/>
    <p:sldId id="266" r:id="rId31"/>
    <p:sldId id="265" r:id="rId32"/>
    <p:sldId id="267" r:id="rId33"/>
    <p:sldId id="271" r:id="rId34"/>
    <p:sldId id="297" r:id="rId35"/>
    <p:sldId id="281" r:id="rId36"/>
    <p:sldId id="286" r:id="rId37"/>
    <p:sldId id="290" r:id="rId38"/>
    <p:sldId id="288" r:id="rId39"/>
    <p:sldId id="303" r:id="rId40"/>
    <p:sldId id="304" r:id="rId41"/>
    <p:sldId id="307" r:id="rId42"/>
    <p:sldId id="289" r:id="rId43"/>
    <p:sldId id="298" r:id="rId4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鄔心怡" initials="鄔心怡" lastIdx="1" clrIdx="0">
    <p:extLst>
      <p:ext uri="{19B8F6BF-5375-455C-9EA6-DF929625EA0E}">
        <p15:presenceInfo xmlns:p15="http://schemas.microsoft.com/office/powerpoint/2012/main" userId="鄔心怡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C26C"/>
    <a:srgbClr val="6AA3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2" autoAdjust="0"/>
    <p:restoredTop sz="94755" autoAdjust="0"/>
  </p:normalViewPr>
  <p:slideViewPr>
    <p:cSldViewPr snapToGrid="0">
      <p:cViewPr varScale="1">
        <p:scale>
          <a:sx n="75" d="100"/>
          <a:sy n="75" d="100"/>
        </p:scale>
        <p:origin x="1050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101482-5A74-4FE8-85D1-8F396D0408A7}" type="datetimeFigureOut">
              <a:rPr lang="zh-TW" altLang="en-US" smtClean="0"/>
              <a:t>2017/9/11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F4996A-4283-44BE-ADF7-F974552636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4221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4996A-4283-44BE-ADF7-F97455263674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99819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4996A-4283-44BE-ADF7-F97455263674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0309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-60~-50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4996A-4283-44BE-ADF7-F97455263674}" type="slidenum">
              <a:rPr lang="zh-TW" altLang="en-US" smtClean="0"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46964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4996A-4283-44BE-ADF7-F97455263674}" type="slidenum">
              <a:rPr lang="zh-TW" altLang="en-US" smtClean="0"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0125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MRI (Meteorological Research Institute of Japan): 1979.01.01-2003.12.31</a:t>
            </a:r>
          </a:p>
          <a:p>
            <a:r>
              <a:rPr lang="en-US" altLang="zh-TW" dirty="0" smtClean="0"/>
              <a:t>WRF(Weather Research</a:t>
            </a:r>
            <a:r>
              <a:rPr lang="en-US" altLang="zh-TW" baseline="0" dirty="0" smtClean="0"/>
              <a:t> and Forecast</a:t>
            </a:r>
            <a:r>
              <a:rPr lang="en-US" altLang="zh-TW" dirty="0" smtClean="0"/>
              <a:t>) : 1979.01.01-2007.12.31</a:t>
            </a:r>
          </a:p>
          <a:p>
            <a:r>
              <a:rPr lang="en-US" altLang="zh-TW" dirty="0" err="1" smtClean="0"/>
              <a:t>cfsr</a:t>
            </a:r>
            <a:r>
              <a:rPr lang="en-US" altLang="zh-TW" dirty="0" smtClean="0"/>
              <a:t> : climate forecast  system reanalysis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4996A-4283-44BE-ADF7-F97455263674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9697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4996A-4283-44BE-ADF7-F97455263674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8661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convective </a:t>
            </a:r>
            <a:r>
              <a:rPr lang="en-US" altLang="zh-TW" dirty="0" err="1" smtClean="0"/>
              <a:t>v.s</a:t>
            </a:r>
            <a:r>
              <a:rPr lang="en-US" altLang="zh-TW" dirty="0" smtClean="0"/>
              <a:t>. convective and </a:t>
            </a:r>
            <a:r>
              <a:rPr lang="en-US" altLang="zh-TW" dirty="0" err="1" smtClean="0"/>
              <a:t>stratiform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4996A-4283-44BE-ADF7-F97455263674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33209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4996A-4283-44BE-ADF7-F97455263674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6741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4996A-4283-44BE-ADF7-F97455263674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30316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4996A-4283-44BE-ADF7-F97455263674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76943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4996A-4283-44BE-ADF7-F97455263674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74021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4996A-4283-44BE-ADF7-F97455263674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8218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96541-53AC-4E26-82C3-2E3AE1F50A23}" type="datetimeFigureOut">
              <a:rPr lang="zh-TW" altLang="en-US" smtClean="0"/>
              <a:t>2017/9/11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EF7F8-37A8-4203-80DA-9CB4507202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99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96541-53AC-4E26-82C3-2E3AE1F50A23}" type="datetimeFigureOut">
              <a:rPr lang="zh-TW" altLang="en-US" smtClean="0"/>
              <a:t>2017/9/11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EF7F8-37A8-4203-80DA-9CB4507202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5775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96541-53AC-4E26-82C3-2E3AE1F50A23}" type="datetimeFigureOut">
              <a:rPr lang="zh-TW" altLang="en-US" smtClean="0"/>
              <a:t>2017/9/11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EF7F8-37A8-4203-80DA-9CB4507202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5370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96541-53AC-4E26-82C3-2E3AE1F50A23}" type="datetimeFigureOut">
              <a:rPr lang="zh-TW" altLang="en-US" smtClean="0"/>
              <a:t>2017/9/11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EF7F8-37A8-4203-80DA-9CB4507202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481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96541-53AC-4E26-82C3-2E3AE1F50A23}" type="datetimeFigureOut">
              <a:rPr lang="zh-TW" altLang="en-US" smtClean="0"/>
              <a:t>2017/9/11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EF7F8-37A8-4203-80DA-9CB4507202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6351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96541-53AC-4E26-82C3-2E3AE1F50A23}" type="datetimeFigureOut">
              <a:rPr lang="zh-TW" altLang="en-US" smtClean="0"/>
              <a:t>2017/9/11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EF7F8-37A8-4203-80DA-9CB4507202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6556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96541-53AC-4E26-82C3-2E3AE1F50A23}" type="datetimeFigureOut">
              <a:rPr lang="zh-TW" altLang="en-US" smtClean="0"/>
              <a:t>2017/9/11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EF7F8-37A8-4203-80DA-9CB4507202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6405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96541-53AC-4E26-82C3-2E3AE1F50A23}" type="datetimeFigureOut">
              <a:rPr lang="zh-TW" altLang="en-US" smtClean="0"/>
              <a:t>2017/9/11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EF7F8-37A8-4203-80DA-9CB4507202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3194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96541-53AC-4E26-82C3-2E3AE1F50A23}" type="datetimeFigureOut">
              <a:rPr lang="zh-TW" altLang="en-US" smtClean="0"/>
              <a:t>2017/9/11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EF7F8-37A8-4203-80DA-9CB4507202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9012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96541-53AC-4E26-82C3-2E3AE1F50A23}" type="datetimeFigureOut">
              <a:rPr lang="zh-TW" altLang="en-US" smtClean="0"/>
              <a:t>2017/9/11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EF7F8-37A8-4203-80DA-9CB4507202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5592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96541-53AC-4E26-82C3-2E3AE1F50A23}" type="datetimeFigureOut">
              <a:rPr lang="zh-TW" altLang="en-US" smtClean="0"/>
              <a:t>2017/9/11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EF7F8-37A8-4203-80DA-9CB4507202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6811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96541-53AC-4E26-82C3-2E3AE1F50A23}" type="datetimeFigureOut">
              <a:rPr lang="zh-TW" altLang="en-US" smtClean="0"/>
              <a:t>2017/9/11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EF7F8-37A8-4203-80DA-9CB4507202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2470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0.png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6.png"/><Relationship Id="rId4" Type="http://schemas.openxmlformats.org/officeDocument/2006/relationships/image" Target="../media/image39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1122363"/>
            <a:ext cx="9144000" cy="2387600"/>
          </a:xfrm>
        </p:spPr>
        <p:txBody>
          <a:bodyPr>
            <a:normAutofit/>
          </a:bodyPr>
          <a:lstStyle/>
          <a:p>
            <a:r>
              <a:rPr lang="en-US" altLang="zh-TW" sz="4400" dirty="0">
                <a:latin typeface="+mn-lt"/>
              </a:rPr>
              <a:t>Linking </a:t>
            </a:r>
            <a:r>
              <a:rPr lang="en-US" altLang="zh-TW" sz="4400" dirty="0" smtClean="0">
                <a:latin typeface="+mn-lt"/>
              </a:rPr>
              <a:t>increases </a:t>
            </a:r>
            <a:r>
              <a:rPr lang="en-US" altLang="zh-TW" sz="4400" dirty="0">
                <a:latin typeface="+mn-lt"/>
              </a:rPr>
              <a:t>precipitation extremes </a:t>
            </a:r>
            <a:r>
              <a:rPr lang="en-US" altLang="zh-TW" sz="4400" dirty="0" smtClean="0">
                <a:latin typeface="+mn-lt"/>
              </a:rPr>
              <a:t>to </a:t>
            </a:r>
            <a:r>
              <a:rPr lang="en-US" altLang="zh-TW" sz="4400" dirty="0">
                <a:latin typeface="+mn-lt"/>
              </a:rPr>
              <a:t>changes in </a:t>
            </a:r>
            <a:r>
              <a:rPr lang="en-US" altLang="zh-TW" sz="4400" dirty="0" smtClean="0">
                <a:latin typeface="+mn-lt"/>
              </a:rPr>
              <a:t>atmospheric temperature </a:t>
            </a:r>
            <a:r>
              <a:rPr lang="en-US" altLang="zh-TW" sz="4400" dirty="0">
                <a:latin typeface="+mn-lt"/>
              </a:rPr>
              <a:t>and </a:t>
            </a:r>
            <a:r>
              <a:rPr lang="en-US" altLang="zh-TW" sz="4400" dirty="0" smtClean="0">
                <a:latin typeface="+mn-lt"/>
              </a:rPr>
              <a:t>moisture</a:t>
            </a:r>
            <a:endParaRPr lang="zh-TW" altLang="en-US" sz="4400" dirty="0">
              <a:latin typeface="+mn-lt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955606"/>
            <a:ext cx="6858000" cy="1655762"/>
          </a:xfrm>
        </p:spPr>
        <p:txBody>
          <a:bodyPr/>
          <a:lstStyle/>
          <a:p>
            <a:r>
              <a:rPr lang="en-US" altLang="zh-TW" dirty="0" smtClean="0"/>
              <a:t>Presentation : 2017.09.12</a:t>
            </a:r>
          </a:p>
          <a:p>
            <a:r>
              <a:rPr lang="en-US" altLang="zh-TW" dirty="0"/>
              <a:t>Supervisor :</a:t>
            </a:r>
            <a:r>
              <a:rPr lang="zh-TW" altLang="en-US" dirty="0"/>
              <a:t>  </a:t>
            </a:r>
            <a:r>
              <a:rPr lang="en-US" altLang="zh-TW" dirty="0"/>
              <a:t>Professor Cheng-Ta, Chen</a:t>
            </a:r>
            <a:endParaRPr lang="zh-TW" altLang="en-US" dirty="0"/>
          </a:p>
          <a:p>
            <a:r>
              <a:rPr lang="en-US" altLang="zh-TW" dirty="0" smtClean="0"/>
              <a:t>National Tsing-Hua University   </a:t>
            </a:r>
            <a:r>
              <a:rPr lang="en-US" altLang="zh-TW" dirty="0" err="1" smtClean="0"/>
              <a:t>Hsin</a:t>
            </a:r>
            <a:r>
              <a:rPr lang="en-US" altLang="zh-TW" dirty="0" smtClean="0"/>
              <a:t>-Yi, Wu</a:t>
            </a:r>
          </a:p>
        </p:txBody>
      </p:sp>
    </p:spTree>
    <p:extLst>
      <p:ext uri="{BB962C8B-B14F-4D97-AF65-F5344CB8AC3E}">
        <p14:creationId xmlns:p14="http://schemas.microsoft.com/office/powerpoint/2010/main" val="306443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6" t="15281" r="16089" b="11649"/>
          <a:stretch/>
        </p:blipFill>
        <p:spPr>
          <a:xfrm>
            <a:off x="4876604" y="3261600"/>
            <a:ext cx="3393448" cy="3349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8" t="15883" r="16015" b="11838"/>
          <a:stretch/>
        </p:blipFill>
        <p:spPr>
          <a:xfrm>
            <a:off x="489600" y="3260560"/>
            <a:ext cx="3392905" cy="3332152"/>
          </a:xfrm>
          <a:prstGeom prst="rect">
            <a:avLst/>
          </a:prstGeom>
          <a:ln>
            <a:solidFill>
              <a:schemeClr val="bg1"/>
            </a:solidFill>
          </a:ln>
          <a:effectLst>
            <a:softEdge rad="112500"/>
          </a:effectLst>
        </p:spPr>
      </p:pic>
      <p:sp>
        <p:nvSpPr>
          <p:cNvPr id="8" name="向左箭號 7"/>
          <p:cNvSpPr/>
          <p:nvPr/>
        </p:nvSpPr>
        <p:spPr>
          <a:xfrm rot="10800000">
            <a:off x="4121621" y="4549482"/>
            <a:ext cx="578642" cy="480646"/>
          </a:xfrm>
          <a:prstGeom prst="lef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48845" y="1162879"/>
            <a:ext cx="8570302" cy="21431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200" dirty="0" smtClean="0"/>
              <a:t>Precipitation</a:t>
            </a:r>
          </a:p>
          <a:p>
            <a:pPr lvl="1"/>
            <a:r>
              <a:rPr lang="en-US" altLang="zh-TW" dirty="0" smtClean="0"/>
              <a:t>Bin separation</a:t>
            </a:r>
          </a:p>
          <a:p>
            <a:pPr marL="457200" lvl="1" indent="0">
              <a:buNone/>
            </a:pPr>
            <a:r>
              <a:rPr lang="en-US" altLang="zh-TW" dirty="0" smtClean="0"/>
              <a:t>	bin width = 2, bin overlap = 1, percentile : 99.9, 99, 95, 50</a:t>
            </a:r>
            <a:endParaRPr lang="en-US" altLang="zh-TW" dirty="0"/>
          </a:p>
          <a:p>
            <a:pPr marL="457200" lvl="1" indent="0">
              <a:buNone/>
            </a:pPr>
            <a:r>
              <a:rPr lang="en-US" altLang="zh-TW" dirty="0" smtClean="0">
                <a:sym typeface="Wingdings" panose="05000000000000000000" pitchFamily="2" charset="2"/>
              </a:rPr>
              <a:t>         Reuse data to get a smoother curve, also avoid bias from</a:t>
            </a:r>
          </a:p>
          <a:p>
            <a:pPr marL="457200" lvl="1" indent="0">
              <a:buNone/>
            </a:pPr>
            <a:r>
              <a:rPr lang="en-US" altLang="zh-TW" dirty="0"/>
              <a:t>	 </a:t>
            </a:r>
            <a:r>
              <a:rPr lang="en-US" altLang="zh-TW" dirty="0" smtClean="0"/>
              <a:t>     </a:t>
            </a:r>
            <a:r>
              <a:rPr lang="en-US" altLang="zh-TW" dirty="0">
                <a:sym typeface="Wingdings" panose="05000000000000000000" pitchFamily="2" charset="2"/>
              </a:rPr>
              <a:t> </a:t>
            </a:r>
            <a:r>
              <a:rPr lang="en-US" altLang="zh-TW" dirty="0" smtClean="0">
                <a:sym typeface="Wingdings" panose="05000000000000000000" pitchFamily="2" charset="2"/>
              </a:rPr>
              <a:t> the choice of starting temperature.</a:t>
            </a: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628650" y="365127"/>
            <a:ext cx="7319596" cy="7977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smtClean="0">
                <a:latin typeface="+mn-lt"/>
              </a:rPr>
              <a:t>Methods</a:t>
            </a:r>
            <a:endParaRPr lang="zh-TW" altLang="en-US" dirty="0">
              <a:latin typeface="+mn-lt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3284491" y="1162879"/>
            <a:ext cx="1249505" cy="707886"/>
            <a:chOff x="7840541" y="138545"/>
            <a:chExt cx="1249505" cy="707886"/>
          </a:xfrm>
        </p:grpSpPr>
        <p:sp>
          <p:nvSpPr>
            <p:cNvPr id="9" name="矩形 8"/>
            <p:cNvSpPr/>
            <p:nvPr/>
          </p:nvSpPr>
          <p:spPr>
            <a:xfrm>
              <a:off x="7840541" y="179100"/>
              <a:ext cx="1101436" cy="6324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7999000" y="138545"/>
              <a:ext cx="109104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4000" dirty="0" smtClean="0">
                  <a:solidFill>
                    <a:schemeClr val="accent1">
                      <a:lumMod val="50000"/>
                    </a:schemeClr>
                  </a:solidFill>
                </a:rPr>
                <a:t>P</a:t>
              </a:r>
              <a:r>
                <a:rPr lang="en-US" altLang="zh-TW" sz="2000" dirty="0" smtClean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r>
                <a:rPr lang="en-US" altLang="zh-TW" sz="4000" dirty="0" smtClean="0">
                  <a:solidFill>
                    <a:schemeClr val="accent1">
                      <a:lumMod val="50000"/>
                    </a:schemeClr>
                  </a:solidFill>
                </a:rPr>
                <a:t>R</a:t>
              </a:r>
              <a:endParaRPr lang="zh-TW" altLang="en-US" sz="40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627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48846" y="1201623"/>
            <a:ext cx="8570302" cy="56563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200" dirty="0" smtClean="0"/>
              <a:t>Precipitation</a:t>
            </a:r>
          </a:p>
          <a:p>
            <a:pPr lvl="1"/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Bin separation</a:t>
            </a:r>
          </a:p>
          <a:p>
            <a:pPr marL="457200" lvl="1" indent="0">
              <a:buNone/>
            </a:pPr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	bin width = 2, bin overlap = 1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, percentile : 99.9, 99, 95, </a:t>
            </a:r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50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pPr marL="457200" lvl="1" indent="0">
              <a:buNone/>
            </a:pPr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         Reuse data to get a smoother curve, also avoid bias from</a:t>
            </a:r>
          </a:p>
          <a:p>
            <a:pPr marL="457200" lvl="1" indent="0">
              <a:buNone/>
            </a:pP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	 </a:t>
            </a:r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    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 the choice of starting temperature.</a:t>
            </a:r>
          </a:p>
          <a:p>
            <a:pPr lvl="1"/>
            <a:r>
              <a:rPr lang="en-US" altLang="zh-TW" dirty="0" smtClean="0"/>
              <a:t>Bin size</a:t>
            </a:r>
          </a:p>
          <a:p>
            <a:pPr marL="457200" lvl="1" indent="0">
              <a:buNone/>
            </a:pPr>
            <a:r>
              <a:rPr lang="en-US" altLang="zh-TW" dirty="0"/>
              <a:t>	t</a:t>
            </a:r>
            <a:r>
              <a:rPr lang="en-US" altLang="zh-TW" dirty="0" smtClean="0"/>
              <a:t>hick, gray line that shows how many data exists in each bin</a:t>
            </a:r>
          </a:p>
          <a:p>
            <a:pPr marL="457200" lvl="1" indent="0">
              <a:buNone/>
            </a:pPr>
            <a:r>
              <a:rPr lang="en-US" altLang="zh-TW" dirty="0"/>
              <a:t>	</a:t>
            </a:r>
            <a:r>
              <a:rPr lang="en-US" altLang="zh-TW" dirty="0" smtClean="0"/>
              <a:t> </a:t>
            </a:r>
            <a:r>
              <a:rPr lang="en-US" altLang="zh-TW" dirty="0" smtClean="0">
                <a:sym typeface="Wingdings" panose="05000000000000000000" pitchFamily="2" charset="2"/>
              </a:rPr>
              <a:t> Help to see which part of the results are well sampled.</a:t>
            </a:r>
            <a:endParaRPr lang="en-US" altLang="zh-TW" dirty="0"/>
          </a:p>
          <a:p>
            <a:pPr lvl="1"/>
            <a:r>
              <a:rPr lang="en-US" altLang="zh-TW" dirty="0" smtClean="0"/>
              <a:t>Confidence Interval (99 percentile, 99.9 percentile)</a:t>
            </a:r>
          </a:p>
          <a:p>
            <a:pPr marL="457200" lvl="1" indent="0">
              <a:buNone/>
            </a:pPr>
            <a:r>
              <a:rPr lang="en-US" altLang="zh-TW" dirty="0"/>
              <a:t>	</a:t>
            </a:r>
            <a:r>
              <a:rPr lang="en-US" altLang="zh-TW" dirty="0" smtClean="0"/>
              <a:t>Repeat by drawing with replacement to get a 90% CI, which</a:t>
            </a:r>
          </a:p>
          <a:p>
            <a:pPr marL="457200" lvl="1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    act as another way to evaluate the result.</a:t>
            </a:r>
            <a:endParaRPr lang="en-US" altLang="zh-TW" dirty="0"/>
          </a:p>
          <a:p>
            <a:pPr lvl="1"/>
            <a:r>
              <a:rPr lang="en-US" altLang="zh-TW" dirty="0" smtClean="0"/>
              <a:t>Dash Line</a:t>
            </a:r>
          </a:p>
          <a:p>
            <a:pPr marL="457200" lvl="1" indent="0">
              <a:buNone/>
            </a:pPr>
            <a:r>
              <a:rPr lang="en-US" altLang="zh-TW" dirty="0"/>
              <a:t>	</a:t>
            </a:r>
            <a:r>
              <a:rPr lang="en-US" altLang="zh-TW" dirty="0" smtClean="0"/>
              <a:t>growth line for 7% / 14% per degree, respectively.</a:t>
            </a: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628650" y="365127"/>
            <a:ext cx="3638550" cy="7977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smtClean="0">
                <a:latin typeface="+mn-lt"/>
              </a:rPr>
              <a:t>Methods</a:t>
            </a:r>
            <a:endParaRPr lang="zh-TW" altLang="en-US" dirty="0">
              <a:latin typeface="+mn-lt"/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3284491" y="1162879"/>
            <a:ext cx="1249505" cy="707886"/>
            <a:chOff x="7840541" y="138545"/>
            <a:chExt cx="1249505" cy="707886"/>
          </a:xfrm>
        </p:grpSpPr>
        <p:sp>
          <p:nvSpPr>
            <p:cNvPr id="9" name="矩形 8"/>
            <p:cNvSpPr/>
            <p:nvPr/>
          </p:nvSpPr>
          <p:spPr>
            <a:xfrm>
              <a:off x="7840541" y="179100"/>
              <a:ext cx="1101436" cy="6324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7999000" y="138545"/>
              <a:ext cx="109104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4000" dirty="0" smtClean="0">
                  <a:solidFill>
                    <a:schemeClr val="accent1">
                      <a:lumMod val="50000"/>
                    </a:schemeClr>
                  </a:solidFill>
                </a:rPr>
                <a:t>P</a:t>
              </a:r>
              <a:r>
                <a:rPr lang="en-US" altLang="zh-TW" sz="2000" dirty="0" smtClean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r>
                <a:rPr lang="en-US" altLang="zh-TW" sz="4000" dirty="0" smtClean="0">
                  <a:solidFill>
                    <a:schemeClr val="accent1">
                      <a:lumMod val="50000"/>
                    </a:schemeClr>
                  </a:solidFill>
                </a:rPr>
                <a:t>R</a:t>
              </a:r>
              <a:endParaRPr lang="zh-TW" altLang="en-US" sz="40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804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48846" y="1162879"/>
            <a:ext cx="8522176" cy="37393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200" dirty="0"/>
              <a:t>Relative Humidity</a:t>
            </a:r>
          </a:p>
          <a:p>
            <a:pPr lvl="1"/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Bin separation</a:t>
            </a:r>
          </a:p>
          <a:p>
            <a:pPr lvl="1"/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Bin size</a:t>
            </a:r>
          </a:p>
          <a:p>
            <a:pPr lvl="1"/>
            <a:r>
              <a:rPr lang="en-US" altLang="zh-TW" dirty="0" smtClean="0"/>
              <a:t>Relative Humidity respective to precipitation</a:t>
            </a:r>
          </a:p>
          <a:p>
            <a:pPr marL="457200" lvl="1" indent="0">
              <a:buNone/>
            </a:pPr>
            <a:r>
              <a:rPr lang="en-US" altLang="zh-TW" dirty="0"/>
              <a:t>	</a:t>
            </a:r>
            <a:r>
              <a:rPr lang="en-US" altLang="zh-TW" dirty="0" smtClean="0"/>
              <a:t>for specific precipitation percentile (99, 95, 90, 50) in each</a:t>
            </a:r>
          </a:p>
          <a:p>
            <a:pPr marL="457200" lvl="1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    bin, average the corresponding relative humidity from +/- 1</a:t>
            </a:r>
          </a:p>
          <a:p>
            <a:pPr marL="457200" lvl="1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    percentile of precipitation (98-100, 94-96, 89-91, 49-51)</a:t>
            </a:r>
          </a:p>
          <a:p>
            <a:pPr marL="457200" lvl="1" indent="0">
              <a:buNone/>
            </a:pPr>
            <a:r>
              <a:rPr lang="en-US" altLang="zh-TW" dirty="0"/>
              <a:t>	</a:t>
            </a:r>
            <a:r>
              <a:rPr lang="en-US" altLang="zh-TW" dirty="0" smtClean="0">
                <a:sym typeface="Wingdings" panose="05000000000000000000" pitchFamily="2" charset="2"/>
              </a:rPr>
              <a:t> Sort by precipitation instead of relative humidity, to </a:t>
            </a:r>
          </a:p>
          <a:p>
            <a:pPr marL="457200" lvl="1" indent="0">
              <a:buNone/>
            </a:pPr>
            <a:r>
              <a:rPr lang="en-US" altLang="zh-TW" dirty="0">
                <a:sym typeface="Wingdings" panose="05000000000000000000" pitchFamily="2" charset="2"/>
              </a:rPr>
              <a:t>	</a:t>
            </a:r>
            <a:r>
              <a:rPr lang="en-US" altLang="zh-TW" dirty="0" smtClean="0">
                <a:sym typeface="Wingdings" panose="05000000000000000000" pitchFamily="2" charset="2"/>
              </a:rPr>
              <a:t>      reflect the true relative humidity at the moment.</a:t>
            </a: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628650" y="365127"/>
            <a:ext cx="7319596" cy="7977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smtClean="0">
                <a:latin typeface="+mn-lt"/>
              </a:rPr>
              <a:t>Methods</a:t>
            </a:r>
            <a:endParaRPr lang="zh-TW" altLang="en-US" dirty="0">
              <a:latin typeface="+mn-lt"/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3663695" y="1162879"/>
            <a:ext cx="1249505" cy="707886"/>
            <a:chOff x="7840541" y="138545"/>
            <a:chExt cx="1249505" cy="707886"/>
          </a:xfrm>
        </p:grpSpPr>
        <p:sp>
          <p:nvSpPr>
            <p:cNvPr id="9" name="矩形 8"/>
            <p:cNvSpPr/>
            <p:nvPr/>
          </p:nvSpPr>
          <p:spPr>
            <a:xfrm>
              <a:off x="7840541" y="179100"/>
              <a:ext cx="1101436" cy="6324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7999000" y="138545"/>
              <a:ext cx="109104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4000" dirty="0">
                  <a:solidFill>
                    <a:srgbClr val="00B050"/>
                  </a:solidFill>
                </a:rPr>
                <a:t>R</a:t>
              </a:r>
              <a:r>
                <a:rPr lang="en-US" altLang="zh-TW" sz="2000" dirty="0">
                  <a:solidFill>
                    <a:srgbClr val="00B050"/>
                  </a:solidFill>
                </a:rPr>
                <a:t> </a:t>
              </a:r>
              <a:r>
                <a:rPr lang="en-US" altLang="zh-TW" sz="4000" dirty="0" smtClean="0">
                  <a:solidFill>
                    <a:srgbClr val="00B050"/>
                  </a:solidFill>
                </a:rPr>
                <a:t>H</a:t>
              </a:r>
              <a:endParaRPr lang="zh-TW" altLang="en-US" sz="40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52" name="群組 51"/>
          <p:cNvGrpSpPr/>
          <p:nvPr/>
        </p:nvGrpSpPr>
        <p:grpSpPr>
          <a:xfrm>
            <a:off x="6055562" y="5230816"/>
            <a:ext cx="711200" cy="891064"/>
            <a:chOff x="5992061" y="5219244"/>
            <a:chExt cx="711200" cy="891064"/>
          </a:xfrm>
        </p:grpSpPr>
        <p:sp>
          <p:nvSpPr>
            <p:cNvPr id="2" name="矩形 1"/>
            <p:cNvSpPr/>
            <p:nvPr/>
          </p:nvSpPr>
          <p:spPr>
            <a:xfrm>
              <a:off x="5992061" y="5258376"/>
              <a:ext cx="584200" cy="4318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6093661" y="5219244"/>
              <a:ext cx="584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b="1" dirty="0" smtClean="0">
                  <a:solidFill>
                    <a:srgbClr val="0070C0"/>
                  </a:solidFill>
                </a:rPr>
                <a:t>7</a:t>
              </a:r>
              <a:endParaRPr lang="zh-TW" altLang="en-US" sz="2800" b="1" dirty="0">
                <a:solidFill>
                  <a:srgbClr val="0070C0"/>
                </a:solidFill>
              </a:endParaRPr>
            </a:p>
          </p:txBody>
        </p:sp>
        <p:grpSp>
          <p:nvGrpSpPr>
            <p:cNvPr id="51" name="群組 50"/>
            <p:cNvGrpSpPr/>
            <p:nvPr/>
          </p:nvGrpSpPr>
          <p:grpSpPr>
            <a:xfrm>
              <a:off x="5992061" y="5587088"/>
              <a:ext cx="711200" cy="523220"/>
              <a:chOff x="6576261" y="5168444"/>
              <a:chExt cx="711200" cy="523220"/>
            </a:xfrm>
          </p:grpSpPr>
          <p:sp>
            <p:nvSpPr>
              <p:cNvPr id="11" name="矩形 10"/>
              <p:cNvSpPr/>
              <p:nvPr/>
            </p:nvSpPr>
            <p:spPr>
              <a:xfrm>
                <a:off x="6576261" y="5258376"/>
                <a:ext cx="584200" cy="4318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4" name="文字方塊 13"/>
              <p:cNvSpPr txBox="1"/>
              <p:nvPr/>
            </p:nvSpPr>
            <p:spPr>
              <a:xfrm>
                <a:off x="6703261" y="5168444"/>
                <a:ext cx="584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b="1" dirty="0" smtClean="0">
                    <a:solidFill>
                      <a:srgbClr val="00B050"/>
                    </a:solidFill>
                  </a:rPr>
                  <a:t>g</a:t>
                </a:r>
                <a:endParaRPr lang="zh-TW" altLang="en-US" sz="2800" b="1" dirty="0">
                  <a:solidFill>
                    <a:srgbClr val="00B050"/>
                  </a:solidFill>
                </a:endParaRPr>
              </a:p>
            </p:txBody>
          </p:sp>
        </p:grpSp>
      </p:grpSp>
      <p:grpSp>
        <p:nvGrpSpPr>
          <p:cNvPr id="53" name="群組 52"/>
          <p:cNvGrpSpPr/>
          <p:nvPr/>
        </p:nvGrpSpPr>
        <p:grpSpPr>
          <a:xfrm>
            <a:off x="711620" y="5218332"/>
            <a:ext cx="711200" cy="916464"/>
            <a:chOff x="5992061" y="5219244"/>
            <a:chExt cx="711200" cy="916464"/>
          </a:xfrm>
        </p:grpSpPr>
        <p:sp>
          <p:nvSpPr>
            <p:cNvPr id="54" name="矩形 53"/>
            <p:cNvSpPr/>
            <p:nvPr/>
          </p:nvSpPr>
          <p:spPr>
            <a:xfrm>
              <a:off x="5992061" y="5258376"/>
              <a:ext cx="584200" cy="4318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5" name="文字方塊 54"/>
            <p:cNvSpPr txBox="1"/>
            <p:nvPr/>
          </p:nvSpPr>
          <p:spPr>
            <a:xfrm>
              <a:off x="6093661" y="5219244"/>
              <a:ext cx="584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b="1" dirty="0" smtClean="0">
                  <a:solidFill>
                    <a:srgbClr val="0070C0"/>
                  </a:solidFill>
                </a:rPr>
                <a:t>5</a:t>
              </a:r>
              <a:endParaRPr lang="zh-TW" altLang="en-US" sz="2800" b="1" dirty="0">
                <a:solidFill>
                  <a:srgbClr val="0070C0"/>
                </a:solidFill>
              </a:endParaRPr>
            </a:p>
          </p:txBody>
        </p:sp>
        <p:grpSp>
          <p:nvGrpSpPr>
            <p:cNvPr id="56" name="群組 55"/>
            <p:cNvGrpSpPr/>
            <p:nvPr/>
          </p:nvGrpSpPr>
          <p:grpSpPr>
            <a:xfrm>
              <a:off x="5992061" y="5612488"/>
              <a:ext cx="711200" cy="523220"/>
              <a:chOff x="6576261" y="5193844"/>
              <a:chExt cx="711200" cy="523220"/>
            </a:xfrm>
          </p:grpSpPr>
          <p:sp>
            <p:nvSpPr>
              <p:cNvPr id="57" name="矩形 56"/>
              <p:cNvSpPr/>
              <p:nvPr/>
            </p:nvSpPr>
            <p:spPr>
              <a:xfrm>
                <a:off x="6576261" y="5258376"/>
                <a:ext cx="584200" cy="4318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8" name="文字方塊 57"/>
              <p:cNvSpPr txBox="1"/>
              <p:nvPr/>
            </p:nvSpPr>
            <p:spPr>
              <a:xfrm>
                <a:off x="6703261" y="5193844"/>
                <a:ext cx="584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b="1" dirty="0" smtClean="0">
                    <a:solidFill>
                      <a:srgbClr val="00B050"/>
                    </a:solidFill>
                  </a:rPr>
                  <a:t>e</a:t>
                </a:r>
                <a:endParaRPr lang="zh-TW" altLang="en-US" sz="2800" b="1" dirty="0">
                  <a:solidFill>
                    <a:srgbClr val="00B050"/>
                  </a:solidFill>
                </a:endParaRPr>
              </a:p>
            </p:txBody>
          </p:sp>
        </p:grpSp>
      </p:grpSp>
      <p:grpSp>
        <p:nvGrpSpPr>
          <p:cNvPr id="59" name="群組 58"/>
          <p:cNvGrpSpPr/>
          <p:nvPr/>
        </p:nvGrpSpPr>
        <p:grpSpPr>
          <a:xfrm>
            <a:off x="2372561" y="5218332"/>
            <a:ext cx="711200" cy="916464"/>
            <a:chOff x="5992061" y="5219244"/>
            <a:chExt cx="711200" cy="916464"/>
          </a:xfrm>
        </p:grpSpPr>
        <p:sp>
          <p:nvSpPr>
            <p:cNvPr id="60" name="矩形 59"/>
            <p:cNvSpPr/>
            <p:nvPr/>
          </p:nvSpPr>
          <p:spPr>
            <a:xfrm>
              <a:off x="5992061" y="5258376"/>
              <a:ext cx="584200" cy="4318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1" name="文字方塊 60"/>
            <p:cNvSpPr txBox="1"/>
            <p:nvPr/>
          </p:nvSpPr>
          <p:spPr>
            <a:xfrm>
              <a:off x="6093661" y="5219244"/>
              <a:ext cx="584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b="1" dirty="0" smtClean="0">
                  <a:solidFill>
                    <a:srgbClr val="0070C0"/>
                  </a:solidFill>
                </a:rPr>
                <a:t>3</a:t>
              </a:r>
              <a:endParaRPr lang="zh-TW" altLang="en-US" sz="2800" b="1" dirty="0">
                <a:solidFill>
                  <a:srgbClr val="0070C0"/>
                </a:solidFill>
              </a:endParaRPr>
            </a:p>
          </p:txBody>
        </p:sp>
        <p:grpSp>
          <p:nvGrpSpPr>
            <p:cNvPr id="62" name="群組 61"/>
            <p:cNvGrpSpPr/>
            <p:nvPr/>
          </p:nvGrpSpPr>
          <p:grpSpPr>
            <a:xfrm>
              <a:off x="5992061" y="5612488"/>
              <a:ext cx="711200" cy="523220"/>
              <a:chOff x="6576261" y="5193844"/>
              <a:chExt cx="711200" cy="523220"/>
            </a:xfrm>
          </p:grpSpPr>
          <p:sp>
            <p:nvSpPr>
              <p:cNvPr id="63" name="矩形 62"/>
              <p:cNvSpPr/>
              <p:nvPr/>
            </p:nvSpPr>
            <p:spPr>
              <a:xfrm>
                <a:off x="6576261" y="5258376"/>
                <a:ext cx="584200" cy="4318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64" name="文字方塊 63"/>
              <p:cNvSpPr txBox="1"/>
              <p:nvPr/>
            </p:nvSpPr>
            <p:spPr>
              <a:xfrm>
                <a:off x="6703261" y="5193844"/>
                <a:ext cx="584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b="1" dirty="0" smtClean="0">
                    <a:solidFill>
                      <a:srgbClr val="00B050"/>
                    </a:solidFill>
                  </a:rPr>
                  <a:t>c</a:t>
                </a:r>
                <a:endParaRPr lang="zh-TW" altLang="en-US" sz="2800" b="1" dirty="0">
                  <a:solidFill>
                    <a:srgbClr val="00B050"/>
                  </a:solidFill>
                </a:endParaRPr>
              </a:p>
            </p:txBody>
          </p:sp>
        </p:grpSp>
      </p:grpSp>
      <p:grpSp>
        <p:nvGrpSpPr>
          <p:cNvPr id="65" name="群組 64"/>
          <p:cNvGrpSpPr/>
          <p:nvPr/>
        </p:nvGrpSpPr>
        <p:grpSpPr>
          <a:xfrm>
            <a:off x="3253708" y="5217876"/>
            <a:ext cx="711200" cy="967264"/>
            <a:chOff x="5992061" y="5219244"/>
            <a:chExt cx="711200" cy="967264"/>
          </a:xfrm>
        </p:grpSpPr>
        <p:sp>
          <p:nvSpPr>
            <p:cNvPr id="66" name="矩形 65"/>
            <p:cNvSpPr/>
            <p:nvPr/>
          </p:nvSpPr>
          <p:spPr>
            <a:xfrm>
              <a:off x="5992061" y="5258376"/>
              <a:ext cx="584200" cy="4318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7" name="文字方塊 66"/>
            <p:cNvSpPr txBox="1"/>
            <p:nvPr/>
          </p:nvSpPr>
          <p:spPr>
            <a:xfrm>
              <a:off x="6093661" y="5219244"/>
              <a:ext cx="584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b="1" dirty="0" smtClean="0">
                  <a:solidFill>
                    <a:srgbClr val="0070C0"/>
                  </a:solidFill>
                </a:rPr>
                <a:t>8</a:t>
              </a:r>
              <a:endParaRPr lang="zh-TW" altLang="en-US" sz="2800" b="1" dirty="0">
                <a:solidFill>
                  <a:srgbClr val="0070C0"/>
                </a:solidFill>
              </a:endParaRPr>
            </a:p>
          </p:txBody>
        </p:sp>
        <p:grpSp>
          <p:nvGrpSpPr>
            <p:cNvPr id="68" name="群組 67"/>
            <p:cNvGrpSpPr/>
            <p:nvPr/>
          </p:nvGrpSpPr>
          <p:grpSpPr>
            <a:xfrm>
              <a:off x="5992061" y="5663288"/>
              <a:ext cx="711200" cy="523220"/>
              <a:chOff x="6576261" y="5244644"/>
              <a:chExt cx="711200" cy="523220"/>
            </a:xfrm>
          </p:grpSpPr>
          <p:sp>
            <p:nvSpPr>
              <p:cNvPr id="69" name="矩形 68"/>
              <p:cNvSpPr/>
              <p:nvPr/>
            </p:nvSpPr>
            <p:spPr>
              <a:xfrm>
                <a:off x="6576261" y="5258376"/>
                <a:ext cx="584200" cy="4318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70" name="文字方塊 69"/>
              <p:cNvSpPr txBox="1"/>
              <p:nvPr/>
            </p:nvSpPr>
            <p:spPr>
              <a:xfrm>
                <a:off x="6703261" y="5244644"/>
                <a:ext cx="584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b="1" dirty="0" smtClean="0">
                    <a:solidFill>
                      <a:srgbClr val="00B050"/>
                    </a:solidFill>
                  </a:rPr>
                  <a:t>h</a:t>
                </a:r>
                <a:endParaRPr lang="zh-TW" altLang="en-US" sz="2800" b="1" dirty="0">
                  <a:solidFill>
                    <a:srgbClr val="00B050"/>
                  </a:solidFill>
                </a:endParaRPr>
              </a:p>
            </p:txBody>
          </p:sp>
        </p:grpSp>
      </p:grpSp>
      <p:grpSp>
        <p:nvGrpSpPr>
          <p:cNvPr id="71" name="群組 70"/>
          <p:cNvGrpSpPr/>
          <p:nvPr/>
        </p:nvGrpSpPr>
        <p:grpSpPr>
          <a:xfrm>
            <a:off x="4245811" y="5230576"/>
            <a:ext cx="711200" cy="916464"/>
            <a:chOff x="5992061" y="5219244"/>
            <a:chExt cx="711200" cy="916464"/>
          </a:xfrm>
        </p:grpSpPr>
        <p:sp>
          <p:nvSpPr>
            <p:cNvPr id="72" name="矩形 71"/>
            <p:cNvSpPr/>
            <p:nvPr/>
          </p:nvSpPr>
          <p:spPr>
            <a:xfrm>
              <a:off x="5992061" y="5258376"/>
              <a:ext cx="584200" cy="4318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3" name="文字方塊 72"/>
            <p:cNvSpPr txBox="1"/>
            <p:nvPr/>
          </p:nvSpPr>
          <p:spPr>
            <a:xfrm>
              <a:off x="6093661" y="5219244"/>
              <a:ext cx="584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b="1" dirty="0" smtClean="0">
                  <a:solidFill>
                    <a:srgbClr val="0070C0"/>
                  </a:solidFill>
                </a:rPr>
                <a:t>1</a:t>
              </a:r>
              <a:endParaRPr lang="zh-TW" altLang="en-US" sz="2800" b="1" dirty="0">
                <a:solidFill>
                  <a:srgbClr val="0070C0"/>
                </a:solidFill>
              </a:endParaRPr>
            </a:p>
          </p:txBody>
        </p:sp>
        <p:grpSp>
          <p:nvGrpSpPr>
            <p:cNvPr id="74" name="群組 73"/>
            <p:cNvGrpSpPr/>
            <p:nvPr/>
          </p:nvGrpSpPr>
          <p:grpSpPr>
            <a:xfrm>
              <a:off x="5992061" y="5612488"/>
              <a:ext cx="711200" cy="523220"/>
              <a:chOff x="6576261" y="5193844"/>
              <a:chExt cx="711200" cy="523220"/>
            </a:xfrm>
          </p:grpSpPr>
          <p:sp>
            <p:nvSpPr>
              <p:cNvPr id="75" name="矩形 74"/>
              <p:cNvSpPr/>
              <p:nvPr/>
            </p:nvSpPr>
            <p:spPr>
              <a:xfrm>
                <a:off x="6576261" y="5258376"/>
                <a:ext cx="584200" cy="4318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76" name="文字方塊 75"/>
              <p:cNvSpPr txBox="1"/>
              <p:nvPr/>
            </p:nvSpPr>
            <p:spPr>
              <a:xfrm>
                <a:off x="6703261" y="5193844"/>
                <a:ext cx="584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b="1" dirty="0">
                    <a:solidFill>
                      <a:srgbClr val="00B050"/>
                    </a:solidFill>
                  </a:rPr>
                  <a:t>a</a:t>
                </a:r>
                <a:endParaRPr lang="zh-TW" altLang="en-US" sz="2800" b="1" dirty="0">
                  <a:solidFill>
                    <a:srgbClr val="00B050"/>
                  </a:solidFill>
                </a:endParaRPr>
              </a:p>
            </p:txBody>
          </p:sp>
        </p:grpSp>
      </p:grpSp>
      <p:grpSp>
        <p:nvGrpSpPr>
          <p:cNvPr id="77" name="群組 76"/>
          <p:cNvGrpSpPr/>
          <p:nvPr/>
        </p:nvGrpSpPr>
        <p:grpSpPr>
          <a:xfrm>
            <a:off x="5139156" y="5230576"/>
            <a:ext cx="711200" cy="954564"/>
            <a:chOff x="5992061" y="5219244"/>
            <a:chExt cx="711200" cy="954564"/>
          </a:xfrm>
        </p:grpSpPr>
        <p:sp>
          <p:nvSpPr>
            <p:cNvPr id="78" name="矩形 77"/>
            <p:cNvSpPr/>
            <p:nvPr/>
          </p:nvSpPr>
          <p:spPr>
            <a:xfrm>
              <a:off x="5992061" y="5258376"/>
              <a:ext cx="584200" cy="4318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9" name="文字方塊 78"/>
            <p:cNvSpPr txBox="1"/>
            <p:nvPr/>
          </p:nvSpPr>
          <p:spPr>
            <a:xfrm>
              <a:off x="6093661" y="5219244"/>
              <a:ext cx="584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b="1" dirty="0" smtClean="0">
                  <a:solidFill>
                    <a:srgbClr val="0070C0"/>
                  </a:solidFill>
                </a:rPr>
                <a:t>4</a:t>
              </a:r>
              <a:endParaRPr lang="zh-TW" altLang="en-US" sz="2800" b="1" dirty="0">
                <a:solidFill>
                  <a:srgbClr val="0070C0"/>
                </a:solidFill>
              </a:endParaRPr>
            </a:p>
          </p:txBody>
        </p:sp>
        <p:grpSp>
          <p:nvGrpSpPr>
            <p:cNvPr id="80" name="群組 79"/>
            <p:cNvGrpSpPr/>
            <p:nvPr/>
          </p:nvGrpSpPr>
          <p:grpSpPr>
            <a:xfrm>
              <a:off x="5992061" y="5650588"/>
              <a:ext cx="711200" cy="523220"/>
              <a:chOff x="6576261" y="5231944"/>
              <a:chExt cx="711200" cy="523220"/>
            </a:xfrm>
          </p:grpSpPr>
          <p:sp>
            <p:nvSpPr>
              <p:cNvPr id="81" name="矩形 80"/>
              <p:cNvSpPr/>
              <p:nvPr/>
            </p:nvSpPr>
            <p:spPr>
              <a:xfrm>
                <a:off x="6576261" y="5258376"/>
                <a:ext cx="584200" cy="4318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82" name="文字方塊 81"/>
              <p:cNvSpPr txBox="1"/>
              <p:nvPr/>
            </p:nvSpPr>
            <p:spPr>
              <a:xfrm>
                <a:off x="6703261" y="5231944"/>
                <a:ext cx="584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b="1" dirty="0" smtClean="0">
                    <a:solidFill>
                      <a:srgbClr val="00B050"/>
                    </a:solidFill>
                  </a:rPr>
                  <a:t>d</a:t>
                </a:r>
                <a:endParaRPr lang="zh-TW" altLang="en-US" sz="2800" b="1" dirty="0">
                  <a:solidFill>
                    <a:srgbClr val="00B050"/>
                  </a:solidFill>
                </a:endParaRPr>
              </a:p>
            </p:txBody>
          </p:sp>
        </p:grpSp>
      </p:grpSp>
      <p:grpSp>
        <p:nvGrpSpPr>
          <p:cNvPr id="83" name="群組 82"/>
          <p:cNvGrpSpPr/>
          <p:nvPr/>
        </p:nvGrpSpPr>
        <p:grpSpPr>
          <a:xfrm>
            <a:off x="1534361" y="5217744"/>
            <a:ext cx="711200" cy="954564"/>
            <a:chOff x="5992061" y="5219244"/>
            <a:chExt cx="711200" cy="954564"/>
          </a:xfrm>
        </p:grpSpPr>
        <p:sp>
          <p:nvSpPr>
            <p:cNvPr id="84" name="矩形 83"/>
            <p:cNvSpPr/>
            <p:nvPr/>
          </p:nvSpPr>
          <p:spPr>
            <a:xfrm>
              <a:off x="5992061" y="5258376"/>
              <a:ext cx="584200" cy="4318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5" name="文字方塊 84"/>
            <p:cNvSpPr txBox="1"/>
            <p:nvPr/>
          </p:nvSpPr>
          <p:spPr>
            <a:xfrm>
              <a:off x="6093661" y="5219244"/>
              <a:ext cx="584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b="1" dirty="0" smtClean="0">
                  <a:solidFill>
                    <a:srgbClr val="0070C0"/>
                  </a:solidFill>
                </a:rPr>
                <a:t>2</a:t>
              </a:r>
              <a:endParaRPr lang="zh-TW" altLang="en-US" sz="2800" b="1" dirty="0">
                <a:solidFill>
                  <a:srgbClr val="0070C0"/>
                </a:solidFill>
              </a:endParaRPr>
            </a:p>
          </p:txBody>
        </p:sp>
        <p:grpSp>
          <p:nvGrpSpPr>
            <p:cNvPr id="86" name="群組 85"/>
            <p:cNvGrpSpPr/>
            <p:nvPr/>
          </p:nvGrpSpPr>
          <p:grpSpPr>
            <a:xfrm>
              <a:off x="5992061" y="5650588"/>
              <a:ext cx="711200" cy="523220"/>
              <a:chOff x="6576261" y="5231944"/>
              <a:chExt cx="711200" cy="523220"/>
            </a:xfrm>
          </p:grpSpPr>
          <p:sp>
            <p:nvSpPr>
              <p:cNvPr id="87" name="矩形 86"/>
              <p:cNvSpPr/>
              <p:nvPr/>
            </p:nvSpPr>
            <p:spPr>
              <a:xfrm>
                <a:off x="6576261" y="5258376"/>
                <a:ext cx="584200" cy="4318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88" name="文字方塊 87"/>
              <p:cNvSpPr txBox="1"/>
              <p:nvPr/>
            </p:nvSpPr>
            <p:spPr>
              <a:xfrm>
                <a:off x="6703261" y="5231944"/>
                <a:ext cx="584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b="1" dirty="0" smtClean="0">
                    <a:solidFill>
                      <a:srgbClr val="00B050"/>
                    </a:solidFill>
                  </a:rPr>
                  <a:t>b</a:t>
                </a:r>
                <a:endParaRPr lang="zh-TW" altLang="en-US" sz="2800" b="1" dirty="0">
                  <a:solidFill>
                    <a:srgbClr val="00B050"/>
                  </a:solidFill>
                </a:endParaRPr>
              </a:p>
            </p:txBody>
          </p:sp>
        </p:grpSp>
      </p:grpSp>
      <p:grpSp>
        <p:nvGrpSpPr>
          <p:cNvPr id="89" name="群組 88"/>
          <p:cNvGrpSpPr/>
          <p:nvPr/>
        </p:nvGrpSpPr>
        <p:grpSpPr>
          <a:xfrm>
            <a:off x="7909763" y="5217876"/>
            <a:ext cx="711200" cy="954564"/>
            <a:chOff x="5992061" y="5219244"/>
            <a:chExt cx="711200" cy="954564"/>
          </a:xfrm>
        </p:grpSpPr>
        <p:sp>
          <p:nvSpPr>
            <p:cNvPr id="90" name="矩形 89"/>
            <p:cNvSpPr/>
            <p:nvPr/>
          </p:nvSpPr>
          <p:spPr>
            <a:xfrm>
              <a:off x="5992061" y="5258376"/>
              <a:ext cx="584200" cy="4318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1" name="文字方塊 90"/>
            <p:cNvSpPr txBox="1"/>
            <p:nvPr/>
          </p:nvSpPr>
          <p:spPr>
            <a:xfrm>
              <a:off x="6093661" y="5219244"/>
              <a:ext cx="584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b="1" dirty="0" smtClean="0">
                  <a:solidFill>
                    <a:srgbClr val="0070C0"/>
                  </a:solidFill>
                </a:rPr>
                <a:t>6</a:t>
              </a:r>
              <a:endParaRPr lang="zh-TW" altLang="en-US" sz="2800" b="1" dirty="0">
                <a:solidFill>
                  <a:srgbClr val="0070C0"/>
                </a:solidFill>
              </a:endParaRPr>
            </a:p>
          </p:txBody>
        </p:sp>
        <p:grpSp>
          <p:nvGrpSpPr>
            <p:cNvPr id="92" name="群組 91"/>
            <p:cNvGrpSpPr/>
            <p:nvPr/>
          </p:nvGrpSpPr>
          <p:grpSpPr>
            <a:xfrm>
              <a:off x="5992061" y="5650588"/>
              <a:ext cx="711200" cy="523220"/>
              <a:chOff x="6576261" y="5231944"/>
              <a:chExt cx="711200" cy="523220"/>
            </a:xfrm>
          </p:grpSpPr>
          <p:sp>
            <p:nvSpPr>
              <p:cNvPr id="93" name="矩形 92"/>
              <p:cNvSpPr/>
              <p:nvPr/>
            </p:nvSpPr>
            <p:spPr>
              <a:xfrm>
                <a:off x="6576261" y="5258376"/>
                <a:ext cx="584200" cy="4318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4" name="文字方塊 93"/>
              <p:cNvSpPr txBox="1"/>
              <p:nvPr/>
            </p:nvSpPr>
            <p:spPr>
              <a:xfrm>
                <a:off x="6703261" y="5231944"/>
                <a:ext cx="584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b="1" dirty="0" smtClean="0">
                    <a:solidFill>
                      <a:srgbClr val="00B050"/>
                    </a:solidFill>
                  </a:rPr>
                  <a:t>f</a:t>
                </a:r>
                <a:endParaRPr lang="zh-TW" altLang="en-US" sz="2800" b="1" dirty="0">
                  <a:solidFill>
                    <a:srgbClr val="00B050"/>
                  </a:solidFill>
                </a:endParaRPr>
              </a:p>
            </p:txBody>
          </p:sp>
        </p:grpSp>
      </p:grpSp>
      <p:grpSp>
        <p:nvGrpSpPr>
          <p:cNvPr id="95" name="群組 94"/>
          <p:cNvGrpSpPr/>
          <p:nvPr/>
        </p:nvGrpSpPr>
        <p:grpSpPr>
          <a:xfrm>
            <a:off x="6993357" y="5216928"/>
            <a:ext cx="711200" cy="967264"/>
            <a:chOff x="5992061" y="5219244"/>
            <a:chExt cx="711200" cy="967264"/>
          </a:xfrm>
        </p:grpSpPr>
        <p:sp>
          <p:nvSpPr>
            <p:cNvPr id="96" name="矩形 95"/>
            <p:cNvSpPr/>
            <p:nvPr/>
          </p:nvSpPr>
          <p:spPr>
            <a:xfrm>
              <a:off x="5992061" y="5258376"/>
              <a:ext cx="584200" cy="4318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7" name="文字方塊 96"/>
            <p:cNvSpPr txBox="1"/>
            <p:nvPr/>
          </p:nvSpPr>
          <p:spPr>
            <a:xfrm>
              <a:off x="6093661" y="5219244"/>
              <a:ext cx="584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b="1" dirty="0" smtClean="0">
                  <a:solidFill>
                    <a:srgbClr val="0070C0"/>
                  </a:solidFill>
                </a:rPr>
                <a:t>…</a:t>
              </a:r>
              <a:endParaRPr lang="zh-TW" altLang="en-US" sz="2800" b="1" dirty="0">
                <a:solidFill>
                  <a:srgbClr val="0070C0"/>
                </a:solidFill>
              </a:endParaRPr>
            </a:p>
          </p:txBody>
        </p:sp>
        <p:grpSp>
          <p:nvGrpSpPr>
            <p:cNvPr id="98" name="群組 97"/>
            <p:cNvGrpSpPr/>
            <p:nvPr/>
          </p:nvGrpSpPr>
          <p:grpSpPr>
            <a:xfrm>
              <a:off x="5992061" y="5663288"/>
              <a:ext cx="711200" cy="523220"/>
              <a:chOff x="6576261" y="5244644"/>
              <a:chExt cx="711200" cy="523220"/>
            </a:xfrm>
          </p:grpSpPr>
          <p:sp>
            <p:nvSpPr>
              <p:cNvPr id="99" name="矩形 98"/>
              <p:cNvSpPr/>
              <p:nvPr/>
            </p:nvSpPr>
            <p:spPr>
              <a:xfrm>
                <a:off x="6576261" y="5258376"/>
                <a:ext cx="584200" cy="4318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0" name="文字方塊 99"/>
              <p:cNvSpPr txBox="1"/>
              <p:nvPr/>
            </p:nvSpPr>
            <p:spPr>
              <a:xfrm>
                <a:off x="6703261" y="5244644"/>
                <a:ext cx="584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b="1" dirty="0" smtClean="0">
                    <a:solidFill>
                      <a:srgbClr val="00B050"/>
                    </a:solidFill>
                  </a:rPr>
                  <a:t>…</a:t>
                </a:r>
                <a:endParaRPr lang="zh-TW" altLang="en-US" sz="2800" b="1" dirty="0">
                  <a:solidFill>
                    <a:srgbClr val="00B05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9982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48846" y="1162879"/>
            <a:ext cx="8522176" cy="37393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200" dirty="0"/>
              <a:t>Relative Humidity</a:t>
            </a:r>
          </a:p>
          <a:p>
            <a:pPr lvl="1"/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Bin separation</a:t>
            </a:r>
          </a:p>
          <a:p>
            <a:pPr lvl="1"/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Bin size</a:t>
            </a:r>
          </a:p>
          <a:p>
            <a:pPr lvl="1"/>
            <a:r>
              <a:rPr lang="en-US" altLang="zh-TW" dirty="0" smtClean="0"/>
              <a:t>Relative Humidity respective to precipitation</a:t>
            </a:r>
          </a:p>
          <a:p>
            <a:pPr marL="457200" lvl="1" indent="0">
              <a:buNone/>
            </a:pPr>
            <a:r>
              <a:rPr lang="en-US" altLang="zh-TW" dirty="0"/>
              <a:t>	</a:t>
            </a:r>
            <a:r>
              <a:rPr lang="en-US" altLang="zh-TW" dirty="0" smtClean="0"/>
              <a:t>for specific precipitation percentile (99, 95, 90, 50) in each</a:t>
            </a:r>
          </a:p>
          <a:p>
            <a:pPr marL="457200" lvl="1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    bin, average the corresponding relative humidity from +/- 1</a:t>
            </a:r>
          </a:p>
          <a:p>
            <a:pPr marL="457200" lvl="1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    percentile of precipitation (98-100, 94-96, 89-91, 49-51)</a:t>
            </a:r>
          </a:p>
          <a:p>
            <a:pPr marL="457200" lvl="1" indent="0">
              <a:buNone/>
            </a:pPr>
            <a:r>
              <a:rPr lang="en-US" altLang="zh-TW" dirty="0"/>
              <a:t>	</a:t>
            </a:r>
            <a:r>
              <a:rPr lang="en-US" altLang="zh-TW" dirty="0" smtClean="0">
                <a:sym typeface="Wingdings" panose="05000000000000000000" pitchFamily="2" charset="2"/>
              </a:rPr>
              <a:t> Sort by precipitation instead of relative humidity, to </a:t>
            </a:r>
          </a:p>
          <a:p>
            <a:pPr marL="457200" lvl="1" indent="0">
              <a:buNone/>
            </a:pPr>
            <a:r>
              <a:rPr lang="en-US" altLang="zh-TW" dirty="0">
                <a:sym typeface="Wingdings" panose="05000000000000000000" pitchFamily="2" charset="2"/>
              </a:rPr>
              <a:t>	</a:t>
            </a:r>
            <a:r>
              <a:rPr lang="en-US" altLang="zh-TW" dirty="0" smtClean="0">
                <a:sym typeface="Wingdings" panose="05000000000000000000" pitchFamily="2" charset="2"/>
              </a:rPr>
              <a:t>      reflect the true relative humidity at the moment.</a:t>
            </a: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628650" y="365127"/>
            <a:ext cx="7319596" cy="7977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smtClean="0">
                <a:latin typeface="+mn-lt"/>
              </a:rPr>
              <a:t>Methods</a:t>
            </a:r>
            <a:endParaRPr lang="zh-TW" altLang="en-US" dirty="0">
              <a:latin typeface="+mn-lt"/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3663695" y="1162879"/>
            <a:ext cx="1249505" cy="707886"/>
            <a:chOff x="7840541" y="138545"/>
            <a:chExt cx="1249505" cy="707886"/>
          </a:xfrm>
        </p:grpSpPr>
        <p:sp>
          <p:nvSpPr>
            <p:cNvPr id="9" name="矩形 8"/>
            <p:cNvSpPr/>
            <p:nvPr/>
          </p:nvSpPr>
          <p:spPr>
            <a:xfrm>
              <a:off x="7840541" y="179100"/>
              <a:ext cx="1101436" cy="6324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7999000" y="138545"/>
              <a:ext cx="109104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4000" dirty="0">
                  <a:solidFill>
                    <a:srgbClr val="00B050"/>
                  </a:solidFill>
                </a:rPr>
                <a:t>R</a:t>
              </a:r>
              <a:r>
                <a:rPr lang="en-US" altLang="zh-TW" sz="2000" dirty="0">
                  <a:solidFill>
                    <a:srgbClr val="00B050"/>
                  </a:solidFill>
                </a:rPr>
                <a:t> </a:t>
              </a:r>
              <a:r>
                <a:rPr lang="en-US" altLang="zh-TW" sz="4000" dirty="0" smtClean="0">
                  <a:solidFill>
                    <a:srgbClr val="00B050"/>
                  </a:solidFill>
                </a:rPr>
                <a:t>H</a:t>
              </a:r>
              <a:endParaRPr lang="zh-TW" altLang="en-US" sz="40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52" name="群組 51"/>
          <p:cNvGrpSpPr/>
          <p:nvPr/>
        </p:nvGrpSpPr>
        <p:grpSpPr>
          <a:xfrm>
            <a:off x="5750429" y="5203688"/>
            <a:ext cx="711200" cy="891064"/>
            <a:chOff x="5992061" y="5219244"/>
            <a:chExt cx="711200" cy="891064"/>
          </a:xfrm>
        </p:grpSpPr>
        <p:sp>
          <p:nvSpPr>
            <p:cNvPr id="2" name="矩形 1"/>
            <p:cNvSpPr/>
            <p:nvPr/>
          </p:nvSpPr>
          <p:spPr>
            <a:xfrm>
              <a:off x="5992061" y="5258376"/>
              <a:ext cx="584200" cy="4318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6093661" y="5219244"/>
              <a:ext cx="584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b="1" dirty="0" smtClean="0">
                  <a:solidFill>
                    <a:srgbClr val="0070C0"/>
                  </a:solidFill>
                </a:rPr>
                <a:t>7</a:t>
              </a:r>
              <a:endParaRPr lang="zh-TW" altLang="en-US" sz="2800" b="1" dirty="0">
                <a:solidFill>
                  <a:srgbClr val="0070C0"/>
                </a:solidFill>
              </a:endParaRPr>
            </a:p>
          </p:txBody>
        </p:sp>
        <p:grpSp>
          <p:nvGrpSpPr>
            <p:cNvPr id="51" name="群組 50"/>
            <p:cNvGrpSpPr/>
            <p:nvPr/>
          </p:nvGrpSpPr>
          <p:grpSpPr>
            <a:xfrm>
              <a:off x="5992061" y="5587088"/>
              <a:ext cx="711200" cy="523220"/>
              <a:chOff x="6576261" y="5168444"/>
              <a:chExt cx="711200" cy="523220"/>
            </a:xfrm>
          </p:grpSpPr>
          <p:sp>
            <p:nvSpPr>
              <p:cNvPr id="11" name="矩形 10"/>
              <p:cNvSpPr/>
              <p:nvPr/>
            </p:nvSpPr>
            <p:spPr>
              <a:xfrm>
                <a:off x="6576261" y="5258376"/>
                <a:ext cx="584200" cy="4318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4" name="文字方塊 13"/>
              <p:cNvSpPr txBox="1"/>
              <p:nvPr/>
            </p:nvSpPr>
            <p:spPr>
              <a:xfrm>
                <a:off x="6703261" y="5168444"/>
                <a:ext cx="584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b="1" dirty="0" smtClean="0">
                    <a:solidFill>
                      <a:srgbClr val="00B050"/>
                    </a:solidFill>
                  </a:rPr>
                  <a:t>g</a:t>
                </a:r>
                <a:endParaRPr lang="zh-TW" altLang="en-US" sz="2800" b="1" dirty="0">
                  <a:solidFill>
                    <a:srgbClr val="00B050"/>
                  </a:solidFill>
                </a:endParaRPr>
              </a:p>
            </p:txBody>
          </p:sp>
        </p:grpSp>
      </p:grpSp>
      <p:grpSp>
        <p:nvGrpSpPr>
          <p:cNvPr id="53" name="群組 52"/>
          <p:cNvGrpSpPr/>
          <p:nvPr/>
        </p:nvGrpSpPr>
        <p:grpSpPr>
          <a:xfrm>
            <a:off x="4596734" y="5205176"/>
            <a:ext cx="711200" cy="916464"/>
            <a:chOff x="5992061" y="5219244"/>
            <a:chExt cx="711200" cy="916464"/>
          </a:xfrm>
        </p:grpSpPr>
        <p:sp>
          <p:nvSpPr>
            <p:cNvPr id="54" name="矩形 53"/>
            <p:cNvSpPr/>
            <p:nvPr/>
          </p:nvSpPr>
          <p:spPr>
            <a:xfrm>
              <a:off x="5992061" y="5258376"/>
              <a:ext cx="584200" cy="4318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5" name="文字方塊 54"/>
            <p:cNvSpPr txBox="1"/>
            <p:nvPr/>
          </p:nvSpPr>
          <p:spPr>
            <a:xfrm>
              <a:off x="6093661" y="5219244"/>
              <a:ext cx="584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b="1" dirty="0" smtClean="0">
                  <a:solidFill>
                    <a:srgbClr val="0070C0"/>
                  </a:solidFill>
                </a:rPr>
                <a:t>5</a:t>
              </a:r>
              <a:endParaRPr lang="zh-TW" altLang="en-US" sz="2800" b="1" dirty="0">
                <a:solidFill>
                  <a:srgbClr val="0070C0"/>
                </a:solidFill>
              </a:endParaRPr>
            </a:p>
          </p:txBody>
        </p:sp>
        <p:grpSp>
          <p:nvGrpSpPr>
            <p:cNvPr id="56" name="群組 55"/>
            <p:cNvGrpSpPr/>
            <p:nvPr/>
          </p:nvGrpSpPr>
          <p:grpSpPr>
            <a:xfrm>
              <a:off x="5992061" y="5612488"/>
              <a:ext cx="711200" cy="523220"/>
              <a:chOff x="6576261" y="5193844"/>
              <a:chExt cx="711200" cy="523220"/>
            </a:xfrm>
          </p:grpSpPr>
          <p:sp>
            <p:nvSpPr>
              <p:cNvPr id="57" name="矩形 56"/>
              <p:cNvSpPr/>
              <p:nvPr/>
            </p:nvSpPr>
            <p:spPr>
              <a:xfrm>
                <a:off x="6576261" y="5258376"/>
                <a:ext cx="584200" cy="4318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8" name="文字方塊 57"/>
              <p:cNvSpPr txBox="1"/>
              <p:nvPr/>
            </p:nvSpPr>
            <p:spPr>
              <a:xfrm>
                <a:off x="6703261" y="5193844"/>
                <a:ext cx="584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b="1" dirty="0" smtClean="0">
                    <a:solidFill>
                      <a:srgbClr val="00B050"/>
                    </a:solidFill>
                  </a:rPr>
                  <a:t>e</a:t>
                </a:r>
                <a:endParaRPr lang="zh-TW" altLang="en-US" sz="2800" b="1" dirty="0">
                  <a:solidFill>
                    <a:srgbClr val="00B050"/>
                  </a:solidFill>
                </a:endParaRPr>
              </a:p>
            </p:txBody>
          </p:sp>
        </p:grpSp>
      </p:grpSp>
      <p:grpSp>
        <p:nvGrpSpPr>
          <p:cNvPr id="59" name="群組 58"/>
          <p:cNvGrpSpPr/>
          <p:nvPr/>
        </p:nvGrpSpPr>
        <p:grpSpPr>
          <a:xfrm>
            <a:off x="3472785" y="5205034"/>
            <a:ext cx="711200" cy="916464"/>
            <a:chOff x="5992061" y="5219244"/>
            <a:chExt cx="711200" cy="916464"/>
          </a:xfrm>
        </p:grpSpPr>
        <p:sp>
          <p:nvSpPr>
            <p:cNvPr id="60" name="矩形 59"/>
            <p:cNvSpPr/>
            <p:nvPr/>
          </p:nvSpPr>
          <p:spPr>
            <a:xfrm>
              <a:off x="5992061" y="5258376"/>
              <a:ext cx="584200" cy="4318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1" name="文字方塊 60"/>
            <p:cNvSpPr txBox="1"/>
            <p:nvPr/>
          </p:nvSpPr>
          <p:spPr>
            <a:xfrm>
              <a:off x="6093661" y="5219244"/>
              <a:ext cx="584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b="1" dirty="0" smtClean="0">
                  <a:solidFill>
                    <a:srgbClr val="0070C0"/>
                  </a:solidFill>
                </a:rPr>
                <a:t>3</a:t>
              </a:r>
              <a:endParaRPr lang="zh-TW" altLang="en-US" sz="2800" b="1" dirty="0">
                <a:solidFill>
                  <a:srgbClr val="0070C0"/>
                </a:solidFill>
              </a:endParaRPr>
            </a:p>
          </p:txBody>
        </p:sp>
        <p:grpSp>
          <p:nvGrpSpPr>
            <p:cNvPr id="62" name="群組 61"/>
            <p:cNvGrpSpPr/>
            <p:nvPr/>
          </p:nvGrpSpPr>
          <p:grpSpPr>
            <a:xfrm>
              <a:off x="5992061" y="5612488"/>
              <a:ext cx="711200" cy="523220"/>
              <a:chOff x="6576261" y="5193844"/>
              <a:chExt cx="711200" cy="523220"/>
            </a:xfrm>
          </p:grpSpPr>
          <p:sp>
            <p:nvSpPr>
              <p:cNvPr id="63" name="矩形 62"/>
              <p:cNvSpPr/>
              <p:nvPr/>
            </p:nvSpPr>
            <p:spPr>
              <a:xfrm>
                <a:off x="6576261" y="5258376"/>
                <a:ext cx="584200" cy="4318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64" name="文字方塊 63"/>
              <p:cNvSpPr txBox="1"/>
              <p:nvPr/>
            </p:nvSpPr>
            <p:spPr>
              <a:xfrm>
                <a:off x="6703261" y="5193844"/>
                <a:ext cx="584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b="1" dirty="0" smtClean="0">
                    <a:solidFill>
                      <a:srgbClr val="00B050"/>
                    </a:solidFill>
                  </a:rPr>
                  <a:t>c</a:t>
                </a:r>
                <a:endParaRPr lang="zh-TW" altLang="en-US" sz="2800" b="1" dirty="0">
                  <a:solidFill>
                    <a:srgbClr val="00B050"/>
                  </a:solidFill>
                </a:endParaRPr>
              </a:p>
            </p:txBody>
          </p:sp>
        </p:grpSp>
      </p:grpSp>
      <p:grpSp>
        <p:nvGrpSpPr>
          <p:cNvPr id="65" name="群組 64"/>
          <p:cNvGrpSpPr/>
          <p:nvPr/>
        </p:nvGrpSpPr>
        <p:grpSpPr>
          <a:xfrm>
            <a:off x="6319924" y="5203620"/>
            <a:ext cx="711200" cy="967264"/>
            <a:chOff x="5992061" y="5219244"/>
            <a:chExt cx="711200" cy="967264"/>
          </a:xfrm>
        </p:grpSpPr>
        <p:sp>
          <p:nvSpPr>
            <p:cNvPr id="66" name="矩形 65"/>
            <p:cNvSpPr/>
            <p:nvPr/>
          </p:nvSpPr>
          <p:spPr>
            <a:xfrm>
              <a:off x="5992061" y="5258376"/>
              <a:ext cx="584200" cy="4318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7" name="文字方塊 66"/>
            <p:cNvSpPr txBox="1"/>
            <p:nvPr/>
          </p:nvSpPr>
          <p:spPr>
            <a:xfrm>
              <a:off x="6093661" y="5219244"/>
              <a:ext cx="584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b="1" dirty="0" smtClean="0">
                  <a:solidFill>
                    <a:srgbClr val="0070C0"/>
                  </a:solidFill>
                </a:rPr>
                <a:t>8</a:t>
              </a:r>
              <a:endParaRPr lang="zh-TW" altLang="en-US" sz="2800" b="1" dirty="0">
                <a:solidFill>
                  <a:srgbClr val="0070C0"/>
                </a:solidFill>
              </a:endParaRPr>
            </a:p>
          </p:txBody>
        </p:sp>
        <p:grpSp>
          <p:nvGrpSpPr>
            <p:cNvPr id="68" name="群組 67"/>
            <p:cNvGrpSpPr/>
            <p:nvPr/>
          </p:nvGrpSpPr>
          <p:grpSpPr>
            <a:xfrm>
              <a:off x="5992061" y="5663288"/>
              <a:ext cx="711200" cy="523220"/>
              <a:chOff x="6576261" y="5244644"/>
              <a:chExt cx="711200" cy="523220"/>
            </a:xfrm>
          </p:grpSpPr>
          <p:sp>
            <p:nvSpPr>
              <p:cNvPr id="69" name="矩形 68"/>
              <p:cNvSpPr/>
              <p:nvPr/>
            </p:nvSpPr>
            <p:spPr>
              <a:xfrm>
                <a:off x="6576261" y="5258376"/>
                <a:ext cx="584200" cy="4318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70" name="文字方塊 69"/>
              <p:cNvSpPr txBox="1"/>
              <p:nvPr/>
            </p:nvSpPr>
            <p:spPr>
              <a:xfrm>
                <a:off x="6703261" y="5244644"/>
                <a:ext cx="584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b="1" dirty="0" smtClean="0">
                    <a:solidFill>
                      <a:srgbClr val="00B050"/>
                    </a:solidFill>
                  </a:rPr>
                  <a:t>h</a:t>
                </a:r>
                <a:endParaRPr lang="zh-TW" altLang="en-US" sz="2800" b="1" dirty="0">
                  <a:solidFill>
                    <a:srgbClr val="00B050"/>
                  </a:solidFill>
                </a:endParaRPr>
              </a:p>
            </p:txBody>
          </p:sp>
        </p:grpSp>
      </p:grpSp>
      <p:grpSp>
        <p:nvGrpSpPr>
          <p:cNvPr id="71" name="群組 70"/>
          <p:cNvGrpSpPr/>
          <p:nvPr/>
        </p:nvGrpSpPr>
        <p:grpSpPr>
          <a:xfrm>
            <a:off x="2292686" y="5203688"/>
            <a:ext cx="711200" cy="916464"/>
            <a:chOff x="5992061" y="5219244"/>
            <a:chExt cx="711200" cy="916464"/>
          </a:xfrm>
        </p:grpSpPr>
        <p:sp>
          <p:nvSpPr>
            <p:cNvPr id="72" name="矩形 71"/>
            <p:cNvSpPr/>
            <p:nvPr/>
          </p:nvSpPr>
          <p:spPr>
            <a:xfrm>
              <a:off x="5992061" y="5258376"/>
              <a:ext cx="584200" cy="4318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3" name="文字方塊 72"/>
            <p:cNvSpPr txBox="1"/>
            <p:nvPr/>
          </p:nvSpPr>
          <p:spPr>
            <a:xfrm>
              <a:off x="6093661" y="5219244"/>
              <a:ext cx="584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b="1" dirty="0" smtClean="0">
                  <a:solidFill>
                    <a:srgbClr val="0070C0"/>
                  </a:solidFill>
                </a:rPr>
                <a:t>1</a:t>
              </a:r>
              <a:endParaRPr lang="zh-TW" altLang="en-US" sz="2800" b="1" dirty="0">
                <a:solidFill>
                  <a:srgbClr val="0070C0"/>
                </a:solidFill>
              </a:endParaRPr>
            </a:p>
          </p:txBody>
        </p:sp>
        <p:grpSp>
          <p:nvGrpSpPr>
            <p:cNvPr id="74" name="群組 73"/>
            <p:cNvGrpSpPr/>
            <p:nvPr/>
          </p:nvGrpSpPr>
          <p:grpSpPr>
            <a:xfrm>
              <a:off x="5992061" y="5612488"/>
              <a:ext cx="711200" cy="523220"/>
              <a:chOff x="6576261" y="5193844"/>
              <a:chExt cx="711200" cy="523220"/>
            </a:xfrm>
          </p:grpSpPr>
          <p:sp>
            <p:nvSpPr>
              <p:cNvPr id="75" name="矩形 74"/>
              <p:cNvSpPr/>
              <p:nvPr/>
            </p:nvSpPr>
            <p:spPr>
              <a:xfrm>
                <a:off x="6576261" y="5258376"/>
                <a:ext cx="584200" cy="4318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76" name="文字方塊 75"/>
              <p:cNvSpPr txBox="1"/>
              <p:nvPr/>
            </p:nvSpPr>
            <p:spPr>
              <a:xfrm>
                <a:off x="6703261" y="5193844"/>
                <a:ext cx="584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b="1" dirty="0">
                    <a:solidFill>
                      <a:srgbClr val="00B050"/>
                    </a:solidFill>
                  </a:rPr>
                  <a:t>a</a:t>
                </a:r>
                <a:endParaRPr lang="zh-TW" altLang="en-US" sz="2800" b="1" dirty="0">
                  <a:solidFill>
                    <a:srgbClr val="00B050"/>
                  </a:solidFill>
                </a:endParaRPr>
              </a:p>
            </p:txBody>
          </p:sp>
        </p:grpSp>
      </p:grpSp>
      <p:grpSp>
        <p:nvGrpSpPr>
          <p:cNvPr id="77" name="群組 76"/>
          <p:cNvGrpSpPr/>
          <p:nvPr/>
        </p:nvGrpSpPr>
        <p:grpSpPr>
          <a:xfrm>
            <a:off x="4033259" y="5203688"/>
            <a:ext cx="711200" cy="954564"/>
            <a:chOff x="5992061" y="5219244"/>
            <a:chExt cx="711200" cy="954564"/>
          </a:xfrm>
        </p:grpSpPr>
        <p:sp>
          <p:nvSpPr>
            <p:cNvPr id="78" name="矩形 77"/>
            <p:cNvSpPr/>
            <p:nvPr/>
          </p:nvSpPr>
          <p:spPr>
            <a:xfrm>
              <a:off x="5992061" y="5258376"/>
              <a:ext cx="584200" cy="4318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9" name="文字方塊 78"/>
            <p:cNvSpPr txBox="1"/>
            <p:nvPr/>
          </p:nvSpPr>
          <p:spPr>
            <a:xfrm>
              <a:off x="6093661" y="5219244"/>
              <a:ext cx="584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b="1" dirty="0" smtClean="0">
                  <a:solidFill>
                    <a:srgbClr val="0070C0"/>
                  </a:solidFill>
                </a:rPr>
                <a:t>4</a:t>
              </a:r>
              <a:endParaRPr lang="zh-TW" altLang="en-US" sz="2800" b="1" dirty="0">
                <a:solidFill>
                  <a:srgbClr val="0070C0"/>
                </a:solidFill>
              </a:endParaRPr>
            </a:p>
          </p:txBody>
        </p:sp>
        <p:grpSp>
          <p:nvGrpSpPr>
            <p:cNvPr id="80" name="群組 79"/>
            <p:cNvGrpSpPr/>
            <p:nvPr/>
          </p:nvGrpSpPr>
          <p:grpSpPr>
            <a:xfrm>
              <a:off x="5992061" y="5650588"/>
              <a:ext cx="711200" cy="523220"/>
              <a:chOff x="6576261" y="5231944"/>
              <a:chExt cx="711200" cy="523220"/>
            </a:xfrm>
          </p:grpSpPr>
          <p:sp>
            <p:nvSpPr>
              <p:cNvPr id="81" name="矩形 80"/>
              <p:cNvSpPr/>
              <p:nvPr/>
            </p:nvSpPr>
            <p:spPr>
              <a:xfrm>
                <a:off x="6576261" y="5258376"/>
                <a:ext cx="584200" cy="4318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82" name="文字方塊 81"/>
              <p:cNvSpPr txBox="1"/>
              <p:nvPr/>
            </p:nvSpPr>
            <p:spPr>
              <a:xfrm>
                <a:off x="6703261" y="5231944"/>
                <a:ext cx="584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b="1" dirty="0" smtClean="0">
                    <a:solidFill>
                      <a:srgbClr val="00B050"/>
                    </a:solidFill>
                  </a:rPr>
                  <a:t>d</a:t>
                </a:r>
                <a:endParaRPr lang="zh-TW" altLang="en-US" sz="2800" b="1" dirty="0">
                  <a:solidFill>
                    <a:srgbClr val="00B050"/>
                  </a:solidFill>
                </a:endParaRPr>
              </a:p>
            </p:txBody>
          </p:sp>
        </p:grpSp>
      </p:grpSp>
      <p:grpSp>
        <p:nvGrpSpPr>
          <p:cNvPr id="83" name="群組 82"/>
          <p:cNvGrpSpPr/>
          <p:nvPr/>
        </p:nvGrpSpPr>
        <p:grpSpPr>
          <a:xfrm>
            <a:off x="2884574" y="5203688"/>
            <a:ext cx="711200" cy="954564"/>
            <a:chOff x="5992061" y="5219244"/>
            <a:chExt cx="711200" cy="954564"/>
          </a:xfrm>
        </p:grpSpPr>
        <p:sp>
          <p:nvSpPr>
            <p:cNvPr id="84" name="矩形 83"/>
            <p:cNvSpPr/>
            <p:nvPr/>
          </p:nvSpPr>
          <p:spPr>
            <a:xfrm>
              <a:off x="5992061" y="5258376"/>
              <a:ext cx="584200" cy="4318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5" name="文字方塊 84"/>
            <p:cNvSpPr txBox="1"/>
            <p:nvPr/>
          </p:nvSpPr>
          <p:spPr>
            <a:xfrm>
              <a:off x="6093661" y="5219244"/>
              <a:ext cx="584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b="1" dirty="0" smtClean="0">
                  <a:solidFill>
                    <a:srgbClr val="0070C0"/>
                  </a:solidFill>
                </a:rPr>
                <a:t>2</a:t>
              </a:r>
              <a:endParaRPr lang="zh-TW" altLang="en-US" sz="2800" b="1" dirty="0">
                <a:solidFill>
                  <a:srgbClr val="0070C0"/>
                </a:solidFill>
              </a:endParaRPr>
            </a:p>
          </p:txBody>
        </p:sp>
        <p:grpSp>
          <p:nvGrpSpPr>
            <p:cNvPr id="86" name="群組 85"/>
            <p:cNvGrpSpPr/>
            <p:nvPr/>
          </p:nvGrpSpPr>
          <p:grpSpPr>
            <a:xfrm>
              <a:off x="5992061" y="5650588"/>
              <a:ext cx="711200" cy="523220"/>
              <a:chOff x="6576261" y="5231944"/>
              <a:chExt cx="711200" cy="523220"/>
            </a:xfrm>
          </p:grpSpPr>
          <p:sp>
            <p:nvSpPr>
              <p:cNvPr id="87" name="矩形 86"/>
              <p:cNvSpPr/>
              <p:nvPr/>
            </p:nvSpPr>
            <p:spPr>
              <a:xfrm>
                <a:off x="6576261" y="5258376"/>
                <a:ext cx="584200" cy="4318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88" name="文字方塊 87"/>
              <p:cNvSpPr txBox="1"/>
              <p:nvPr/>
            </p:nvSpPr>
            <p:spPr>
              <a:xfrm>
                <a:off x="6703261" y="5231944"/>
                <a:ext cx="584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b="1" dirty="0" smtClean="0">
                    <a:solidFill>
                      <a:srgbClr val="00B050"/>
                    </a:solidFill>
                  </a:rPr>
                  <a:t>b</a:t>
                </a:r>
                <a:endParaRPr lang="zh-TW" altLang="en-US" sz="2800" b="1" dirty="0">
                  <a:solidFill>
                    <a:srgbClr val="00B050"/>
                  </a:solidFill>
                </a:endParaRPr>
              </a:p>
            </p:txBody>
          </p:sp>
        </p:grpSp>
      </p:grpSp>
      <p:grpSp>
        <p:nvGrpSpPr>
          <p:cNvPr id="89" name="群組 88"/>
          <p:cNvGrpSpPr/>
          <p:nvPr/>
        </p:nvGrpSpPr>
        <p:grpSpPr>
          <a:xfrm>
            <a:off x="5178929" y="5205176"/>
            <a:ext cx="711200" cy="954564"/>
            <a:chOff x="5992061" y="5219244"/>
            <a:chExt cx="711200" cy="954564"/>
          </a:xfrm>
        </p:grpSpPr>
        <p:sp>
          <p:nvSpPr>
            <p:cNvPr id="90" name="矩形 89"/>
            <p:cNvSpPr/>
            <p:nvPr/>
          </p:nvSpPr>
          <p:spPr>
            <a:xfrm>
              <a:off x="5992061" y="5258376"/>
              <a:ext cx="584200" cy="4318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1" name="文字方塊 90"/>
            <p:cNvSpPr txBox="1"/>
            <p:nvPr/>
          </p:nvSpPr>
          <p:spPr>
            <a:xfrm>
              <a:off x="6093661" y="5219244"/>
              <a:ext cx="584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b="1" dirty="0" smtClean="0">
                  <a:solidFill>
                    <a:srgbClr val="0070C0"/>
                  </a:solidFill>
                </a:rPr>
                <a:t>6</a:t>
              </a:r>
              <a:endParaRPr lang="zh-TW" altLang="en-US" sz="2800" b="1" dirty="0">
                <a:solidFill>
                  <a:srgbClr val="0070C0"/>
                </a:solidFill>
              </a:endParaRPr>
            </a:p>
          </p:txBody>
        </p:sp>
        <p:grpSp>
          <p:nvGrpSpPr>
            <p:cNvPr id="92" name="群組 91"/>
            <p:cNvGrpSpPr/>
            <p:nvPr/>
          </p:nvGrpSpPr>
          <p:grpSpPr>
            <a:xfrm>
              <a:off x="5992061" y="5650588"/>
              <a:ext cx="711200" cy="523220"/>
              <a:chOff x="6576261" y="5231944"/>
              <a:chExt cx="711200" cy="523220"/>
            </a:xfrm>
          </p:grpSpPr>
          <p:sp>
            <p:nvSpPr>
              <p:cNvPr id="93" name="矩形 92"/>
              <p:cNvSpPr/>
              <p:nvPr/>
            </p:nvSpPr>
            <p:spPr>
              <a:xfrm>
                <a:off x="6576261" y="5258376"/>
                <a:ext cx="584200" cy="4318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4" name="文字方塊 93"/>
              <p:cNvSpPr txBox="1"/>
              <p:nvPr/>
            </p:nvSpPr>
            <p:spPr>
              <a:xfrm>
                <a:off x="6703261" y="5231944"/>
                <a:ext cx="584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b="1" dirty="0" smtClean="0">
                    <a:solidFill>
                      <a:srgbClr val="00B050"/>
                    </a:solidFill>
                  </a:rPr>
                  <a:t>f</a:t>
                </a:r>
                <a:endParaRPr lang="zh-TW" altLang="en-US" sz="2800" b="1" dirty="0">
                  <a:solidFill>
                    <a:srgbClr val="00B050"/>
                  </a:solidFill>
                </a:endParaRPr>
              </a:p>
            </p:txBody>
          </p:sp>
        </p:grpSp>
      </p:grpSp>
      <p:grpSp>
        <p:nvGrpSpPr>
          <p:cNvPr id="95" name="群組 94"/>
          <p:cNvGrpSpPr/>
          <p:nvPr/>
        </p:nvGrpSpPr>
        <p:grpSpPr>
          <a:xfrm>
            <a:off x="6902119" y="5203620"/>
            <a:ext cx="711200" cy="967264"/>
            <a:chOff x="5992061" y="5219244"/>
            <a:chExt cx="711200" cy="967264"/>
          </a:xfrm>
        </p:grpSpPr>
        <p:sp>
          <p:nvSpPr>
            <p:cNvPr id="96" name="矩形 95"/>
            <p:cNvSpPr/>
            <p:nvPr/>
          </p:nvSpPr>
          <p:spPr>
            <a:xfrm>
              <a:off x="5992061" y="5258376"/>
              <a:ext cx="584200" cy="4318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7" name="文字方塊 96"/>
            <p:cNvSpPr txBox="1"/>
            <p:nvPr/>
          </p:nvSpPr>
          <p:spPr>
            <a:xfrm>
              <a:off x="6093661" y="5219244"/>
              <a:ext cx="584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b="1" dirty="0" smtClean="0">
                  <a:solidFill>
                    <a:srgbClr val="0070C0"/>
                  </a:solidFill>
                </a:rPr>
                <a:t>…</a:t>
              </a:r>
              <a:endParaRPr lang="zh-TW" altLang="en-US" sz="2800" b="1" dirty="0">
                <a:solidFill>
                  <a:srgbClr val="0070C0"/>
                </a:solidFill>
              </a:endParaRPr>
            </a:p>
          </p:txBody>
        </p:sp>
        <p:grpSp>
          <p:nvGrpSpPr>
            <p:cNvPr id="98" name="群組 97"/>
            <p:cNvGrpSpPr/>
            <p:nvPr/>
          </p:nvGrpSpPr>
          <p:grpSpPr>
            <a:xfrm>
              <a:off x="5992061" y="5663288"/>
              <a:ext cx="711200" cy="523220"/>
              <a:chOff x="6576261" y="5244644"/>
              <a:chExt cx="711200" cy="523220"/>
            </a:xfrm>
          </p:grpSpPr>
          <p:sp>
            <p:nvSpPr>
              <p:cNvPr id="99" name="矩形 98"/>
              <p:cNvSpPr/>
              <p:nvPr/>
            </p:nvSpPr>
            <p:spPr>
              <a:xfrm>
                <a:off x="6576261" y="5258376"/>
                <a:ext cx="584200" cy="4318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0" name="文字方塊 99"/>
              <p:cNvSpPr txBox="1"/>
              <p:nvPr/>
            </p:nvSpPr>
            <p:spPr>
              <a:xfrm>
                <a:off x="6703261" y="5244644"/>
                <a:ext cx="584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b="1" dirty="0" smtClean="0">
                    <a:solidFill>
                      <a:srgbClr val="00B050"/>
                    </a:solidFill>
                  </a:rPr>
                  <a:t>…</a:t>
                </a:r>
                <a:endParaRPr lang="zh-TW" altLang="en-US" sz="2800" b="1" dirty="0">
                  <a:solidFill>
                    <a:srgbClr val="00B050"/>
                  </a:solidFill>
                </a:endParaRPr>
              </a:p>
            </p:txBody>
          </p:sp>
        </p:grpSp>
      </p:grpSp>
      <p:sp>
        <p:nvSpPr>
          <p:cNvPr id="101" name="文字方塊 100"/>
          <p:cNvSpPr txBox="1"/>
          <p:nvPr/>
        </p:nvSpPr>
        <p:spPr>
          <a:xfrm>
            <a:off x="933799" y="5211298"/>
            <a:ext cx="1588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err="1" smtClean="0">
                <a:solidFill>
                  <a:srgbClr val="0070C0"/>
                </a:solidFill>
              </a:rPr>
              <a:t>Pr</a:t>
            </a:r>
            <a:r>
              <a:rPr lang="zh-TW" altLang="en-US" sz="2800" b="1" dirty="0" smtClean="0">
                <a:solidFill>
                  <a:srgbClr val="0070C0"/>
                </a:solidFill>
              </a:rPr>
              <a:t> </a:t>
            </a:r>
            <a:r>
              <a:rPr lang="en-US" altLang="zh-TW" sz="2800" b="1" dirty="0" smtClean="0">
                <a:solidFill>
                  <a:srgbClr val="0070C0"/>
                </a:solidFill>
              </a:rPr>
              <a:t>Max</a:t>
            </a:r>
            <a:endParaRPr lang="zh-TW" altLang="en-US" sz="2800" b="1" dirty="0">
              <a:solidFill>
                <a:srgbClr val="0070C0"/>
              </a:solidFill>
            </a:endParaRPr>
          </a:p>
        </p:txBody>
      </p:sp>
      <p:sp>
        <p:nvSpPr>
          <p:cNvPr id="102" name="文字方塊 101"/>
          <p:cNvSpPr txBox="1"/>
          <p:nvPr/>
        </p:nvSpPr>
        <p:spPr>
          <a:xfrm>
            <a:off x="7611314" y="5217876"/>
            <a:ext cx="1588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err="1" smtClean="0">
                <a:solidFill>
                  <a:srgbClr val="0070C0"/>
                </a:solidFill>
              </a:rPr>
              <a:t>Pr</a:t>
            </a:r>
            <a:r>
              <a:rPr lang="zh-TW" altLang="en-US" sz="2800" b="1" dirty="0" smtClean="0">
                <a:solidFill>
                  <a:srgbClr val="0070C0"/>
                </a:solidFill>
              </a:rPr>
              <a:t> </a:t>
            </a:r>
            <a:r>
              <a:rPr lang="en-US" altLang="zh-TW" sz="2800" b="1" dirty="0" smtClean="0">
                <a:solidFill>
                  <a:srgbClr val="0070C0"/>
                </a:solidFill>
              </a:rPr>
              <a:t>min</a:t>
            </a:r>
            <a:endParaRPr lang="zh-TW" altLang="en-US" sz="2800" b="1" dirty="0">
              <a:solidFill>
                <a:srgbClr val="0070C0"/>
              </a:solidFill>
            </a:endParaRPr>
          </a:p>
        </p:txBody>
      </p:sp>
      <p:sp>
        <p:nvSpPr>
          <p:cNvPr id="5" name="左中括弧 4"/>
          <p:cNvSpPr/>
          <p:nvPr/>
        </p:nvSpPr>
        <p:spPr>
          <a:xfrm rot="16200000">
            <a:off x="3071353" y="5611899"/>
            <a:ext cx="179116" cy="1322486"/>
          </a:xfrm>
          <a:prstGeom prst="leftBracket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3" name="左中括弧 102"/>
          <p:cNvSpPr/>
          <p:nvPr/>
        </p:nvSpPr>
        <p:spPr>
          <a:xfrm rot="16200000">
            <a:off x="5405026" y="5598811"/>
            <a:ext cx="179116" cy="1322486"/>
          </a:xfrm>
          <a:prstGeom prst="leftBracket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882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48846" y="1162879"/>
            <a:ext cx="8522176" cy="5668408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3200" dirty="0" smtClean="0"/>
              <a:t>Water Vapor</a:t>
            </a:r>
            <a:endParaRPr lang="en-US" altLang="zh-TW" sz="3200" dirty="0"/>
          </a:p>
          <a:p>
            <a:pPr lvl="1"/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Bin separation</a:t>
            </a:r>
          </a:p>
          <a:p>
            <a:pPr lvl="1"/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Bin size</a:t>
            </a:r>
          </a:p>
          <a:p>
            <a:pPr lvl="1"/>
            <a:r>
              <a:rPr lang="en-US" altLang="zh-TW" dirty="0" smtClean="0"/>
              <a:t>Water Vapor respective to precipitation</a:t>
            </a:r>
          </a:p>
          <a:p>
            <a:pPr marL="457200" lvl="1" indent="0">
              <a:buNone/>
            </a:pPr>
            <a:r>
              <a:rPr lang="en-US" altLang="zh-TW" dirty="0"/>
              <a:t>	</a:t>
            </a:r>
            <a:r>
              <a:rPr lang="en-US" altLang="zh-TW" dirty="0" smtClean="0"/>
              <a:t>basically the same as relative humidity, but this time taking</a:t>
            </a:r>
          </a:p>
          <a:p>
            <a:pPr marL="457200" lvl="1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   temperature into consideration</a:t>
            </a:r>
          </a:p>
          <a:p>
            <a:pPr marL="457200" lvl="1" indent="0">
              <a:buNone/>
            </a:pPr>
            <a:r>
              <a:rPr lang="en-US" altLang="zh-TW" dirty="0"/>
              <a:t>	</a:t>
            </a:r>
            <a:r>
              <a:rPr lang="en-US" altLang="zh-TW" dirty="0" smtClean="0">
                <a:sym typeface="Wingdings" panose="05000000000000000000" pitchFamily="2" charset="2"/>
              </a:rPr>
              <a:t> Obtaining true amount of water vapor that exists in the</a:t>
            </a:r>
          </a:p>
          <a:p>
            <a:pPr marL="457200" lvl="1" indent="0">
              <a:buNone/>
            </a:pPr>
            <a:r>
              <a:rPr lang="en-US" altLang="zh-TW" dirty="0">
                <a:sym typeface="Wingdings" panose="05000000000000000000" pitchFamily="2" charset="2"/>
              </a:rPr>
              <a:t> </a:t>
            </a:r>
            <a:r>
              <a:rPr lang="en-US" altLang="zh-TW" dirty="0" smtClean="0">
                <a:sym typeface="Wingdings" panose="05000000000000000000" pitchFamily="2" charset="2"/>
              </a:rPr>
              <a:t>            air at the moment.</a:t>
            </a:r>
            <a:endParaRPr lang="en-US" altLang="zh-TW" dirty="0" smtClean="0"/>
          </a:p>
          <a:p>
            <a:pPr lvl="1"/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Dash Line</a:t>
            </a:r>
          </a:p>
          <a:p>
            <a:pPr lvl="1"/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628650" y="365127"/>
            <a:ext cx="7319596" cy="7977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smtClean="0">
                <a:latin typeface="+mn-lt"/>
              </a:rPr>
              <a:t>Methods</a:t>
            </a:r>
            <a:endParaRPr lang="zh-TW" altLang="en-US" dirty="0">
              <a:latin typeface="+mn-lt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3138354" y="1162879"/>
            <a:ext cx="1150094" cy="707886"/>
            <a:chOff x="7840541" y="141357"/>
            <a:chExt cx="1150094" cy="707886"/>
          </a:xfrm>
        </p:grpSpPr>
        <p:sp>
          <p:nvSpPr>
            <p:cNvPr id="6" name="矩形 5"/>
            <p:cNvSpPr/>
            <p:nvPr/>
          </p:nvSpPr>
          <p:spPr>
            <a:xfrm>
              <a:off x="7840541" y="179100"/>
              <a:ext cx="1101436" cy="632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7899589" y="141357"/>
              <a:ext cx="109104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4000" dirty="0" smtClean="0">
                  <a:solidFill>
                    <a:schemeClr val="accent2">
                      <a:lumMod val="75000"/>
                    </a:schemeClr>
                  </a:solidFill>
                </a:rPr>
                <a:t>W</a:t>
              </a:r>
              <a:r>
                <a:rPr lang="en-US" altLang="zh-TW" sz="2000" dirty="0" smtClean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en-US" altLang="zh-TW" sz="4000" dirty="0" smtClean="0">
                  <a:solidFill>
                    <a:schemeClr val="accent2">
                      <a:lumMod val="75000"/>
                    </a:schemeClr>
                  </a:solidFill>
                </a:rPr>
                <a:t>V</a:t>
              </a:r>
              <a:endParaRPr lang="zh-TW" altLang="en-US" sz="40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grpSp>
        <p:nvGrpSpPr>
          <p:cNvPr id="2" name="群組 1"/>
          <p:cNvGrpSpPr/>
          <p:nvPr/>
        </p:nvGrpSpPr>
        <p:grpSpPr>
          <a:xfrm>
            <a:off x="1130300" y="4986452"/>
            <a:ext cx="5719557" cy="1652607"/>
            <a:chOff x="2705100" y="4999152"/>
            <a:chExt cx="5719557" cy="165260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內容版面配置區 2"/>
                <p:cNvSpPr txBox="1">
                  <a:spLocks/>
                </p:cNvSpPr>
                <p:nvPr/>
              </p:nvSpPr>
              <p:spPr>
                <a:xfrm>
                  <a:off x="2705100" y="4999152"/>
                  <a:ext cx="5650173" cy="165260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altLang="zh-TW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altLang="zh-TW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r>
                          <a:rPr lang="en-US" altLang="zh-TW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.=</m:t>
                        </m:r>
                        <m:f>
                          <m:f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𝑤𝑎𝑡𝑒𝑟</m:t>
                            </m:r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𝑣𝑎𝑝𝑜𝑟</m:t>
                            </m:r>
                            <m:r>
                              <a:rPr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𝑝𝑟𝑒𝑠𝑠𝑢𝑟𝑒</m:t>
                            </m:r>
                          </m:num>
                          <m:den>
                            <m:r>
                              <a:rPr lang="en-US" altLang="zh-TW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𝑠𝑎𝑡𝑢𝑟𝑎𝑡𝑖𝑜𝑛</m:t>
                            </m:r>
                            <m:r>
                              <a:rPr lang="en-US" altLang="zh-TW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TW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𝑣𝑎𝑝𝑜𝑟</m:t>
                            </m:r>
                            <m:r>
                              <a:rPr lang="en-US" altLang="zh-TW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TW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𝑝𝑟𝑒𝑠𝑠𝑢𝑟𝑒</m:t>
                            </m:r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TW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TW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altLang="zh-TW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11" name="內容版面配置區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05100" y="4999152"/>
                  <a:ext cx="5650173" cy="1652607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直線單箭頭接點 11"/>
            <p:cNvCxnSpPr/>
            <p:nvPr/>
          </p:nvCxnSpPr>
          <p:spPr>
            <a:xfrm flipH="1" flipV="1">
              <a:off x="7302452" y="5696972"/>
              <a:ext cx="111126" cy="23454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文字方塊 12"/>
            <p:cNvSpPr txBox="1"/>
            <p:nvPr/>
          </p:nvSpPr>
          <p:spPr>
            <a:xfrm>
              <a:off x="7010966" y="5931517"/>
              <a:ext cx="1413691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by </a:t>
              </a:r>
            </a:p>
            <a:p>
              <a:r>
                <a:rPr lang="en-US" altLang="zh-TW" dirty="0" smtClean="0"/>
                <a:t>CC-equation</a:t>
              </a:r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3753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圖片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14" y="1936289"/>
            <a:ext cx="3115110" cy="4544059"/>
          </a:xfrm>
          <a:prstGeom prst="rect">
            <a:avLst/>
          </a:prstGeom>
        </p:spPr>
      </p:pic>
      <p:grpSp>
        <p:nvGrpSpPr>
          <p:cNvPr id="35" name="群組 34"/>
          <p:cNvGrpSpPr/>
          <p:nvPr/>
        </p:nvGrpSpPr>
        <p:grpSpPr>
          <a:xfrm>
            <a:off x="1608600" y="4371222"/>
            <a:ext cx="597733" cy="1413588"/>
            <a:chOff x="1608600" y="4371222"/>
            <a:chExt cx="597733" cy="1413588"/>
          </a:xfrm>
          <a:solidFill>
            <a:srgbClr val="00B0F0"/>
          </a:solidFill>
        </p:grpSpPr>
        <p:grpSp>
          <p:nvGrpSpPr>
            <p:cNvPr id="24" name="群組 23"/>
            <p:cNvGrpSpPr/>
            <p:nvPr/>
          </p:nvGrpSpPr>
          <p:grpSpPr>
            <a:xfrm>
              <a:off x="1608600" y="4371222"/>
              <a:ext cx="275795" cy="790136"/>
              <a:chOff x="241667" y="987257"/>
              <a:chExt cx="304978" cy="790136"/>
            </a:xfrm>
            <a:grpFill/>
          </p:grpSpPr>
          <p:sp>
            <p:nvSpPr>
              <p:cNvPr id="25" name="流程圖: 接點 24"/>
              <p:cNvSpPr>
                <a:spLocks noChangeAspect="1"/>
              </p:cNvSpPr>
              <p:nvPr/>
            </p:nvSpPr>
            <p:spPr>
              <a:xfrm>
                <a:off x="308991" y="1427136"/>
                <a:ext cx="55843" cy="55843"/>
              </a:xfrm>
              <a:prstGeom prst="flowChartConnec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7" name="流程圖: 接點 26"/>
              <p:cNvSpPr>
                <a:spLocks noChangeAspect="1"/>
              </p:cNvSpPr>
              <p:nvPr/>
            </p:nvSpPr>
            <p:spPr>
              <a:xfrm>
                <a:off x="490802" y="1721550"/>
                <a:ext cx="55843" cy="55843"/>
              </a:xfrm>
              <a:prstGeom prst="flowChartConnec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8" name="流程圖: 接點 27"/>
              <p:cNvSpPr>
                <a:spLocks noChangeAspect="1"/>
              </p:cNvSpPr>
              <p:nvPr/>
            </p:nvSpPr>
            <p:spPr>
              <a:xfrm>
                <a:off x="367435" y="1531049"/>
                <a:ext cx="55843" cy="55843"/>
              </a:xfrm>
              <a:prstGeom prst="flowChartConnec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9" name="流程圖: 接點 28"/>
              <p:cNvSpPr>
                <a:spLocks noChangeAspect="1"/>
              </p:cNvSpPr>
              <p:nvPr/>
            </p:nvSpPr>
            <p:spPr>
              <a:xfrm>
                <a:off x="427942" y="1527584"/>
                <a:ext cx="55843" cy="55843"/>
              </a:xfrm>
              <a:prstGeom prst="flowChartConnec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2" name="流程圖: 接點 31"/>
              <p:cNvSpPr>
                <a:spLocks noChangeAspect="1"/>
              </p:cNvSpPr>
              <p:nvPr/>
            </p:nvSpPr>
            <p:spPr>
              <a:xfrm>
                <a:off x="241667" y="987257"/>
                <a:ext cx="55843" cy="55843"/>
              </a:xfrm>
              <a:prstGeom prst="flowChartConnec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34" name="流程圖: 接點 33"/>
            <p:cNvSpPr>
              <a:spLocks noChangeAspect="1"/>
            </p:cNvSpPr>
            <p:nvPr/>
          </p:nvSpPr>
          <p:spPr>
            <a:xfrm>
              <a:off x="2155834" y="5728967"/>
              <a:ext cx="50499" cy="55843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951205"/>
              </p:ext>
            </p:extLst>
          </p:nvPr>
        </p:nvGraphicFramePr>
        <p:xfrm>
          <a:off x="4010890" y="2071373"/>
          <a:ext cx="4814456" cy="46494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07228">
                  <a:extLst>
                    <a:ext uri="{9D8B030D-6E8A-4147-A177-3AD203B41FA5}">
                      <a16:colId xmlns="" xmlns:a16="http://schemas.microsoft.com/office/drawing/2014/main" val="4171748758"/>
                    </a:ext>
                  </a:extLst>
                </a:gridCol>
                <a:gridCol w="2407228">
                  <a:extLst>
                    <a:ext uri="{9D8B030D-6E8A-4147-A177-3AD203B41FA5}">
                      <a16:colId xmlns="" xmlns:a16="http://schemas.microsoft.com/office/drawing/2014/main" val="4102263613"/>
                    </a:ext>
                  </a:extLst>
                </a:gridCol>
              </a:tblGrid>
              <a:tr h="227203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 </a:t>
                      </a:r>
                      <a:r>
                        <a:rPr lang="en-US" altLang="zh-TW" sz="2400" b="1" dirty="0" err="1" smtClean="0"/>
                        <a:t>Yilan</a:t>
                      </a:r>
                      <a:endParaRPr lang="en-US" altLang="zh-TW" sz="2400" b="1" dirty="0" smtClean="0"/>
                    </a:p>
                    <a:p>
                      <a:r>
                        <a:rPr lang="en-US" altLang="zh-TW" sz="1800" b="0" dirty="0" smtClean="0"/>
                        <a:t>Number of grids : 9</a:t>
                      </a:r>
                    </a:p>
                    <a:p>
                      <a:r>
                        <a:rPr lang="en-US" altLang="zh-TW" sz="1800" b="0" dirty="0" smtClean="0"/>
                        <a:t>taking grid </a:t>
                      </a:r>
                      <a:r>
                        <a:rPr lang="en-US" altLang="zh-TW" sz="1800" b="0" dirty="0" err="1" smtClean="0"/>
                        <a:t>Yilan</a:t>
                      </a:r>
                      <a:r>
                        <a:rPr lang="en-US" altLang="zh-TW" sz="1800" b="0" dirty="0" smtClean="0"/>
                        <a:t> and 8</a:t>
                      </a:r>
                      <a:r>
                        <a:rPr lang="en-US" altLang="zh-TW" sz="1800" b="0" baseline="0" dirty="0" smtClean="0"/>
                        <a:t> grids around </a:t>
                      </a:r>
                      <a:r>
                        <a:rPr lang="en-US" altLang="zh-TW" sz="1800" b="0" baseline="0" dirty="0" err="1" smtClean="0"/>
                        <a:t>Yilan</a:t>
                      </a:r>
                      <a:r>
                        <a:rPr lang="en-US" altLang="zh-TW" sz="1800" b="0" baseline="0" dirty="0" smtClean="0"/>
                        <a:t>.</a:t>
                      </a:r>
                      <a:endParaRPr lang="en-US" altLang="zh-TW" sz="1800" b="0" dirty="0" smtClean="0"/>
                    </a:p>
                    <a:p>
                      <a:endParaRPr lang="en-US" altLang="zh-TW" sz="1800" b="0" dirty="0" smtClean="0"/>
                    </a:p>
                    <a:p>
                      <a:endParaRPr lang="en-US" altLang="zh-TW" sz="1800" b="0" dirty="0" smtClean="0"/>
                    </a:p>
                    <a:p>
                      <a:r>
                        <a:rPr lang="en-US" altLang="zh-TW" sz="1800" b="0" dirty="0" smtClean="0"/>
                        <a:t>Data size : 827,130</a:t>
                      </a:r>
                      <a:endParaRPr lang="zh-TW" altLang="en-US" sz="1800" b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400" b="1" dirty="0" smtClean="0"/>
                        <a:t>North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dirty="0" smtClean="0"/>
                        <a:t>Number of grids : 9</a:t>
                      </a:r>
                    </a:p>
                    <a:p>
                      <a:r>
                        <a:rPr lang="en-US" altLang="zh-TW" sz="1800" b="0" dirty="0" smtClean="0"/>
                        <a:t>taking grid Banqiao, </a:t>
                      </a:r>
                      <a:r>
                        <a:rPr lang="en-US" altLang="zh-TW" sz="1800" b="0" dirty="0" err="1" smtClean="0"/>
                        <a:t>Tamsui</a:t>
                      </a:r>
                      <a:r>
                        <a:rPr lang="en-US" altLang="zh-TW" sz="1800" b="0" dirty="0" smtClean="0"/>
                        <a:t>, Taipei, Keelung, </a:t>
                      </a:r>
                      <a:r>
                        <a:rPr lang="en-US" altLang="zh-TW" sz="1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Xinwu</a:t>
                      </a:r>
                      <a:r>
                        <a:rPr lang="en-US" altLang="zh-TW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altLang="zh-TW" sz="1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Suao</a:t>
                      </a:r>
                      <a:r>
                        <a:rPr lang="en-US" altLang="zh-TW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altLang="zh-TW" sz="1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Yilan</a:t>
                      </a:r>
                      <a:r>
                        <a:rPr lang="en-US" altLang="zh-TW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Hsinchu, </a:t>
                      </a:r>
                      <a:r>
                        <a:rPr lang="en-US" altLang="zh-TW" sz="1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Chupei</a:t>
                      </a:r>
                      <a:endParaRPr lang="en-US" altLang="zh-TW" sz="1800" b="0" dirty="0" smtClean="0"/>
                    </a:p>
                    <a:p>
                      <a:r>
                        <a:rPr lang="en-US" altLang="zh-TW" sz="1800" b="0" dirty="0" smtClean="0"/>
                        <a:t>Data size : 530,959</a:t>
                      </a:r>
                      <a:endParaRPr lang="zh-TW" altLang="en-US" sz="1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468343955"/>
                  </a:ext>
                </a:extLst>
              </a:tr>
              <a:tr h="2272030">
                <a:tc>
                  <a:txBody>
                    <a:bodyPr/>
                    <a:lstStyle/>
                    <a:p>
                      <a:r>
                        <a:rPr lang="en-US" altLang="zh-TW" sz="2400" b="1" dirty="0" smtClean="0"/>
                        <a:t>Kaohsiung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dirty="0" smtClean="0"/>
                        <a:t>Number of grids : 9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dirty="0" smtClean="0"/>
                        <a:t>taking grid Kaohsiung and 8</a:t>
                      </a:r>
                      <a:r>
                        <a:rPr lang="en-US" altLang="zh-TW" sz="1800" b="0" baseline="0" dirty="0" smtClean="0"/>
                        <a:t> grids around Kaohsiung.</a:t>
                      </a:r>
                      <a:endParaRPr lang="en-US" altLang="zh-TW" sz="1800" b="0" dirty="0" smtClean="0"/>
                    </a:p>
                    <a:p>
                      <a:endParaRPr lang="en-US" altLang="zh-TW" sz="1800" b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dirty="0" smtClean="0"/>
                        <a:t>Data size : 201,672</a:t>
                      </a:r>
                      <a:endParaRPr lang="zh-TW" altLang="en-US" sz="1800" b="0" dirty="0" smtClean="0"/>
                    </a:p>
                    <a:p>
                      <a:endParaRPr lang="zh-TW" altLang="en-US" sz="1800" b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400" b="1" dirty="0" smtClean="0"/>
                        <a:t>South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dirty="0" smtClean="0"/>
                        <a:t>Number of grids : 6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dirty="0" smtClean="0"/>
                        <a:t>taking grid Tainan, </a:t>
                      </a:r>
                      <a:r>
                        <a:rPr lang="en-US" altLang="zh-TW" sz="1800" b="0" dirty="0" err="1" smtClean="0"/>
                        <a:t>Yongkang</a:t>
                      </a:r>
                      <a:r>
                        <a:rPr lang="en-US" altLang="zh-TW" sz="1800" b="0" dirty="0" smtClean="0"/>
                        <a:t>, Kaohsiung,  Chiayi, </a:t>
                      </a:r>
                      <a:r>
                        <a:rPr lang="en-US" altLang="zh-TW" sz="1800" b="0" dirty="0" err="1" smtClean="0"/>
                        <a:t>Hengchun</a:t>
                      </a:r>
                      <a:r>
                        <a:rPr lang="en-US" altLang="zh-TW" sz="1800" b="0" dirty="0" smtClean="0"/>
                        <a:t>, </a:t>
                      </a:r>
                      <a:r>
                        <a:rPr lang="en-US" altLang="zh-TW" sz="1800" b="0" dirty="0" err="1" smtClean="0"/>
                        <a:t>Chiku</a:t>
                      </a:r>
                      <a:endParaRPr lang="en-US" altLang="zh-TW" sz="1800" b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dirty="0" smtClean="0"/>
                        <a:t>Data size : 142,350</a:t>
                      </a:r>
                      <a:endParaRPr lang="zh-TW" altLang="en-US" sz="1800" b="0" dirty="0" smtClean="0"/>
                    </a:p>
                    <a:p>
                      <a:endParaRPr lang="zh-TW" altLang="en-US" sz="1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832845896"/>
                  </a:ext>
                </a:extLst>
              </a:tr>
            </a:tbl>
          </a:graphicData>
        </a:graphic>
      </p:graphicFrame>
      <p:sp>
        <p:nvSpPr>
          <p:cNvPr id="4" name="標題 1"/>
          <p:cNvSpPr txBox="1">
            <a:spLocks/>
          </p:cNvSpPr>
          <p:nvPr/>
        </p:nvSpPr>
        <p:spPr>
          <a:xfrm>
            <a:off x="628650" y="365127"/>
            <a:ext cx="7319596" cy="7977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smtClean="0">
                <a:latin typeface="+mn-lt"/>
              </a:rPr>
              <a:t>Data Selection </a:t>
            </a:r>
            <a:r>
              <a:rPr lang="en-US" altLang="zh-TW" sz="4000" dirty="0" smtClean="0">
                <a:latin typeface="+mn-lt"/>
              </a:rPr>
              <a:t>(WRF)</a:t>
            </a:r>
            <a:endParaRPr lang="zh-TW" altLang="en-US" sz="4000" dirty="0">
              <a:latin typeface="+mn-lt"/>
            </a:endParaRPr>
          </a:p>
        </p:txBody>
      </p:sp>
      <p:grpSp>
        <p:nvGrpSpPr>
          <p:cNvPr id="10" name="群組 9"/>
          <p:cNvGrpSpPr/>
          <p:nvPr/>
        </p:nvGrpSpPr>
        <p:grpSpPr>
          <a:xfrm>
            <a:off x="1787236" y="2604651"/>
            <a:ext cx="1245528" cy="2591999"/>
            <a:chOff x="1787236" y="2604651"/>
            <a:chExt cx="1245528" cy="2591999"/>
          </a:xfrm>
          <a:solidFill>
            <a:srgbClr val="8FC26C"/>
          </a:solidFill>
        </p:grpSpPr>
        <p:sp>
          <p:nvSpPr>
            <p:cNvPr id="6" name="五角星形 5"/>
            <p:cNvSpPr>
              <a:spLocks noChangeAspect="1"/>
            </p:cNvSpPr>
            <p:nvPr/>
          </p:nvSpPr>
          <p:spPr>
            <a:xfrm>
              <a:off x="1787236" y="5060376"/>
              <a:ext cx="137160" cy="136274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五角星形 6"/>
            <p:cNvSpPr>
              <a:spLocks noChangeAspect="1"/>
            </p:cNvSpPr>
            <p:nvPr/>
          </p:nvSpPr>
          <p:spPr>
            <a:xfrm>
              <a:off x="2895604" y="2604651"/>
              <a:ext cx="137160" cy="136274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2" name="群組 21"/>
          <p:cNvGrpSpPr/>
          <p:nvPr/>
        </p:nvGrpSpPr>
        <p:grpSpPr>
          <a:xfrm>
            <a:off x="2336682" y="2424661"/>
            <a:ext cx="697469" cy="436842"/>
            <a:chOff x="3065283" y="2019423"/>
            <a:chExt cx="771274" cy="436842"/>
          </a:xfrm>
        </p:grpSpPr>
        <p:sp>
          <p:nvSpPr>
            <p:cNvPr id="14" name="流程圖: 接點 13"/>
            <p:cNvSpPr>
              <a:spLocks noChangeAspect="1"/>
            </p:cNvSpPr>
            <p:nvPr/>
          </p:nvSpPr>
          <p:spPr>
            <a:xfrm>
              <a:off x="3595267" y="2019423"/>
              <a:ext cx="55843" cy="55843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流程圖: 接點 14"/>
            <p:cNvSpPr>
              <a:spLocks noChangeAspect="1"/>
            </p:cNvSpPr>
            <p:nvPr/>
          </p:nvSpPr>
          <p:spPr>
            <a:xfrm>
              <a:off x="3165055" y="2213392"/>
              <a:ext cx="55843" cy="55843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流程圖: 接點 15"/>
            <p:cNvSpPr>
              <a:spLocks noChangeAspect="1"/>
            </p:cNvSpPr>
            <p:nvPr/>
          </p:nvSpPr>
          <p:spPr>
            <a:xfrm>
              <a:off x="3535781" y="2116408"/>
              <a:ext cx="55843" cy="55843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流程圖: 接點 16"/>
            <p:cNvSpPr>
              <a:spLocks noChangeAspect="1"/>
            </p:cNvSpPr>
            <p:nvPr/>
          </p:nvSpPr>
          <p:spPr>
            <a:xfrm>
              <a:off x="3458372" y="2050597"/>
              <a:ext cx="55843" cy="55843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流程圖: 接點 17"/>
            <p:cNvSpPr>
              <a:spLocks noChangeAspect="1"/>
            </p:cNvSpPr>
            <p:nvPr/>
          </p:nvSpPr>
          <p:spPr>
            <a:xfrm>
              <a:off x="3748683" y="2244561"/>
              <a:ext cx="55843" cy="55843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" name="流程圖: 接點 18"/>
            <p:cNvSpPr>
              <a:spLocks noChangeAspect="1"/>
            </p:cNvSpPr>
            <p:nvPr/>
          </p:nvSpPr>
          <p:spPr>
            <a:xfrm>
              <a:off x="3119719" y="2282660"/>
              <a:ext cx="55843" cy="55843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" name="流程圖: 接點 19"/>
            <p:cNvSpPr>
              <a:spLocks noChangeAspect="1"/>
            </p:cNvSpPr>
            <p:nvPr/>
          </p:nvSpPr>
          <p:spPr>
            <a:xfrm>
              <a:off x="3065283" y="2310368"/>
              <a:ext cx="55843" cy="55843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1" name="流程圖: 接點 20"/>
            <p:cNvSpPr>
              <a:spLocks noChangeAspect="1"/>
            </p:cNvSpPr>
            <p:nvPr/>
          </p:nvSpPr>
          <p:spPr>
            <a:xfrm>
              <a:off x="3780714" y="2400422"/>
              <a:ext cx="55843" cy="55843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2" name="五角星形 11"/>
          <p:cNvSpPr>
            <a:spLocks noChangeAspect="1"/>
          </p:cNvSpPr>
          <p:nvPr/>
        </p:nvSpPr>
        <p:spPr>
          <a:xfrm>
            <a:off x="4824613" y="2134498"/>
            <a:ext cx="320153" cy="318084"/>
          </a:xfrm>
          <a:prstGeom prst="star5">
            <a:avLst/>
          </a:prstGeom>
          <a:solidFill>
            <a:srgbClr val="8FC2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五角星形 12"/>
          <p:cNvSpPr>
            <a:spLocks noChangeAspect="1"/>
          </p:cNvSpPr>
          <p:nvPr/>
        </p:nvSpPr>
        <p:spPr>
          <a:xfrm>
            <a:off x="5455971" y="4420173"/>
            <a:ext cx="320153" cy="318084"/>
          </a:xfrm>
          <a:prstGeom prst="star5">
            <a:avLst/>
          </a:prstGeom>
          <a:solidFill>
            <a:srgbClr val="8FC2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流程圖: 接點 22"/>
          <p:cNvSpPr>
            <a:spLocks/>
          </p:cNvSpPr>
          <p:nvPr/>
        </p:nvSpPr>
        <p:spPr>
          <a:xfrm>
            <a:off x="7344299" y="2221540"/>
            <a:ext cx="144000" cy="144000"/>
          </a:xfrm>
          <a:prstGeom prst="flowChartConnector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流程圖: 接點 32"/>
          <p:cNvSpPr>
            <a:spLocks/>
          </p:cNvSpPr>
          <p:nvPr/>
        </p:nvSpPr>
        <p:spPr>
          <a:xfrm>
            <a:off x="7344299" y="4507215"/>
            <a:ext cx="144000" cy="144000"/>
          </a:xfrm>
          <a:prstGeom prst="flowChartConnector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文字方塊 36"/>
          <p:cNvSpPr txBox="1"/>
          <p:nvPr/>
        </p:nvSpPr>
        <p:spPr>
          <a:xfrm>
            <a:off x="4439303" y="1316419"/>
            <a:ext cx="3946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      </a:t>
            </a:r>
            <a:r>
              <a:rPr lang="en-US" altLang="zh-TW" sz="2400" dirty="0" smtClean="0"/>
              <a:t>Single                       Pooling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59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0"/>
          <a:stretch/>
        </p:blipFill>
        <p:spPr>
          <a:xfrm>
            <a:off x="4822581" y="495300"/>
            <a:ext cx="4311559" cy="4876800"/>
          </a:xfrm>
          <a:prstGeom prst="rect">
            <a:avLst/>
          </a:prstGeom>
          <a:ln>
            <a:noFill/>
          </a:ln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39"/>
          <a:stretch/>
        </p:blipFill>
        <p:spPr>
          <a:xfrm>
            <a:off x="10391" y="499755"/>
            <a:ext cx="4562809" cy="4876800"/>
          </a:xfrm>
          <a:prstGeom prst="rect">
            <a:avLst/>
          </a:prstGeom>
          <a:ln>
            <a:noFill/>
          </a:ln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4541" y="5091544"/>
            <a:ext cx="7886700" cy="168332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TW" sz="2400" dirty="0" smtClean="0"/>
              <a:t> Double C-C relation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sz="2400" dirty="0"/>
              <a:t> </a:t>
            </a:r>
            <a:r>
              <a:rPr lang="en-US" altLang="zh-TW" sz="2400" dirty="0" smtClean="0"/>
              <a:t>Super double C-C relation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sz="2400" dirty="0" smtClean="0"/>
              <a:t> Slightly different turning point for different percentile</a:t>
            </a:r>
          </a:p>
          <a:p>
            <a:pPr>
              <a:buFont typeface="Wingdings" panose="05000000000000000000" pitchFamily="2" charset="2"/>
              <a:buChar char="Ø"/>
            </a:pPr>
            <a:endParaRPr lang="zh-TW" altLang="en-US" sz="2400" dirty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628650" y="365127"/>
            <a:ext cx="4103009" cy="7977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smtClean="0">
                <a:latin typeface="+mn-lt"/>
              </a:rPr>
              <a:t>Result-WRF</a:t>
            </a:r>
            <a:endParaRPr lang="zh-TW" altLang="en-US" dirty="0">
              <a:latin typeface="+mn-lt"/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7840541" y="138545"/>
            <a:ext cx="1249505" cy="707886"/>
            <a:chOff x="7840541" y="138545"/>
            <a:chExt cx="1249505" cy="707886"/>
          </a:xfrm>
        </p:grpSpPr>
        <p:sp>
          <p:nvSpPr>
            <p:cNvPr id="10" name="矩形 9"/>
            <p:cNvSpPr/>
            <p:nvPr/>
          </p:nvSpPr>
          <p:spPr>
            <a:xfrm>
              <a:off x="7840541" y="179100"/>
              <a:ext cx="1101436" cy="6324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7999000" y="138545"/>
              <a:ext cx="109104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4000" dirty="0" smtClean="0">
                  <a:solidFill>
                    <a:schemeClr val="accent1">
                      <a:lumMod val="50000"/>
                    </a:schemeClr>
                  </a:solidFill>
                </a:rPr>
                <a:t>P</a:t>
              </a:r>
              <a:r>
                <a:rPr lang="en-US" altLang="zh-TW" sz="2000" dirty="0" smtClean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r>
                <a:rPr lang="en-US" altLang="zh-TW" sz="4000" dirty="0" smtClean="0">
                  <a:solidFill>
                    <a:schemeClr val="accent1">
                      <a:lumMod val="50000"/>
                    </a:schemeClr>
                  </a:solidFill>
                </a:rPr>
                <a:t>R</a:t>
              </a:r>
              <a:endParaRPr lang="zh-TW" altLang="en-US" sz="40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cxnSp>
        <p:nvCxnSpPr>
          <p:cNvPr id="12" name="直線接點 11"/>
          <p:cNvCxnSpPr/>
          <p:nvPr/>
        </p:nvCxnSpPr>
        <p:spPr>
          <a:xfrm>
            <a:off x="-2309" y="439420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7450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7.40741E-7 L 0.00034 -0.18889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5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4 -0.18889 L 0.00034 -0.2838 " pathEditMode="relative" rAng="0" ptsTypes="AA">
                                      <p:cBhvr>
                                        <p:cTn id="1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4 -0.2838 L 0.00017 -0.37407 " pathEditMode="relative" rAng="0" ptsTypes="AA">
                                      <p:cBhvr>
                                        <p:cTn id="1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38"/>
          <a:stretch/>
        </p:blipFill>
        <p:spPr>
          <a:xfrm>
            <a:off x="32372" y="495300"/>
            <a:ext cx="4553075" cy="48768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9"/>
          <a:stretch/>
        </p:blipFill>
        <p:spPr>
          <a:xfrm>
            <a:off x="4815839" y="495300"/>
            <a:ext cx="4318969" cy="4876800"/>
          </a:xfrm>
          <a:prstGeom prst="rect">
            <a:avLst/>
          </a:prstGeom>
        </p:spPr>
      </p:pic>
      <p:sp>
        <p:nvSpPr>
          <p:cNvPr id="4" name="標題 1"/>
          <p:cNvSpPr txBox="1">
            <a:spLocks/>
          </p:cNvSpPr>
          <p:nvPr/>
        </p:nvSpPr>
        <p:spPr>
          <a:xfrm>
            <a:off x="628650" y="365127"/>
            <a:ext cx="7319596" cy="7977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smtClean="0">
                <a:latin typeface="+mn-lt"/>
              </a:rPr>
              <a:t>Result-WRF</a:t>
            </a:r>
            <a:endParaRPr lang="zh-TW" altLang="en-US" dirty="0">
              <a:latin typeface="+mn-lt"/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7840541" y="141357"/>
            <a:ext cx="1150094" cy="707886"/>
            <a:chOff x="7840541" y="141357"/>
            <a:chExt cx="1150094" cy="707886"/>
          </a:xfrm>
        </p:grpSpPr>
        <p:sp>
          <p:nvSpPr>
            <p:cNvPr id="10" name="矩形 9"/>
            <p:cNvSpPr/>
            <p:nvPr/>
          </p:nvSpPr>
          <p:spPr>
            <a:xfrm>
              <a:off x="7840541" y="179100"/>
              <a:ext cx="1101436" cy="632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7899589" y="141357"/>
              <a:ext cx="109104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4000" dirty="0" smtClean="0">
                  <a:solidFill>
                    <a:schemeClr val="accent2">
                      <a:lumMod val="75000"/>
                    </a:schemeClr>
                  </a:solidFill>
                </a:rPr>
                <a:t>W</a:t>
              </a:r>
              <a:r>
                <a:rPr lang="en-US" altLang="zh-TW" sz="2000" dirty="0" smtClean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en-US" altLang="zh-TW" sz="4000" dirty="0" smtClean="0">
                  <a:solidFill>
                    <a:schemeClr val="accent2">
                      <a:lumMod val="75000"/>
                    </a:schemeClr>
                  </a:solidFill>
                </a:rPr>
                <a:t>V</a:t>
              </a:r>
              <a:endParaRPr lang="zh-TW" altLang="en-US" sz="40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13" name="內容版面配置區 2"/>
          <p:cNvSpPr txBox="1">
            <a:spLocks/>
          </p:cNvSpPr>
          <p:nvPr/>
        </p:nvSpPr>
        <p:spPr>
          <a:xfrm>
            <a:off x="754541" y="5091544"/>
            <a:ext cx="7886700" cy="16833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altLang="zh-TW" sz="2400" dirty="0" smtClean="0"/>
              <a:t> Water Vapor generally follows C-C relation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sz="2400" dirty="0" smtClean="0"/>
              <a:t> There are almost no difference in water vapor between  </a:t>
            </a:r>
          </a:p>
          <a:p>
            <a:pPr marL="0" indent="0">
              <a:buNone/>
            </a:pPr>
            <a:r>
              <a:rPr lang="en-US" altLang="zh-TW" sz="2400" dirty="0"/>
              <a:t> </a:t>
            </a:r>
            <a:r>
              <a:rPr lang="en-US" altLang="zh-TW" sz="2400" dirty="0" smtClean="0"/>
              <a:t>    high and low percentile</a:t>
            </a:r>
          </a:p>
        </p:txBody>
      </p:sp>
      <p:cxnSp>
        <p:nvCxnSpPr>
          <p:cNvPr id="14" name="直線接點 13"/>
          <p:cNvCxnSpPr/>
          <p:nvPr/>
        </p:nvCxnSpPr>
        <p:spPr>
          <a:xfrm>
            <a:off x="0" y="2924312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79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0312 1.11111E-6 L -0.00451 -0.10995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5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4"/>
          <a:stretch/>
        </p:blipFill>
        <p:spPr>
          <a:xfrm>
            <a:off x="4773813" y="495300"/>
            <a:ext cx="4353791" cy="4876800"/>
          </a:xfrm>
          <a:prstGeom prst="rect">
            <a:avLst/>
          </a:prstGeom>
          <a:ln>
            <a:noFill/>
          </a:ln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03"/>
          <a:stretch/>
        </p:blipFill>
        <p:spPr>
          <a:xfrm>
            <a:off x="32373" y="495300"/>
            <a:ext cx="4530436" cy="4876800"/>
          </a:xfrm>
          <a:prstGeom prst="rect">
            <a:avLst/>
          </a:prstGeom>
          <a:ln>
            <a:noFill/>
          </a:ln>
        </p:spPr>
      </p:pic>
      <p:sp>
        <p:nvSpPr>
          <p:cNvPr id="4" name="標題 1"/>
          <p:cNvSpPr txBox="1">
            <a:spLocks/>
          </p:cNvSpPr>
          <p:nvPr/>
        </p:nvSpPr>
        <p:spPr>
          <a:xfrm>
            <a:off x="628650" y="365127"/>
            <a:ext cx="7319596" cy="7977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smtClean="0">
                <a:latin typeface="+mn-lt"/>
              </a:rPr>
              <a:t>Result-WRF</a:t>
            </a:r>
            <a:endParaRPr lang="zh-TW" altLang="en-US" dirty="0">
              <a:latin typeface="+mn-lt"/>
            </a:endParaRPr>
          </a:p>
        </p:txBody>
      </p:sp>
      <p:sp>
        <p:nvSpPr>
          <p:cNvPr id="14" name="內容版面配置區 2"/>
          <p:cNvSpPr txBox="1">
            <a:spLocks/>
          </p:cNvSpPr>
          <p:nvPr/>
        </p:nvSpPr>
        <p:spPr>
          <a:xfrm>
            <a:off x="754541" y="5091544"/>
            <a:ext cx="7886700" cy="16833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altLang="zh-TW" sz="2400" dirty="0" smtClean="0"/>
              <a:t> Turning points </a:t>
            </a:r>
            <a:r>
              <a:rPr lang="en-US" altLang="zh-TW" sz="2400" dirty="0"/>
              <a:t>appear at 16-19 ⁰</a:t>
            </a:r>
            <a:r>
              <a:rPr lang="en-US" altLang="zh-TW" sz="2400" dirty="0" smtClean="0"/>
              <a:t>C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sz="2400" dirty="0"/>
              <a:t> </a:t>
            </a:r>
            <a:r>
              <a:rPr lang="en-US" altLang="zh-TW" sz="2400" dirty="0" smtClean="0"/>
              <a:t>Precipitation </a:t>
            </a:r>
            <a:r>
              <a:rPr lang="en-US" altLang="zh-TW" sz="2400" dirty="0"/>
              <a:t>starts to drop at </a:t>
            </a:r>
            <a:r>
              <a:rPr lang="en-US" altLang="zh-TW" sz="2400" dirty="0" smtClean="0"/>
              <a:t>about 24 </a:t>
            </a:r>
            <a:r>
              <a:rPr lang="en-US" altLang="zh-TW" sz="2400" dirty="0"/>
              <a:t>⁰</a:t>
            </a:r>
            <a:r>
              <a:rPr lang="en-US" altLang="zh-TW" sz="2400" dirty="0" smtClean="0"/>
              <a:t>C in all cases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sz="2400" dirty="0" smtClean="0"/>
              <a:t> Larger difference in performance between mean and extreme</a:t>
            </a:r>
          </a:p>
        </p:txBody>
      </p:sp>
      <p:grpSp>
        <p:nvGrpSpPr>
          <p:cNvPr id="5" name="群組 4"/>
          <p:cNvGrpSpPr/>
          <p:nvPr/>
        </p:nvGrpSpPr>
        <p:grpSpPr>
          <a:xfrm>
            <a:off x="7840541" y="138545"/>
            <a:ext cx="1249505" cy="707886"/>
            <a:chOff x="7840541" y="138545"/>
            <a:chExt cx="1249505" cy="707886"/>
          </a:xfrm>
        </p:grpSpPr>
        <p:sp>
          <p:nvSpPr>
            <p:cNvPr id="15" name="矩形 14"/>
            <p:cNvSpPr/>
            <p:nvPr/>
          </p:nvSpPr>
          <p:spPr>
            <a:xfrm>
              <a:off x="7840541" y="179100"/>
              <a:ext cx="1101436" cy="6324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7999000" y="138545"/>
              <a:ext cx="109104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4000" dirty="0" smtClean="0">
                  <a:solidFill>
                    <a:schemeClr val="accent1">
                      <a:lumMod val="50000"/>
                    </a:schemeClr>
                  </a:solidFill>
                </a:rPr>
                <a:t>P</a:t>
              </a:r>
              <a:r>
                <a:rPr lang="en-US" altLang="zh-TW" sz="2000" dirty="0" smtClean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r>
                <a:rPr lang="en-US" altLang="zh-TW" sz="4000" dirty="0" smtClean="0">
                  <a:solidFill>
                    <a:schemeClr val="accent1">
                      <a:lumMod val="50000"/>
                    </a:schemeClr>
                  </a:solidFill>
                </a:rPr>
                <a:t>R</a:t>
              </a:r>
              <a:endParaRPr lang="zh-TW" altLang="en-US" sz="40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cxnSp>
        <p:nvCxnSpPr>
          <p:cNvPr id="17" name="直線接點 16"/>
          <p:cNvCxnSpPr/>
          <p:nvPr/>
        </p:nvCxnSpPr>
        <p:spPr>
          <a:xfrm>
            <a:off x="-2309" y="439420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84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0.00034 -0.18148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1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5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4 -0.18148 L 0.00017 -0.28889 " pathEditMode="relative" rAng="0" ptsTypes="AA">
                                      <p:cBhvr>
                                        <p:cTn id="13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28889 L -0.00087 -0.38704 " pathEditMode="relative" rAng="0" ptsTypes="AA">
                                      <p:cBhvr>
                                        <p:cTn id="16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32373" y="495300"/>
            <a:ext cx="9102436" cy="4876800"/>
            <a:chOff x="32373" y="495300"/>
            <a:chExt cx="9102436" cy="4876800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27"/>
            <a:stretch/>
          </p:blipFill>
          <p:spPr>
            <a:xfrm>
              <a:off x="32373" y="495300"/>
              <a:ext cx="4529236" cy="4876800"/>
            </a:xfrm>
            <a:prstGeom prst="rect">
              <a:avLst/>
            </a:prstGeom>
          </p:spPr>
        </p:pic>
        <p:pic>
          <p:nvPicPr>
            <p:cNvPr id="5" name="圖片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39"/>
            <a:stretch/>
          </p:blipFill>
          <p:spPr>
            <a:xfrm>
              <a:off x="4810991" y="495300"/>
              <a:ext cx="4323818" cy="4876800"/>
            </a:xfrm>
            <a:prstGeom prst="rect">
              <a:avLst/>
            </a:prstGeom>
          </p:spPr>
        </p:pic>
      </p:grpSp>
      <p:sp>
        <p:nvSpPr>
          <p:cNvPr id="4" name="標題 1"/>
          <p:cNvSpPr txBox="1">
            <a:spLocks/>
          </p:cNvSpPr>
          <p:nvPr/>
        </p:nvSpPr>
        <p:spPr>
          <a:xfrm>
            <a:off x="628650" y="365127"/>
            <a:ext cx="7319596" cy="7977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smtClean="0">
                <a:latin typeface="+mn-lt"/>
              </a:rPr>
              <a:t>Result-WRF</a:t>
            </a:r>
            <a:endParaRPr lang="zh-TW" altLang="en-US" dirty="0">
              <a:latin typeface="+mn-lt"/>
            </a:endParaRPr>
          </a:p>
        </p:txBody>
      </p:sp>
      <p:grpSp>
        <p:nvGrpSpPr>
          <p:cNvPr id="11" name="群組 10"/>
          <p:cNvGrpSpPr/>
          <p:nvPr/>
        </p:nvGrpSpPr>
        <p:grpSpPr>
          <a:xfrm>
            <a:off x="7840541" y="141357"/>
            <a:ext cx="1150094" cy="707886"/>
            <a:chOff x="7840541" y="141357"/>
            <a:chExt cx="1150094" cy="707886"/>
          </a:xfrm>
        </p:grpSpPr>
        <p:sp>
          <p:nvSpPr>
            <p:cNvPr id="9" name="矩形 8"/>
            <p:cNvSpPr/>
            <p:nvPr/>
          </p:nvSpPr>
          <p:spPr>
            <a:xfrm>
              <a:off x="7840541" y="179100"/>
              <a:ext cx="1101436" cy="632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7899589" y="141357"/>
              <a:ext cx="109104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4000" dirty="0" smtClean="0">
                  <a:solidFill>
                    <a:schemeClr val="accent2">
                      <a:lumMod val="75000"/>
                    </a:schemeClr>
                  </a:solidFill>
                </a:rPr>
                <a:t>W</a:t>
              </a:r>
              <a:r>
                <a:rPr lang="en-US" altLang="zh-TW" sz="2000" dirty="0" smtClean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en-US" altLang="zh-TW" sz="4000" dirty="0" smtClean="0">
                  <a:solidFill>
                    <a:schemeClr val="accent2">
                      <a:lumMod val="75000"/>
                    </a:schemeClr>
                  </a:solidFill>
                </a:rPr>
                <a:t>V</a:t>
              </a:r>
              <a:endParaRPr lang="zh-TW" altLang="en-US" sz="40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13" name="內容版面配置區 2"/>
          <p:cNvSpPr txBox="1">
            <a:spLocks/>
          </p:cNvSpPr>
          <p:nvPr/>
        </p:nvSpPr>
        <p:spPr>
          <a:xfrm>
            <a:off x="754541" y="5091544"/>
            <a:ext cx="7886700" cy="16833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altLang="zh-TW" sz="2400" dirty="0" smtClean="0"/>
              <a:t> Water Vapor follows C-C relation up </a:t>
            </a:r>
            <a:r>
              <a:rPr lang="en-US" altLang="zh-TW" sz="2400" dirty="0"/>
              <a:t>to 26-28 ⁰C</a:t>
            </a:r>
            <a:endParaRPr lang="en-US" altLang="zh-TW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sz="2400" dirty="0"/>
              <a:t> </a:t>
            </a:r>
            <a:r>
              <a:rPr lang="en-US" altLang="zh-TW" sz="2400" dirty="0" smtClean="0"/>
              <a:t>Performance of water vapor are almost the same regardless</a:t>
            </a:r>
          </a:p>
          <a:p>
            <a:pPr marL="0" indent="0">
              <a:buNone/>
            </a:pPr>
            <a:r>
              <a:rPr lang="en-US" altLang="zh-TW" sz="2400" dirty="0"/>
              <a:t> </a:t>
            </a:r>
            <a:r>
              <a:rPr lang="en-US" altLang="zh-TW" sz="2400" dirty="0" smtClean="0"/>
              <a:t>     of different area and different percentile of precipitation</a:t>
            </a:r>
          </a:p>
        </p:txBody>
      </p:sp>
      <p:cxnSp>
        <p:nvCxnSpPr>
          <p:cNvPr id="12" name="直線接點 11"/>
          <p:cNvCxnSpPr/>
          <p:nvPr/>
        </p:nvCxnSpPr>
        <p:spPr>
          <a:xfrm>
            <a:off x="0" y="298450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5151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-0.00122 -0.1176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5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206061" y="1545469"/>
            <a:ext cx="4944069" cy="4086225"/>
            <a:chOff x="309093" y="1545469"/>
            <a:chExt cx="4944069" cy="4086225"/>
          </a:xfrm>
        </p:grpSpPr>
        <p:pic>
          <p:nvPicPr>
            <p:cNvPr id="13" name="圖片 1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8"/>
            <a:stretch/>
          </p:blipFill>
          <p:spPr>
            <a:xfrm>
              <a:off x="309093" y="1545469"/>
              <a:ext cx="4944069" cy="4086225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3697" b="15217"/>
            <a:stretch/>
          </p:blipFill>
          <p:spPr>
            <a:xfrm>
              <a:off x="382078" y="1545469"/>
              <a:ext cx="326259" cy="3464414"/>
            </a:xfrm>
            <a:prstGeom prst="rect">
              <a:avLst/>
            </a:prstGeom>
          </p:spPr>
        </p:pic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4625645" cy="797752"/>
          </a:xfrm>
        </p:spPr>
        <p:txBody>
          <a:bodyPr/>
          <a:lstStyle/>
          <a:p>
            <a:r>
              <a:rPr lang="en-US" altLang="zh-TW" dirty="0" smtClean="0">
                <a:latin typeface="+mn-lt"/>
              </a:rPr>
              <a:t>Introduction</a:t>
            </a:r>
            <a:endParaRPr lang="zh-TW" altLang="en-US" dirty="0">
              <a:latin typeface="+mn-lt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55850" y="5631694"/>
            <a:ext cx="49712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/>
              <a:t>Source </a:t>
            </a:r>
            <a:r>
              <a:rPr lang="en-US" altLang="zh-TW" sz="1400" dirty="0" smtClean="0"/>
              <a:t>: NASA Global Climate Change Vital Signs of the Planet</a:t>
            </a:r>
          </a:p>
          <a:p>
            <a:r>
              <a:rPr lang="en-US" altLang="zh-TW" sz="1400" dirty="0" smtClean="0"/>
              <a:t>(https</a:t>
            </a:r>
            <a:r>
              <a:rPr lang="en-US" altLang="zh-TW" sz="1400" dirty="0"/>
              <a:t>://climate.nasa.gov/vital-signs/global-temperature/ </a:t>
            </a:r>
            <a:r>
              <a:rPr lang="en-US" altLang="zh-TW" sz="1400" dirty="0" smtClean="0"/>
              <a:t>)</a:t>
            </a:r>
            <a:endParaRPr lang="zh-TW" altLang="en-US" sz="1400" dirty="0"/>
          </a:p>
        </p:txBody>
      </p:sp>
      <p:grpSp>
        <p:nvGrpSpPr>
          <p:cNvPr id="3" name="群組 2"/>
          <p:cNvGrpSpPr/>
          <p:nvPr/>
        </p:nvGrpSpPr>
        <p:grpSpPr>
          <a:xfrm>
            <a:off x="5254295" y="1162879"/>
            <a:ext cx="4118305" cy="5591882"/>
            <a:chOff x="5254295" y="1162879"/>
            <a:chExt cx="4118305" cy="5591882"/>
          </a:xfrm>
        </p:grpSpPr>
        <p:sp>
          <p:nvSpPr>
            <p:cNvPr id="10" name="矩形 9"/>
            <p:cNvSpPr/>
            <p:nvPr/>
          </p:nvSpPr>
          <p:spPr>
            <a:xfrm flipV="1">
              <a:off x="6089454" y="6497428"/>
              <a:ext cx="2726553" cy="46616"/>
            </a:xfrm>
            <a:prstGeom prst="rect">
              <a:avLst/>
            </a:prstGeom>
            <a:solidFill>
              <a:srgbClr val="FFC00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6036445" y="1983409"/>
              <a:ext cx="2726553" cy="52636"/>
            </a:xfrm>
            <a:prstGeom prst="rect">
              <a:avLst/>
            </a:prstGeom>
            <a:solidFill>
              <a:srgbClr val="FFC00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內容版面配置區 2"/>
            <p:cNvSpPr txBox="1">
              <a:spLocks/>
            </p:cNvSpPr>
            <p:nvPr/>
          </p:nvSpPr>
          <p:spPr>
            <a:xfrm>
              <a:off x="5254295" y="1162879"/>
              <a:ext cx="4118305" cy="559188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Font typeface="Wingdings" panose="05000000000000000000" pitchFamily="2" charset="2"/>
                <a:buChar char="Ø"/>
              </a:pPr>
              <a:r>
                <a:rPr lang="en-US" altLang="zh-TW" sz="3200" dirty="0" smtClean="0"/>
                <a:t> Climate Change</a:t>
              </a:r>
              <a:endParaRPr lang="en-US" altLang="zh-TW" sz="800" dirty="0" smtClean="0"/>
            </a:p>
            <a:p>
              <a:pPr lvl="1"/>
              <a:r>
                <a:rPr lang="en-US" altLang="zh-TW" sz="2000" dirty="0" smtClean="0"/>
                <a:t> </a:t>
              </a:r>
              <a:r>
                <a:rPr lang="en-US" altLang="zh-TW" dirty="0" smtClean="0"/>
                <a:t>Average Temperature</a:t>
              </a:r>
            </a:p>
            <a:p>
              <a:pPr lvl="1"/>
              <a:r>
                <a:rPr lang="en-US" altLang="zh-TW" dirty="0"/>
                <a:t> </a:t>
              </a:r>
              <a:r>
                <a:rPr lang="en-US" altLang="zh-TW" dirty="0" smtClean="0"/>
                <a:t>Average Glacier  </a:t>
              </a:r>
            </a:p>
            <a:p>
              <a:pPr marL="457200" lvl="1" indent="0">
                <a:buNone/>
              </a:pPr>
              <a:r>
                <a:rPr lang="en-US" altLang="zh-TW" dirty="0"/>
                <a:t> </a:t>
              </a:r>
              <a:r>
                <a:rPr lang="en-US" altLang="zh-TW" dirty="0" smtClean="0"/>
                <a:t>    Thickness</a:t>
              </a:r>
            </a:p>
            <a:p>
              <a:pPr lvl="1"/>
              <a:r>
                <a:rPr lang="en-US" altLang="zh-TW" dirty="0" smtClean="0"/>
                <a:t> Ocean Heat</a:t>
              </a:r>
              <a:endParaRPr lang="en-US" altLang="zh-TW" dirty="0"/>
            </a:p>
            <a:p>
              <a:pPr lvl="1"/>
              <a:r>
                <a:rPr lang="en-US" altLang="zh-TW" dirty="0"/>
                <a:t> </a:t>
              </a:r>
              <a:r>
                <a:rPr lang="en-US" altLang="zh-TW" dirty="0" smtClean="0"/>
                <a:t>Average Sea Level</a:t>
              </a:r>
              <a:endParaRPr lang="en-US" altLang="zh-TW" dirty="0"/>
            </a:p>
            <a:p>
              <a:pPr lvl="1"/>
              <a:r>
                <a:rPr lang="en-US" altLang="zh-TW" dirty="0"/>
                <a:t> </a:t>
              </a:r>
              <a:r>
                <a:rPr lang="en-US" altLang="zh-TW" dirty="0" smtClean="0"/>
                <a:t>Greenhouse Gas </a:t>
              </a:r>
            </a:p>
            <a:p>
              <a:pPr marL="457200" lvl="1" indent="0">
                <a:buNone/>
              </a:pPr>
              <a:r>
                <a:rPr lang="en-US" altLang="zh-TW" dirty="0"/>
                <a:t> </a:t>
              </a:r>
              <a:r>
                <a:rPr lang="en-US" altLang="zh-TW" dirty="0" smtClean="0"/>
                <a:t>     Concentration</a:t>
              </a:r>
            </a:p>
            <a:p>
              <a:pPr>
                <a:buFont typeface="Wingdings" panose="05000000000000000000" pitchFamily="2" charset="2"/>
                <a:buChar char="Ø"/>
              </a:pPr>
              <a:r>
                <a:rPr lang="en-US" altLang="zh-TW" sz="3200" dirty="0" smtClean="0"/>
                <a:t> Possible Impact</a:t>
              </a:r>
              <a:endParaRPr lang="en-US" altLang="zh-TW" sz="800" dirty="0" smtClean="0"/>
            </a:p>
            <a:p>
              <a:pPr lvl="1"/>
              <a:r>
                <a:rPr lang="en-US" altLang="zh-TW" sz="2000" dirty="0" smtClean="0"/>
                <a:t> </a:t>
              </a:r>
              <a:r>
                <a:rPr lang="en-US" altLang="zh-TW" dirty="0" smtClean="0"/>
                <a:t>Floods</a:t>
              </a:r>
              <a:endParaRPr lang="en-US" altLang="zh-TW" dirty="0"/>
            </a:p>
            <a:p>
              <a:pPr lvl="1"/>
              <a:r>
                <a:rPr lang="en-US" altLang="zh-TW" dirty="0"/>
                <a:t> </a:t>
              </a:r>
              <a:r>
                <a:rPr lang="en-US" altLang="zh-TW" dirty="0" smtClean="0"/>
                <a:t>Heat Wave</a:t>
              </a:r>
              <a:endParaRPr lang="en-US" altLang="zh-TW" dirty="0"/>
            </a:p>
            <a:p>
              <a:pPr lvl="1"/>
              <a:r>
                <a:rPr lang="en-US" altLang="zh-TW" dirty="0"/>
                <a:t> </a:t>
              </a:r>
              <a:r>
                <a:rPr lang="en-US" altLang="zh-TW" dirty="0" smtClean="0"/>
                <a:t>Sea Level Rise</a:t>
              </a:r>
              <a:endParaRPr lang="en-US" altLang="zh-TW" dirty="0"/>
            </a:p>
            <a:p>
              <a:pPr lvl="1"/>
              <a:r>
                <a:rPr lang="en-US" altLang="zh-TW" dirty="0"/>
                <a:t> </a:t>
              </a:r>
              <a:r>
                <a:rPr lang="en-US" altLang="zh-TW" dirty="0" smtClean="0"/>
                <a:t>Irregular Precipitation</a:t>
              </a:r>
              <a:endParaRPr lang="en-US" altLang="zh-TW" dirty="0"/>
            </a:p>
          </p:txBody>
        </p:sp>
      </p:grpSp>
    </p:spTree>
    <p:extLst>
      <p:ext uri="{BB962C8B-B14F-4D97-AF65-F5344CB8AC3E}">
        <p14:creationId xmlns:p14="http://schemas.microsoft.com/office/powerpoint/2010/main" val="403578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7" r="16485"/>
          <a:stretch/>
        </p:blipFill>
        <p:spPr>
          <a:xfrm>
            <a:off x="4819688" y="935213"/>
            <a:ext cx="3724835" cy="4876191"/>
          </a:xfrm>
          <a:prstGeom prst="rect">
            <a:avLst/>
          </a:prstGeom>
          <a:ln>
            <a:noFill/>
          </a:ln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03"/>
          <a:stretch/>
        </p:blipFill>
        <p:spPr>
          <a:xfrm>
            <a:off x="32373" y="952498"/>
            <a:ext cx="4530436" cy="4876800"/>
          </a:xfrm>
          <a:prstGeom prst="rect">
            <a:avLst/>
          </a:prstGeom>
          <a:ln>
            <a:noFill/>
          </a:ln>
        </p:spPr>
      </p:pic>
      <p:sp>
        <p:nvSpPr>
          <p:cNvPr id="4" name="標題 1"/>
          <p:cNvSpPr txBox="1">
            <a:spLocks/>
          </p:cNvSpPr>
          <p:nvPr/>
        </p:nvSpPr>
        <p:spPr>
          <a:xfrm>
            <a:off x="628649" y="365127"/>
            <a:ext cx="7695079" cy="7977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smtClean="0">
                <a:latin typeface="+mn-lt"/>
              </a:rPr>
              <a:t>Comparison</a:t>
            </a:r>
            <a:endParaRPr lang="zh-TW" altLang="en-US" dirty="0">
              <a:latin typeface="+mn-lt"/>
            </a:endParaRPr>
          </a:p>
        </p:txBody>
      </p:sp>
      <p:sp>
        <p:nvSpPr>
          <p:cNvPr id="14" name="內容版面配置區 2"/>
          <p:cNvSpPr txBox="1">
            <a:spLocks/>
          </p:cNvSpPr>
          <p:nvPr/>
        </p:nvSpPr>
        <p:spPr>
          <a:xfrm>
            <a:off x="403164" y="5652194"/>
            <a:ext cx="8319289" cy="13291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altLang="zh-TW" sz="2400" dirty="0" smtClean="0"/>
              <a:t> Adjust to make the scale of model and observation correspond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sz="2400" dirty="0"/>
              <a:t> </a:t>
            </a:r>
            <a:r>
              <a:rPr lang="en-US" altLang="zh-TW" sz="2400" dirty="0" smtClean="0"/>
              <a:t>Note </a:t>
            </a:r>
            <a:r>
              <a:rPr lang="en-US" altLang="zh-TW" sz="2400" dirty="0"/>
              <a:t>the different </a:t>
            </a:r>
            <a:r>
              <a:rPr lang="en-US" altLang="zh-TW" sz="2400" dirty="0" smtClean="0"/>
              <a:t>percentile</a:t>
            </a:r>
            <a:endParaRPr lang="en-US" altLang="zh-TW" sz="2400" dirty="0"/>
          </a:p>
        </p:txBody>
      </p:sp>
      <p:grpSp>
        <p:nvGrpSpPr>
          <p:cNvPr id="5" name="群組 4"/>
          <p:cNvGrpSpPr/>
          <p:nvPr/>
        </p:nvGrpSpPr>
        <p:grpSpPr>
          <a:xfrm>
            <a:off x="7840541" y="138545"/>
            <a:ext cx="1249505" cy="707886"/>
            <a:chOff x="7840541" y="138545"/>
            <a:chExt cx="1249505" cy="707886"/>
          </a:xfrm>
        </p:grpSpPr>
        <p:sp>
          <p:nvSpPr>
            <p:cNvPr id="15" name="矩形 14"/>
            <p:cNvSpPr/>
            <p:nvPr/>
          </p:nvSpPr>
          <p:spPr>
            <a:xfrm>
              <a:off x="7840541" y="179100"/>
              <a:ext cx="1101436" cy="6324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7999000" y="138545"/>
              <a:ext cx="109104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4000" dirty="0" smtClean="0">
                  <a:solidFill>
                    <a:schemeClr val="accent1">
                      <a:lumMod val="50000"/>
                    </a:schemeClr>
                  </a:solidFill>
                </a:rPr>
                <a:t>P</a:t>
              </a:r>
              <a:r>
                <a:rPr lang="en-US" altLang="zh-TW" sz="2000" dirty="0" smtClean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r>
                <a:rPr lang="en-US" altLang="zh-TW" sz="4000" dirty="0" smtClean="0">
                  <a:solidFill>
                    <a:schemeClr val="accent1">
                      <a:lumMod val="50000"/>
                    </a:schemeClr>
                  </a:solidFill>
                </a:rPr>
                <a:t>R</a:t>
              </a:r>
              <a:endParaRPr lang="zh-TW" altLang="en-US" sz="40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17" name="群組 16"/>
          <p:cNvGrpSpPr/>
          <p:nvPr/>
        </p:nvGrpSpPr>
        <p:grpSpPr>
          <a:xfrm>
            <a:off x="1008529" y="1925938"/>
            <a:ext cx="2924836" cy="2928448"/>
            <a:chOff x="1008529" y="1468740"/>
            <a:chExt cx="2924836" cy="2928448"/>
          </a:xfrm>
        </p:grpSpPr>
        <p:sp>
          <p:nvSpPr>
            <p:cNvPr id="18" name="矩形 17"/>
            <p:cNvSpPr/>
            <p:nvPr/>
          </p:nvSpPr>
          <p:spPr>
            <a:xfrm>
              <a:off x="1008529" y="1468741"/>
              <a:ext cx="578224" cy="2928447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3346177" y="1468740"/>
              <a:ext cx="587188" cy="2928447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1586753" y="3415553"/>
              <a:ext cx="1759424" cy="981634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80385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7" r="16485"/>
          <a:stretch/>
        </p:blipFill>
        <p:spPr>
          <a:xfrm>
            <a:off x="4819688" y="935213"/>
            <a:ext cx="3724835" cy="4876191"/>
          </a:xfrm>
          <a:prstGeom prst="rect">
            <a:avLst/>
          </a:prstGeom>
          <a:ln>
            <a:noFill/>
          </a:ln>
        </p:spPr>
      </p:pic>
      <p:grpSp>
        <p:nvGrpSpPr>
          <p:cNvPr id="5" name="群組 4"/>
          <p:cNvGrpSpPr/>
          <p:nvPr/>
        </p:nvGrpSpPr>
        <p:grpSpPr>
          <a:xfrm>
            <a:off x="7840541" y="138545"/>
            <a:ext cx="1249505" cy="707886"/>
            <a:chOff x="7840541" y="138545"/>
            <a:chExt cx="1249505" cy="707886"/>
          </a:xfrm>
        </p:grpSpPr>
        <p:sp>
          <p:nvSpPr>
            <p:cNvPr id="15" name="矩形 14"/>
            <p:cNvSpPr/>
            <p:nvPr/>
          </p:nvSpPr>
          <p:spPr>
            <a:xfrm>
              <a:off x="7840541" y="179100"/>
              <a:ext cx="1101436" cy="6324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7999000" y="138545"/>
              <a:ext cx="109104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4000" dirty="0" smtClean="0">
                  <a:solidFill>
                    <a:schemeClr val="accent1">
                      <a:lumMod val="50000"/>
                    </a:schemeClr>
                  </a:solidFill>
                </a:rPr>
                <a:t>P</a:t>
              </a:r>
              <a:r>
                <a:rPr lang="en-US" altLang="zh-TW" sz="2000" dirty="0" smtClean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r>
                <a:rPr lang="en-US" altLang="zh-TW" sz="4000" dirty="0" smtClean="0">
                  <a:solidFill>
                    <a:schemeClr val="accent1">
                      <a:lumMod val="50000"/>
                    </a:schemeClr>
                  </a:solidFill>
                </a:rPr>
                <a:t>R</a:t>
              </a:r>
              <a:endParaRPr lang="zh-TW" altLang="en-US" sz="40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20" name="群組 19"/>
          <p:cNvGrpSpPr/>
          <p:nvPr/>
        </p:nvGrpSpPr>
        <p:grpSpPr>
          <a:xfrm>
            <a:off x="32373" y="952498"/>
            <a:ext cx="4530436" cy="4876800"/>
            <a:chOff x="32373" y="952498"/>
            <a:chExt cx="4530436" cy="4876800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03"/>
            <a:stretch/>
          </p:blipFill>
          <p:spPr>
            <a:xfrm>
              <a:off x="32373" y="952498"/>
              <a:ext cx="4530436" cy="4876800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19" name="群組 18"/>
            <p:cNvGrpSpPr/>
            <p:nvPr/>
          </p:nvGrpSpPr>
          <p:grpSpPr>
            <a:xfrm>
              <a:off x="652147" y="1839056"/>
              <a:ext cx="3910662" cy="3314065"/>
              <a:chOff x="652147" y="1839056"/>
              <a:chExt cx="3910662" cy="3314065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652147" y="1839056"/>
                <a:ext cx="3359890" cy="3314065"/>
              </a:xfrm>
              <a:prstGeom prst="rect">
                <a:avLst/>
              </a:prstGeom>
              <a:blipFill dpi="0" rotWithShape="1">
                <a:blip r:embed="rId5"/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012325" y="1935126"/>
                <a:ext cx="2932354" cy="29239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4012037" y="1839056"/>
                <a:ext cx="550772" cy="3168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14" name="內容版面配置區 2"/>
          <p:cNvSpPr txBox="1">
            <a:spLocks/>
          </p:cNvSpPr>
          <p:nvPr/>
        </p:nvSpPr>
        <p:spPr>
          <a:xfrm>
            <a:off x="747899" y="5531253"/>
            <a:ext cx="7886700" cy="13291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altLang="zh-TW" sz="2400" dirty="0" smtClean="0"/>
              <a:t> Precipitation </a:t>
            </a:r>
            <a:r>
              <a:rPr lang="en-US" altLang="zh-TW" sz="2400" dirty="0"/>
              <a:t>and turning </a:t>
            </a:r>
            <a:r>
              <a:rPr lang="en-US" altLang="zh-TW" sz="2400" dirty="0" smtClean="0"/>
              <a:t>temperature underestimated</a:t>
            </a:r>
            <a:endParaRPr lang="en-US" altLang="zh-TW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sz="2400" dirty="0" smtClean="0"/>
              <a:t> Somewhat reproduce the relation between temperature and precipitation</a:t>
            </a: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628649" y="365127"/>
            <a:ext cx="6644021" cy="7977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smtClean="0">
                <a:latin typeface="+mn-lt"/>
              </a:rPr>
              <a:t>Comparison</a:t>
            </a:r>
            <a:endParaRPr lang="zh-TW" altLang="en-US" dirty="0">
              <a:latin typeface="+mn-lt"/>
            </a:endParaRPr>
          </a:p>
        </p:txBody>
      </p:sp>
      <p:cxnSp>
        <p:nvCxnSpPr>
          <p:cNvPr id="81" name="直線接點 80"/>
          <p:cNvCxnSpPr/>
          <p:nvPr/>
        </p:nvCxnSpPr>
        <p:spPr>
          <a:xfrm flipV="1">
            <a:off x="893135" y="3317358"/>
            <a:ext cx="3264195" cy="106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接點 82"/>
          <p:cNvCxnSpPr/>
          <p:nvPr/>
        </p:nvCxnSpPr>
        <p:spPr>
          <a:xfrm flipH="1">
            <a:off x="2955854" y="1839056"/>
            <a:ext cx="10630" cy="31688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接點 83"/>
          <p:cNvCxnSpPr/>
          <p:nvPr/>
        </p:nvCxnSpPr>
        <p:spPr>
          <a:xfrm>
            <a:off x="7400260" y="1839056"/>
            <a:ext cx="1" cy="31263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接點 84"/>
          <p:cNvCxnSpPr/>
          <p:nvPr/>
        </p:nvCxnSpPr>
        <p:spPr>
          <a:xfrm>
            <a:off x="5188688" y="3083442"/>
            <a:ext cx="3355835" cy="106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線接點 85"/>
          <p:cNvCxnSpPr/>
          <p:nvPr/>
        </p:nvCxnSpPr>
        <p:spPr>
          <a:xfrm flipV="1">
            <a:off x="5188688" y="2626242"/>
            <a:ext cx="3355835" cy="1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接點 86"/>
          <p:cNvCxnSpPr/>
          <p:nvPr/>
        </p:nvCxnSpPr>
        <p:spPr>
          <a:xfrm flipV="1">
            <a:off x="893135" y="2817637"/>
            <a:ext cx="3274828" cy="7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424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6" r="16718"/>
          <a:stretch/>
        </p:blipFill>
        <p:spPr>
          <a:xfrm>
            <a:off x="4827335" y="1762396"/>
            <a:ext cx="3697941" cy="4876191"/>
          </a:xfrm>
          <a:prstGeom prst="rect">
            <a:avLst/>
          </a:prstGeom>
        </p:spPr>
      </p:pic>
      <p:grpSp>
        <p:nvGrpSpPr>
          <p:cNvPr id="3" name="群組 2"/>
          <p:cNvGrpSpPr/>
          <p:nvPr/>
        </p:nvGrpSpPr>
        <p:grpSpPr>
          <a:xfrm>
            <a:off x="26895" y="1756971"/>
            <a:ext cx="4491317" cy="4876800"/>
            <a:chOff x="26895" y="951761"/>
            <a:chExt cx="4491317" cy="4876800"/>
          </a:xfrm>
        </p:grpSpPr>
        <p:pic>
          <p:nvPicPr>
            <p:cNvPr id="9" name="圖片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" r="7850"/>
            <a:stretch/>
          </p:blipFill>
          <p:spPr>
            <a:xfrm>
              <a:off x="26895" y="951761"/>
              <a:ext cx="4491317" cy="4876800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13" name="群組 12"/>
            <p:cNvGrpSpPr/>
            <p:nvPr/>
          </p:nvGrpSpPr>
          <p:grpSpPr>
            <a:xfrm>
              <a:off x="1008529" y="1925938"/>
              <a:ext cx="2918012" cy="2928448"/>
              <a:chOff x="1008529" y="1468740"/>
              <a:chExt cx="2918012" cy="2928448"/>
            </a:xfrm>
          </p:grpSpPr>
          <p:sp>
            <p:nvSpPr>
              <p:cNvPr id="17" name="矩形 16"/>
              <p:cNvSpPr/>
              <p:nvPr/>
            </p:nvSpPr>
            <p:spPr>
              <a:xfrm>
                <a:off x="1008529" y="1468741"/>
                <a:ext cx="578224" cy="2928447"/>
              </a:xfrm>
              <a:prstGeom prst="rect">
                <a:avLst/>
              </a:prstGeom>
              <a:solidFill>
                <a:schemeClr val="tx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3339353" y="1468740"/>
                <a:ext cx="587188" cy="2928447"/>
              </a:xfrm>
              <a:prstGeom prst="rect">
                <a:avLst/>
              </a:prstGeom>
              <a:solidFill>
                <a:schemeClr val="tx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1586753" y="3415553"/>
                <a:ext cx="1752600" cy="981634"/>
              </a:xfrm>
              <a:prstGeom prst="rect">
                <a:avLst/>
              </a:prstGeom>
              <a:solidFill>
                <a:schemeClr val="tx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4" name="標題 1"/>
          <p:cNvSpPr txBox="1">
            <a:spLocks/>
          </p:cNvSpPr>
          <p:nvPr/>
        </p:nvSpPr>
        <p:spPr>
          <a:xfrm>
            <a:off x="628649" y="365127"/>
            <a:ext cx="3697691" cy="7977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smtClean="0">
                <a:latin typeface="+mn-lt"/>
              </a:rPr>
              <a:t>Comparison</a:t>
            </a:r>
            <a:endParaRPr lang="zh-TW" altLang="en-US" dirty="0">
              <a:latin typeface="+mn-lt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7840541" y="138545"/>
            <a:ext cx="1249505" cy="707886"/>
            <a:chOff x="7840541" y="138545"/>
            <a:chExt cx="1249505" cy="707886"/>
          </a:xfrm>
        </p:grpSpPr>
        <p:sp>
          <p:nvSpPr>
            <p:cNvPr id="15" name="矩形 14"/>
            <p:cNvSpPr/>
            <p:nvPr/>
          </p:nvSpPr>
          <p:spPr>
            <a:xfrm>
              <a:off x="7840541" y="179100"/>
              <a:ext cx="1101436" cy="6324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7999000" y="138545"/>
              <a:ext cx="109104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4000" dirty="0" smtClean="0">
                  <a:solidFill>
                    <a:schemeClr val="accent1">
                      <a:lumMod val="50000"/>
                    </a:schemeClr>
                  </a:solidFill>
                </a:rPr>
                <a:t>P</a:t>
              </a:r>
              <a:r>
                <a:rPr lang="en-US" altLang="zh-TW" sz="2000" dirty="0" smtClean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r>
                <a:rPr lang="en-US" altLang="zh-TW" sz="4000" dirty="0" smtClean="0">
                  <a:solidFill>
                    <a:schemeClr val="accent1">
                      <a:lumMod val="50000"/>
                    </a:schemeClr>
                  </a:solidFill>
                </a:rPr>
                <a:t>R</a:t>
              </a:r>
              <a:endParaRPr lang="zh-TW" altLang="en-US" sz="40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sp>
        <p:nvSpPr>
          <p:cNvPr id="20" name="內容版面配置區 2"/>
          <p:cNvSpPr>
            <a:spLocks noGrp="1"/>
          </p:cNvSpPr>
          <p:nvPr>
            <p:ph idx="1"/>
          </p:nvPr>
        </p:nvSpPr>
        <p:spPr>
          <a:xfrm>
            <a:off x="257124" y="1411624"/>
            <a:ext cx="8522176" cy="7254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200" dirty="0" smtClean="0"/>
              <a:t>For stations in the south : </a:t>
            </a: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79715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" r="7850"/>
          <a:stretch/>
        </p:blipFill>
        <p:spPr>
          <a:xfrm>
            <a:off x="26895" y="951761"/>
            <a:ext cx="4491317" cy="4876800"/>
          </a:xfrm>
          <a:prstGeom prst="rect">
            <a:avLst/>
          </a:prstGeom>
          <a:ln>
            <a:noFill/>
          </a:ln>
        </p:spPr>
      </p:pic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6" r="16718"/>
          <a:stretch/>
        </p:blipFill>
        <p:spPr>
          <a:xfrm>
            <a:off x="4827335" y="957186"/>
            <a:ext cx="3697941" cy="4876191"/>
          </a:xfrm>
          <a:prstGeom prst="rect">
            <a:avLst/>
          </a:prstGeom>
        </p:spPr>
      </p:pic>
      <p:sp>
        <p:nvSpPr>
          <p:cNvPr id="4" name="標題 1"/>
          <p:cNvSpPr txBox="1">
            <a:spLocks/>
          </p:cNvSpPr>
          <p:nvPr/>
        </p:nvSpPr>
        <p:spPr>
          <a:xfrm>
            <a:off x="628649" y="365127"/>
            <a:ext cx="7695079" cy="7977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smtClean="0">
                <a:latin typeface="+mn-lt"/>
              </a:rPr>
              <a:t>Comparison</a:t>
            </a:r>
            <a:endParaRPr lang="zh-TW" altLang="en-US" dirty="0">
              <a:latin typeface="+mn-lt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7840541" y="138545"/>
            <a:ext cx="1249505" cy="707886"/>
            <a:chOff x="7840541" y="138545"/>
            <a:chExt cx="1249505" cy="707886"/>
          </a:xfrm>
        </p:grpSpPr>
        <p:sp>
          <p:nvSpPr>
            <p:cNvPr id="15" name="矩形 14"/>
            <p:cNvSpPr/>
            <p:nvPr/>
          </p:nvSpPr>
          <p:spPr>
            <a:xfrm>
              <a:off x="7840541" y="179100"/>
              <a:ext cx="1101436" cy="6324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7999000" y="138545"/>
              <a:ext cx="109104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4000" dirty="0" smtClean="0">
                  <a:solidFill>
                    <a:schemeClr val="accent1">
                      <a:lumMod val="50000"/>
                    </a:schemeClr>
                  </a:solidFill>
                </a:rPr>
                <a:t>P</a:t>
              </a:r>
              <a:r>
                <a:rPr lang="en-US" altLang="zh-TW" sz="2000" dirty="0" smtClean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r>
                <a:rPr lang="en-US" altLang="zh-TW" sz="4000" dirty="0" smtClean="0">
                  <a:solidFill>
                    <a:schemeClr val="accent1">
                      <a:lumMod val="50000"/>
                    </a:schemeClr>
                  </a:solidFill>
                </a:rPr>
                <a:t>R</a:t>
              </a:r>
              <a:endParaRPr lang="zh-TW" altLang="en-US" sz="40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sp>
        <p:nvSpPr>
          <p:cNvPr id="20" name="內容版面配置區 2"/>
          <p:cNvSpPr txBox="1">
            <a:spLocks/>
          </p:cNvSpPr>
          <p:nvPr/>
        </p:nvSpPr>
        <p:spPr>
          <a:xfrm>
            <a:off x="693307" y="5558549"/>
            <a:ext cx="7886700" cy="13291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altLang="zh-TW" sz="2400" dirty="0"/>
              <a:t> Precipitation </a:t>
            </a:r>
            <a:r>
              <a:rPr lang="en-US" altLang="zh-TW" sz="2400" dirty="0" smtClean="0"/>
              <a:t>underestimated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sz="2400" dirty="0"/>
              <a:t> </a:t>
            </a:r>
            <a:r>
              <a:rPr lang="en-US" altLang="zh-TW" sz="2400" dirty="0" smtClean="0"/>
              <a:t>Down-turning point is a lot clearer, so is the delay for lower percentile results</a:t>
            </a:r>
            <a:endParaRPr lang="en-US" altLang="zh-TW" sz="2400" dirty="0"/>
          </a:p>
        </p:txBody>
      </p:sp>
      <p:sp>
        <p:nvSpPr>
          <p:cNvPr id="14" name="矩形 13"/>
          <p:cNvSpPr/>
          <p:nvPr/>
        </p:nvSpPr>
        <p:spPr>
          <a:xfrm>
            <a:off x="4012037" y="1839056"/>
            <a:ext cx="550772" cy="31688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652147" y="1839056"/>
            <a:ext cx="3359890" cy="3314065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1012325" y="1935126"/>
            <a:ext cx="2932354" cy="2923953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2" name="直線接點 11"/>
          <p:cNvCxnSpPr/>
          <p:nvPr/>
        </p:nvCxnSpPr>
        <p:spPr>
          <a:xfrm flipV="1">
            <a:off x="893135" y="3012564"/>
            <a:ext cx="3264195" cy="106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 flipH="1">
            <a:off x="2955854" y="1839056"/>
            <a:ext cx="10630" cy="31688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>
            <a:off x="7389750" y="1839056"/>
            <a:ext cx="1" cy="31263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>
            <a:off x="5188688" y="2862728"/>
            <a:ext cx="3355835" cy="106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 flipV="1">
            <a:off x="5188688" y="2363489"/>
            <a:ext cx="3355835" cy="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/>
          <p:cNvCxnSpPr/>
          <p:nvPr/>
        </p:nvCxnSpPr>
        <p:spPr>
          <a:xfrm flipV="1">
            <a:off x="893135" y="2586411"/>
            <a:ext cx="3274828" cy="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612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628650" y="365127"/>
            <a:ext cx="7319596" cy="7977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smtClean="0">
                <a:latin typeface="+mn-lt"/>
              </a:rPr>
              <a:t>Result-WRF</a:t>
            </a:r>
            <a:endParaRPr lang="zh-TW" altLang="en-US" dirty="0">
              <a:latin typeface="+mn-lt"/>
            </a:endParaRPr>
          </a:p>
        </p:txBody>
      </p:sp>
      <p:sp>
        <p:nvSpPr>
          <p:cNvPr id="13" name="內容版面配置區 2"/>
          <p:cNvSpPr txBox="1">
            <a:spLocks/>
          </p:cNvSpPr>
          <p:nvPr/>
        </p:nvSpPr>
        <p:spPr>
          <a:xfrm>
            <a:off x="194399" y="1143661"/>
            <a:ext cx="8745059" cy="54736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200" dirty="0"/>
              <a:t> </a:t>
            </a:r>
            <a:r>
              <a:rPr lang="en-US" altLang="zh-TW" sz="3200" dirty="0" err="1"/>
              <a:t>WRF_cfsr</a:t>
            </a:r>
            <a:r>
              <a:rPr lang="en-US" altLang="zh-TW" sz="3200" dirty="0"/>
              <a:t> </a:t>
            </a:r>
            <a:r>
              <a:rPr lang="en-US" altLang="zh-TW" sz="3200" dirty="0" smtClean="0"/>
              <a:t>can reproduce the relation between observed precipitation and temperature to a certain extent</a:t>
            </a:r>
          </a:p>
          <a:p>
            <a:r>
              <a:rPr lang="en-US" altLang="zh-TW" sz="3200" dirty="0"/>
              <a:t> </a:t>
            </a:r>
            <a:r>
              <a:rPr lang="en-US" altLang="zh-TW" sz="3200" dirty="0" smtClean="0"/>
              <a:t>North : C-C </a:t>
            </a:r>
            <a:r>
              <a:rPr lang="en-US" altLang="zh-TW" sz="3200" dirty="0" smtClean="0">
                <a:sym typeface="Wingdings" panose="05000000000000000000" pitchFamily="2" charset="2"/>
              </a:rPr>
              <a:t> double C-C,  South : super C-C</a:t>
            </a:r>
            <a:endParaRPr lang="en-US" altLang="zh-TW" sz="3200" dirty="0"/>
          </a:p>
          <a:p>
            <a:r>
              <a:rPr lang="en-US" altLang="zh-TW" sz="3200" dirty="0" smtClean="0"/>
              <a:t> The negative scaling found in tropic area is robust</a:t>
            </a:r>
          </a:p>
          <a:p>
            <a:r>
              <a:rPr lang="en-US" altLang="zh-TW" sz="3200" dirty="0" smtClean="0"/>
              <a:t> Why is the trend in water vapor so much different from that of precipitation?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 super C-C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TW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negative scaling</a:t>
            </a:r>
            <a:endParaRPr lang="en-US" altLang="zh-TW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TW" sz="3200" dirty="0" smtClean="0">
                <a:solidFill>
                  <a:schemeClr val="bg1">
                    <a:lumMod val="75000"/>
                  </a:schemeClr>
                </a:solidFill>
              </a:rPr>
              <a:t>   </a:t>
            </a:r>
            <a:r>
              <a:rPr lang="en-US" altLang="zh-TW" sz="3200" dirty="0" smtClean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US" altLang="zh-TW" sz="3200" dirty="0" smtClean="0">
                <a:solidFill>
                  <a:schemeClr val="bg1">
                    <a:lumMod val="75000"/>
                  </a:schemeClr>
                </a:solidFill>
              </a:rPr>
              <a:t> discussion from the point of dynamics /</a:t>
            </a:r>
          </a:p>
          <a:p>
            <a:pPr marL="0" indent="0">
              <a:buNone/>
            </a:pP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TW" sz="3200" dirty="0" smtClean="0">
                <a:solidFill>
                  <a:schemeClr val="bg1">
                    <a:lumMod val="75000"/>
                  </a:schemeClr>
                </a:solidFill>
              </a:rPr>
              <a:t>          cloud microphysics needed</a:t>
            </a:r>
          </a:p>
        </p:txBody>
      </p:sp>
    </p:spTree>
    <p:extLst>
      <p:ext uri="{BB962C8B-B14F-4D97-AF65-F5344CB8AC3E}">
        <p14:creationId xmlns:p14="http://schemas.microsoft.com/office/powerpoint/2010/main" val="232944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31606" y="1278310"/>
            <a:ext cx="8755978" cy="551952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zh-TW" sz="3500" dirty="0" smtClean="0"/>
              <a:t> </a:t>
            </a:r>
            <a:r>
              <a:rPr lang="en-US" altLang="zh-TW" sz="3200" dirty="0"/>
              <a:t>Relatively constant relative humidity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TW" sz="2800" dirty="0"/>
              <a:t> water vapor capacity by C-C relation leads to</a:t>
            </a:r>
          </a:p>
          <a:p>
            <a:pPr marL="457200" lvl="1" indent="0">
              <a:buNone/>
            </a:pPr>
            <a:r>
              <a:rPr lang="en-US" altLang="zh-TW" sz="2800" dirty="0"/>
              <a:t>     </a:t>
            </a:r>
            <a:r>
              <a:rPr lang="en-US" altLang="zh-TW" sz="2800" dirty="0" err="1"/>
              <a:t>precipitable</a:t>
            </a:r>
            <a:r>
              <a:rPr lang="en-US" altLang="zh-TW" sz="2800" dirty="0"/>
              <a:t> water by C-C</a:t>
            </a:r>
            <a:r>
              <a:rPr lang="zh-TW" altLang="en-US" sz="2800" dirty="0"/>
              <a:t> </a:t>
            </a:r>
            <a:r>
              <a:rPr lang="en-US" altLang="zh-TW" sz="2800" dirty="0" smtClean="0"/>
              <a:t>relation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3500" dirty="0" smtClean="0"/>
              <a:t> </a:t>
            </a:r>
            <a:r>
              <a:rPr lang="en-US" altLang="zh-TW" sz="3200" dirty="0" smtClean="0"/>
              <a:t>Extreme events are dominated by </a:t>
            </a:r>
            <a:r>
              <a:rPr lang="en-US" altLang="zh-TW" sz="3200" dirty="0" err="1" smtClean="0"/>
              <a:t>precipitable</a:t>
            </a:r>
            <a:r>
              <a:rPr lang="en-US" altLang="zh-TW" sz="3200" dirty="0" smtClean="0"/>
              <a:t> water </a:t>
            </a:r>
            <a:r>
              <a:rPr lang="en-US" altLang="zh-TW" sz="3200" dirty="0"/>
              <a:t>in the </a:t>
            </a:r>
            <a:r>
              <a:rPr lang="en-US" altLang="zh-TW" sz="3200" dirty="0" smtClean="0"/>
              <a:t>atmosphere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TW" sz="3300" dirty="0"/>
              <a:t> </a:t>
            </a:r>
            <a:r>
              <a:rPr lang="en-US" altLang="zh-TW" sz="2800" dirty="0"/>
              <a:t>ignore the conditions needed for cloud </a:t>
            </a:r>
            <a:r>
              <a:rPr lang="en-US" altLang="zh-TW" sz="2800" dirty="0" smtClean="0"/>
              <a:t>formation </a:t>
            </a:r>
            <a:r>
              <a:rPr lang="en-US" altLang="zh-TW" sz="2800" dirty="0" err="1" smtClean="0"/>
              <a:t>etc</a:t>
            </a:r>
            <a:endParaRPr lang="en-US" altLang="zh-TW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zh-TW" sz="3200" dirty="0" smtClean="0"/>
              <a:t>Atmospheric </a:t>
            </a:r>
            <a:r>
              <a:rPr lang="en-US" altLang="zh-TW" sz="3200" dirty="0"/>
              <a:t>circulation does not change much</a:t>
            </a:r>
          </a:p>
          <a:p>
            <a:pPr marL="0" indent="0">
              <a:buNone/>
            </a:pPr>
            <a:r>
              <a:rPr lang="en-US" altLang="zh-TW" sz="3200" dirty="0"/>
              <a:t>    as climate </a:t>
            </a:r>
            <a:r>
              <a:rPr lang="en-US" altLang="zh-TW" sz="3200" dirty="0" smtClean="0"/>
              <a:t>changes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TW" sz="2800" dirty="0" smtClean="0"/>
              <a:t> might not be realistic as cloud dynamics can be</a:t>
            </a:r>
          </a:p>
          <a:p>
            <a:pPr marL="457200" lvl="1" indent="0">
              <a:buNone/>
            </a:pPr>
            <a:r>
              <a:rPr lang="en-US" altLang="zh-TW" sz="2800" dirty="0"/>
              <a:t> </a:t>
            </a:r>
            <a:r>
              <a:rPr lang="en-US" altLang="zh-TW" sz="2800" dirty="0" smtClean="0"/>
              <a:t>    invigorated with warming</a:t>
            </a: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628650" y="365127"/>
            <a:ext cx="7319596" cy="7977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smtClean="0">
                <a:latin typeface="+mn-lt"/>
              </a:rPr>
              <a:t>Assumptions and Arguments</a:t>
            </a:r>
            <a:endParaRPr lang="zh-TW" altLang="en-US" dirty="0">
              <a:latin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16568" y="2815390"/>
            <a:ext cx="8807116" cy="357337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519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628650" y="365127"/>
            <a:ext cx="7319596" cy="7977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smtClean="0">
                <a:latin typeface="+mn-lt"/>
              </a:rPr>
              <a:t>Result-WRF</a:t>
            </a:r>
            <a:endParaRPr lang="zh-TW" altLang="en-US" dirty="0">
              <a:latin typeface="+mn-lt"/>
            </a:endParaRPr>
          </a:p>
        </p:txBody>
      </p:sp>
      <p:sp>
        <p:nvSpPr>
          <p:cNvPr id="13" name="內容版面配置區 2"/>
          <p:cNvSpPr txBox="1">
            <a:spLocks/>
          </p:cNvSpPr>
          <p:nvPr/>
        </p:nvSpPr>
        <p:spPr>
          <a:xfrm>
            <a:off x="194399" y="1143661"/>
            <a:ext cx="8745059" cy="54736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TW" sz="3200" dirty="0" err="1">
                <a:solidFill>
                  <a:schemeClr val="bg1">
                    <a:lumMod val="75000"/>
                  </a:schemeClr>
                </a:solidFill>
              </a:rPr>
              <a:t>WRF_cfsr</a:t>
            </a: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TW" sz="3200" dirty="0" smtClean="0">
                <a:solidFill>
                  <a:schemeClr val="bg1">
                    <a:lumMod val="75000"/>
                  </a:schemeClr>
                </a:solidFill>
              </a:rPr>
              <a:t>can reproduce the relation between observed precipitation and temperature to a certain extent</a:t>
            </a:r>
          </a:p>
          <a:p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TW" sz="3200" dirty="0" smtClean="0">
                <a:solidFill>
                  <a:schemeClr val="bg1">
                    <a:lumMod val="75000"/>
                  </a:schemeClr>
                </a:solidFill>
              </a:rPr>
              <a:t>North : C-C </a:t>
            </a:r>
            <a:r>
              <a:rPr lang="en-US" altLang="zh-TW" sz="3200" dirty="0" smtClean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 double C-C,  South : super C-C</a:t>
            </a:r>
            <a:endParaRPr lang="en-US" altLang="zh-TW" sz="32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altLang="zh-TW" sz="3200" dirty="0" smtClean="0">
                <a:solidFill>
                  <a:schemeClr val="bg1">
                    <a:lumMod val="75000"/>
                  </a:schemeClr>
                </a:solidFill>
              </a:rPr>
              <a:t> The negative scaling found in tropic area is robust</a:t>
            </a:r>
          </a:p>
          <a:p>
            <a:r>
              <a:rPr lang="en-US" altLang="zh-TW" sz="3200" dirty="0" smtClean="0"/>
              <a:t> Why is the trend in water vapor so much different from that of precipitation?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TW" dirty="0" smtClean="0">
                <a:sym typeface="Wingdings" panose="05000000000000000000" pitchFamily="2" charset="2"/>
              </a:rPr>
              <a:t> super C-C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TW" dirty="0">
                <a:sym typeface="Wingdings" panose="05000000000000000000" pitchFamily="2" charset="2"/>
              </a:rPr>
              <a:t> </a:t>
            </a:r>
            <a:r>
              <a:rPr lang="en-US" altLang="zh-TW" dirty="0" smtClean="0">
                <a:sym typeface="Wingdings" panose="05000000000000000000" pitchFamily="2" charset="2"/>
              </a:rPr>
              <a:t>negative scaling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sz="3200" dirty="0"/>
              <a:t> </a:t>
            </a:r>
            <a:r>
              <a:rPr lang="en-US" altLang="zh-TW" sz="3200" dirty="0" smtClean="0"/>
              <a:t>   </a:t>
            </a:r>
            <a:r>
              <a:rPr lang="en-US" altLang="zh-TW" sz="3200" dirty="0" smtClean="0">
                <a:sym typeface="Wingdings" panose="05000000000000000000" pitchFamily="2" charset="2"/>
              </a:rPr>
              <a:t> </a:t>
            </a:r>
            <a:r>
              <a:rPr lang="en-US" altLang="zh-TW" sz="3200" dirty="0" smtClean="0"/>
              <a:t> discussion from the point of dynamics /</a:t>
            </a:r>
          </a:p>
          <a:p>
            <a:pPr marL="0" indent="0">
              <a:buNone/>
            </a:pPr>
            <a:r>
              <a:rPr lang="en-US" altLang="zh-TW" sz="3200" dirty="0"/>
              <a:t> </a:t>
            </a:r>
            <a:r>
              <a:rPr lang="en-US" altLang="zh-TW" sz="3200" dirty="0" smtClean="0"/>
              <a:t>          cloud microphysics needed</a:t>
            </a:r>
          </a:p>
        </p:txBody>
      </p:sp>
    </p:spTree>
    <p:extLst>
      <p:ext uri="{BB962C8B-B14F-4D97-AF65-F5344CB8AC3E}">
        <p14:creationId xmlns:p14="http://schemas.microsoft.com/office/powerpoint/2010/main" val="89673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628650" y="365127"/>
            <a:ext cx="7319596" cy="7977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smtClean="0">
                <a:latin typeface="+mn-lt"/>
              </a:rPr>
              <a:t>Data Selection </a:t>
            </a:r>
            <a:r>
              <a:rPr lang="en-US" altLang="zh-TW" sz="4000" dirty="0" smtClean="0">
                <a:latin typeface="+mn-lt"/>
              </a:rPr>
              <a:t>(MRI)</a:t>
            </a:r>
            <a:endParaRPr lang="zh-TW" altLang="en-US" sz="4000" dirty="0">
              <a:latin typeface="+mn-lt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42" y="1162879"/>
            <a:ext cx="4496427" cy="5544324"/>
          </a:xfrm>
          <a:prstGeom prst="rect">
            <a:avLst/>
          </a:prstGeom>
        </p:spPr>
      </p:pic>
      <p:sp>
        <p:nvSpPr>
          <p:cNvPr id="6" name="內容版面配置區 2"/>
          <p:cNvSpPr txBox="1">
            <a:spLocks/>
          </p:cNvSpPr>
          <p:nvPr/>
        </p:nvSpPr>
        <p:spPr>
          <a:xfrm>
            <a:off x="5217808" y="1285155"/>
            <a:ext cx="3540369" cy="15274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smtClean="0"/>
              <a:t>Grid : 108</a:t>
            </a:r>
          </a:p>
          <a:p>
            <a:r>
              <a:rPr lang="en-US" altLang="zh-TW" dirty="0" smtClean="0"/>
              <a:t>Total data : 3,944,592</a:t>
            </a:r>
          </a:p>
          <a:p>
            <a:r>
              <a:rPr lang="en-US" altLang="zh-TW" dirty="0" smtClean="0"/>
              <a:t>Wet data : 1,560,881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4871216" y="2847034"/>
            <a:ext cx="42032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To start from, we separate data by vertical velocity, and consider wet events with temperature &gt; 10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⁰C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only.</a:t>
            </a:r>
            <a:endParaRPr lang="zh-TW" altLang="en-US" sz="2400" dirty="0"/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090442"/>
              </p:ext>
            </p:extLst>
          </p:nvPr>
        </p:nvGraphicFramePr>
        <p:xfrm>
          <a:off x="4780344" y="4520656"/>
          <a:ext cx="4294081" cy="21143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46573">
                  <a:extLst>
                    <a:ext uri="{9D8B030D-6E8A-4147-A177-3AD203B41FA5}">
                      <a16:colId xmlns="" xmlns:a16="http://schemas.microsoft.com/office/drawing/2014/main" val="1673521062"/>
                    </a:ext>
                  </a:extLst>
                </a:gridCol>
                <a:gridCol w="1133956">
                  <a:extLst>
                    <a:ext uri="{9D8B030D-6E8A-4147-A177-3AD203B41FA5}">
                      <a16:colId xmlns="" xmlns:a16="http://schemas.microsoft.com/office/drawing/2014/main" val="1648182232"/>
                    </a:ext>
                  </a:extLst>
                </a:gridCol>
                <a:gridCol w="946507">
                  <a:extLst>
                    <a:ext uri="{9D8B030D-6E8A-4147-A177-3AD203B41FA5}">
                      <a16:colId xmlns="" xmlns:a16="http://schemas.microsoft.com/office/drawing/2014/main" val="68496205"/>
                    </a:ext>
                  </a:extLst>
                </a:gridCol>
                <a:gridCol w="867045">
                  <a:extLst>
                    <a:ext uri="{9D8B030D-6E8A-4147-A177-3AD203B41FA5}">
                      <a16:colId xmlns="" xmlns:a16="http://schemas.microsoft.com/office/drawing/2014/main" val="4056308066"/>
                    </a:ext>
                  </a:extLst>
                </a:gridCol>
              </a:tblGrid>
              <a:tr h="347390">
                <a:tc>
                  <a:txBody>
                    <a:bodyPr/>
                    <a:lstStyle/>
                    <a:p>
                      <a:endParaRPr lang="zh-TW" altLang="en-US" sz="17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700" dirty="0" smtClean="0"/>
                        <a:t>%</a:t>
                      </a:r>
                      <a:r>
                        <a:rPr lang="en-US" altLang="zh-TW" sz="1200" dirty="0" smtClean="0"/>
                        <a:t> wet, &gt; 10 ⁰C </a:t>
                      </a:r>
                      <a:endParaRPr lang="zh-TW" altLang="en-US" sz="1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700" dirty="0" smtClean="0"/>
                        <a:t>%</a:t>
                      </a:r>
                      <a:r>
                        <a:rPr lang="en-US" altLang="zh-TW" sz="1200" dirty="0" smtClean="0"/>
                        <a:t> wet</a:t>
                      </a:r>
                      <a:endParaRPr lang="zh-TW" altLang="en-US" sz="1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700" dirty="0" smtClean="0"/>
                        <a:t>%</a:t>
                      </a:r>
                      <a:r>
                        <a:rPr lang="en-US" altLang="zh-TW" sz="1200" baseline="0" dirty="0" smtClean="0"/>
                        <a:t> all</a:t>
                      </a:r>
                      <a:endParaRPr lang="zh-TW" altLang="en-US" sz="1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84644089"/>
                  </a:ext>
                </a:extLst>
              </a:tr>
              <a:tr h="347390">
                <a:tc>
                  <a:txBody>
                    <a:bodyPr/>
                    <a:lstStyle/>
                    <a:p>
                      <a:r>
                        <a:rPr lang="en-US" altLang="zh-TW" sz="1700" dirty="0" smtClean="0"/>
                        <a:t>velocity &lt; -6 </a:t>
                      </a:r>
                      <a:endParaRPr lang="zh-TW" altLang="en-US" sz="17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700" dirty="0" smtClean="0"/>
                        <a:t>1.76%</a:t>
                      </a:r>
                      <a:endParaRPr lang="zh-TW" altLang="en-US" sz="1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700" dirty="0" smtClean="0"/>
                        <a:t>2.44%</a:t>
                      </a:r>
                      <a:endParaRPr lang="zh-TW" altLang="en-US" sz="1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700" dirty="0" smtClean="0"/>
                        <a:t>1.15%</a:t>
                      </a:r>
                      <a:endParaRPr lang="zh-TW" altLang="en-US" sz="1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679702979"/>
                  </a:ext>
                </a:extLst>
              </a:tr>
              <a:tr h="347390">
                <a:tc>
                  <a:txBody>
                    <a:bodyPr/>
                    <a:lstStyle/>
                    <a:p>
                      <a:r>
                        <a:rPr lang="en-US" altLang="zh-TW" sz="1700" dirty="0" smtClean="0"/>
                        <a:t>velocity &lt; -1 </a:t>
                      </a:r>
                      <a:endParaRPr lang="zh-TW" altLang="en-US" sz="17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700" dirty="0" smtClean="0"/>
                        <a:t>19.03%</a:t>
                      </a:r>
                      <a:endParaRPr lang="zh-TW" altLang="en-US" sz="1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700" dirty="0" smtClean="0"/>
                        <a:t>19.97%</a:t>
                      </a:r>
                      <a:endParaRPr lang="zh-TW" altLang="en-US" sz="1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700" dirty="0" smtClean="0"/>
                        <a:t>10.09%</a:t>
                      </a:r>
                      <a:endParaRPr lang="zh-TW" altLang="en-US" sz="1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797413374"/>
                  </a:ext>
                </a:extLst>
              </a:tr>
              <a:tr h="361768">
                <a:tc>
                  <a:txBody>
                    <a:bodyPr/>
                    <a:lstStyle/>
                    <a:p>
                      <a:r>
                        <a:rPr lang="en-US" altLang="zh-TW" sz="1700" dirty="0" smtClean="0"/>
                        <a:t>All velocity </a:t>
                      </a:r>
                      <a:endParaRPr lang="zh-TW" altLang="en-US" sz="17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700" dirty="0" smtClean="0"/>
                        <a:t>100%</a:t>
                      </a:r>
                      <a:endParaRPr lang="zh-TW" altLang="en-US" sz="1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700" dirty="0" smtClean="0"/>
                        <a:t>100%</a:t>
                      </a:r>
                      <a:endParaRPr lang="zh-TW" altLang="en-US" sz="1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700" dirty="0" smtClean="0"/>
                        <a:t>100%</a:t>
                      </a:r>
                      <a:endParaRPr lang="zh-TW" altLang="en-US" sz="1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94050650"/>
                  </a:ext>
                </a:extLst>
              </a:tr>
              <a:tr h="347390">
                <a:tc>
                  <a:txBody>
                    <a:bodyPr/>
                    <a:lstStyle/>
                    <a:p>
                      <a:r>
                        <a:rPr lang="en-US" altLang="zh-TW" sz="1700" dirty="0" smtClean="0"/>
                        <a:t>velocity &gt; 1 </a:t>
                      </a:r>
                      <a:endParaRPr lang="zh-TW" altLang="en-US" sz="17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700" dirty="0" smtClean="0"/>
                        <a:t>31.12%</a:t>
                      </a:r>
                      <a:endParaRPr lang="zh-TW" altLang="en-US" sz="1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700" dirty="0" smtClean="0"/>
                        <a:t>33.17%</a:t>
                      </a:r>
                      <a:endParaRPr lang="zh-TW" altLang="en-US" sz="1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700" dirty="0" smtClean="0"/>
                        <a:t>18.05%</a:t>
                      </a:r>
                      <a:endParaRPr lang="zh-TW" altLang="en-US" sz="1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489522628"/>
                  </a:ext>
                </a:extLst>
              </a:tr>
              <a:tr h="347390">
                <a:tc>
                  <a:txBody>
                    <a:bodyPr/>
                    <a:lstStyle/>
                    <a:p>
                      <a:r>
                        <a:rPr lang="en-US" altLang="zh-TW" sz="1700" dirty="0" smtClean="0"/>
                        <a:t>velocity &gt; 6 </a:t>
                      </a:r>
                      <a:endParaRPr lang="zh-TW" altLang="en-US" sz="17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700" dirty="0" smtClean="0"/>
                        <a:t>5.90%</a:t>
                      </a:r>
                      <a:endParaRPr lang="zh-TW" altLang="en-US" sz="1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700" dirty="0" smtClean="0"/>
                        <a:t>7.38%</a:t>
                      </a:r>
                      <a:endParaRPr lang="zh-TW" altLang="en-US" sz="1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700" dirty="0" smtClean="0"/>
                        <a:t>3.53%</a:t>
                      </a:r>
                      <a:endParaRPr lang="zh-TW" altLang="en-US" sz="1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7942742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509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628650" y="365127"/>
            <a:ext cx="7319596" cy="7977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smtClean="0">
                <a:latin typeface="+mn-lt"/>
              </a:rPr>
              <a:t>Result-MRI</a:t>
            </a:r>
            <a:endParaRPr lang="zh-TW" altLang="en-US" dirty="0">
              <a:latin typeface="+mn-lt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0" y="1005840"/>
            <a:ext cx="5852160" cy="5852160"/>
          </a:xfrm>
          <a:prstGeom prst="rect">
            <a:avLst/>
          </a:prstGeom>
        </p:spPr>
      </p:pic>
      <p:grpSp>
        <p:nvGrpSpPr>
          <p:cNvPr id="7" name="群組 6"/>
          <p:cNvGrpSpPr/>
          <p:nvPr/>
        </p:nvGrpSpPr>
        <p:grpSpPr>
          <a:xfrm>
            <a:off x="745881" y="3540369"/>
            <a:ext cx="2372457" cy="584775"/>
            <a:chOff x="745881" y="3540369"/>
            <a:chExt cx="2372457" cy="584775"/>
          </a:xfrm>
        </p:grpSpPr>
        <p:sp>
          <p:nvSpPr>
            <p:cNvPr id="5" name="向左箭號 4"/>
            <p:cNvSpPr/>
            <p:nvPr/>
          </p:nvSpPr>
          <p:spPr>
            <a:xfrm rot="10800000">
              <a:off x="2274277" y="3598985"/>
              <a:ext cx="844061" cy="480646"/>
            </a:xfrm>
            <a:prstGeom prst="lef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文字方塊 5"/>
            <p:cNvSpPr txBox="1"/>
            <p:nvPr/>
          </p:nvSpPr>
          <p:spPr>
            <a:xfrm>
              <a:off x="745881" y="3540369"/>
              <a:ext cx="1528396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TW" sz="3200" dirty="0" smtClean="0"/>
                <a:t>all</a:t>
              </a:r>
              <a:endParaRPr lang="zh-TW" altLang="en-US" sz="3200" dirty="0"/>
            </a:p>
          </p:txBody>
        </p:sp>
      </p:grpSp>
      <p:grpSp>
        <p:nvGrpSpPr>
          <p:cNvPr id="29" name="群組 28"/>
          <p:cNvGrpSpPr/>
          <p:nvPr/>
        </p:nvGrpSpPr>
        <p:grpSpPr>
          <a:xfrm>
            <a:off x="7840541" y="138545"/>
            <a:ext cx="1249505" cy="707886"/>
            <a:chOff x="7840541" y="138545"/>
            <a:chExt cx="1249505" cy="707886"/>
          </a:xfrm>
        </p:grpSpPr>
        <p:sp>
          <p:nvSpPr>
            <p:cNvPr id="30" name="矩形 29"/>
            <p:cNvSpPr/>
            <p:nvPr/>
          </p:nvSpPr>
          <p:spPr>
            <a:xfrm>
              <a:off x="7840541" y="179100"/>
              <a:ext cx="1101436" cy="6324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1" name="文字方塊 30"/>
            <p:cNvSpPr txBox="1"/>
            <p:nvPr/>
          </p:nvSpPr>
          <p:spPr>
            <a:xfrm>
              <a:off x="7999000" y="138545"/>
              <a:ext cx="109104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4000" dirty="0" smtClean="0">
                  <a:solidFill>
                    <a:schemeClr val="accent1">
                      <a:lumMod val="50000"/>
                    </a:schemeClr>
                  </a:solidFill>
                </a:rPr>
                <a:t>P</a:t>
              </a:r>
              <a:r>
                <a:rPr lang="en-US" altLang="zh-TW" sz="2000" dirty="0" smtClean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r>
                <a:rPr lang="en-US" altLang="zh-TW" sz="4000" dirty="0" smtClean="0">
                  <a:solidFill>
                    <a:schemeClr val="accent1">
                      <a:lumMod val="50000"/>
                    </a:schemeClr>
                  </a:solidFill>
                </a:rPr>
                <a:t>R</a:t>
              </a:r>
              <a:endParaRPr lang="zh-TW" altLang="en-US" sz="40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10" name="群組 9"/>
          <p:cNvGrpSpPr/>
          <p:nvPr/>
        </p:nvGrpSpPr>
        <p:grpSpPr>
          <a:xfrm>
            <a:off x="173502" y="3040242"/>
            <a:ext cx="2944836" cy="584775"/>
            <a:chOff x="173502" y="3546920"/>
            <a:chExt cx="2944836" cy="584775"/>
          </a:xfrm>
        </p:grpSpPr>
        <p:sp>
          <p:nvSpPr>
            <p:cNvPr id="11" name="向左箭號 10"/>
            <p:cNvSpPr/>
            <p:nvPr/>
          </p:nvSpPr>
          <p:spPr>
            <a:xfrm rot="10800000">
              <a:off x="2274277" y="3598985"/>
              <a:ext cx="844061" cy="480646"/>
            </a:xfrm>
            <a:prstGeom prst="leftArrow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173502" y="3546920"/>
              <a:ext cx="2100775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TW" sz="3200" dirty="0" smtClean="0">
                  <a:solidFill>
                    <a:schemeClr val="bg1">
                      <a:lumMod val="85000"/>
                    </a:schemeClr>
                  </a:solidFill>
                </a:rPr>
                <a:t>Velocity &gt; 1</a:t>
              </a:r>
              <a:endParaRPr lang="zh-TW" altLang="en-US" sz="32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grpSp>
        <p:nvGrpSpPr>
          <p:cNvPr id="13" name="群組 12"/>
          <p:cNvGrpSpPr/>
          <p:nvPr/>
        </p:nvGrpSpPr>
        <p:grpSpPr>
          <a:xfrm>
            <a:off x="-97594" y="2557008"/>
            <a:ext cx="3215932" cy="584775"/>
            <a:chOff x="-97594" y="3571054"/>
            <a:chExt cx="3215932" cy="584775"/>
          </a:xfrm>
        </p:grpSpPr>
        <p:sp>
          <p:nvSpPr>
            <p:cNvPr id="14" name="向左箭號 13"/>
            <p:cNvSpPr/>
            <p:nvPr/>
          </p:nvSpPr>
          <p:spPr>
            <a:xfrm rot="10800000">
              <a:off x="2274277" y="3598985"/>
              <a:ext cx="844061" cy="480646"/>
            </a:xfrm>
            <a:prstGeom prst="leftArrow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-97594" y="3571054"/>
              <a:ext cx="2371871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TW" sz="3200" dirty="0">
                  <a:solidFill>
                    <a:schemeClr val="bg1">
                      <a:lumMod val="85000"/>
                    </a:schemeClr>
                  </a:solidFill>
                </a:rPr>
                <a:t>Velocity &gt; </a:t>
              </a:r>
              <a:r>
                <a:rPr lang="en-US" altLang="zh-TW" sz="3200" dirty="0" smtClean="0">
                  <a:solidFill>
                    <a:schemeClr val="bg1">
                      <a:lumMod val="85000"/>
                    </a:schemeClr>
                  </a:solidFill>
                </a:rPr>
                <a:t>6</a:t>
              </a:r>
              <a:endParaRPr lang="zh-TW" altLang="en-US" sz="32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grpSp>
        <p:nvGrpSpPr>
          <p:cNvPr id="16" name="群組 15"/>
          <p:cNvGrpSpPr/>
          <p:nvPr/>
        </p:nvGrpSpPr>
        <p:grpSpPr>
          <a:xfrm>
            <a:off x="0" y="4066615"/>
            <a:ext cx="3118338" cy="584775"/>
            <a:chOff x="0" y="3559936"/>
            <a:chExt cx="3118338" cy="584775"/>
          </a:xfrm>
        </p:grpSpPr>
        <p:sp>
          <p:nvSpPr>
            <p:cNvPr id="17" name="向左箭號 16"/>
            <p:cNvSpPr/>
            <p:nvPr/>
          </p:nvSpPr>
          <p:spPr>
            <a:xfrm rot="10800000">
              <a:off x="2274277" y="3598985"/>
              <a:ext cx="844061" cy="480646"/>
            </a:xfrm>
            <a:prstGeom prst="leftArrow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0" y="3559936"/>
              <a:ext cx="2279113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TW" sz="3200" dirty="0">
                  <a:solidFill>
                    <a:schemeClr val="bg1">
                      <a:lumMod val="85000"/>
                    </a:schemeClr>
                  </a:solidFill>
                </a:rPr>
                <a:t>Velocity </a:t>
              </a:r>
              <a:r>
                <a:rPr lang="en-US" altLang="zh-TW" sz="3200" dirty="0" smtClean="0">
                  <a:solidFill>
                    <a:schemeClr val="bg1">
                      <a:lumMod val="85000"/>
                    </a:schemeClr>
                  </a:solidFill>
                </a:rPr>
                <a:t>&lt; -1</a:t>
              </a:r>
              <a:endParaRPr lang="zh-TW" altLang="en-US" sz="32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grpSp>
        <p:nvGrpSpPr>
          <p:cNvPr id="19" name="群組 18"/>
          <p:cNvGrpSpPr/>
          <p:nvPr/>
        </p:nvGrpSpPr>
        <p:grpSpPr>
          <a:xfrm>
            <a:off x="-88508" y="4560277"/>
            <a:ext cx="3206846" cy="584775"/>
            <a:chOff x="-88508" y="3546920"/>
            <a:chExt cx="3206846" cy="584775"/>
          </a:xfrm>
        </p:grpSpPr>
        <p:sp>
          <p:nvSpPr>
            <p:cNvPr id="20" name="向左箭號 19"/>
            <p:cNvSpPr/>
            <p:nvPr/>
          </p:nvSpPr>
          <p:spPr>
            <a:xfrm rot="10800000">
              <a:off x="2274277" y="3598985"/>
              <a:ext cx="844061" cy="480646"/>
            </a:xfrm>
            <a:prstGeom prst="leftArrow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-88508" y="3546920"/>
              <a:ext cx="2362785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TW" sz="3200" dirty="0">
                  <a:solidFill>
                    <a:schemeClr val="bg1">
                      <a:lumMod val="85000"/>
                    </a:schemeClr>
                  </a:solidFill>
                </a:rPr>
                <a:t>Velocity &lt; </a:t>
              </a:r>
              <a:r>
                <a:rPr lang="en-US" altLang="zh-TW" sz="3200" dirty="0" smtClean="0">
                  <a:solidFill>
                    <a:schemeClr val="bg1">
                      <a:lumMod val="85000"/>
                    </a:schemeClr>
                  </a:solidFill>
                </a:rPr>
                <a:t>-6</a:t>
              </a:r>
              <a:endParaRPr lang="zh-TW" altLang="en-US" sz="32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grpSp>
        <p:nvGrpSpPr>
          <p:cNvPr id="9" name="群組 8"/>
          <p:cNvGrpSpPr/>
          <p:nvPr/>
        </p:nvGrpSpPr>
        <p:grpSpPr>
          <a:xfrm>
            <a:off x="6272528" y="6047582"/>
            <a:ext cx="2118731" cy="338554"/>
            <a:chOff x="847493" y="5977054"/>
            <a:chExt cx="2118731" cy="338554"/>
          </a:xfrm>
        </p:grpSpPr>
        <p:sp>
          <p:nvSpPr>
            <p:cNvPr id="8" name="矩形 7"/>
            <p:cNvSpPr/>
            <p:nvPr/>
          </p:nvSpPr>
          <p:spPr>
            <a:xfrm>
              <a:off x="847493" y="6010507"/>
              <a:ext cx="1426783" cy="2564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" name="文字方塊 2"/>
            <p:cNvSpPr txBox="1"/>
            <p:nvPr/>
          </p:nvSpPr>
          <p:spPr>
            <a:xfrm>
              <a:off x="847493" y="5977054"/>
              <a:ext cx="21187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dirty="0" smtClean="0"/>
                <a:t>(from 10 </a:t>
              </a:r>
              <a:r>
                <a:rPr lang="en-US" altLang="zh-TW" sz="1600" dirty="0" err="1" smtClean="0"/>
                <a:t>deg</a:t>
              </a:r>
              <a:r>
                <a:rPr lang="en-US" altLang="zh-TW" sz="1600" dirty="0" smtClean="0"/>
                <a:t> C)</a:t>
              </a:r>
              <a:endParaRPr lang="zh-TW" alt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6134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628650" y="365127"/>
            <a:ext cx="7319596" cy="7977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smtClean="0">
                <a:latin typeface="+mn-lt"/>
              </a:rPr>
              <a:t>Result-MRI</a:t>
            </a:r>
            <a:endParaRPr lang="zh-TW" altLang="en-US" dirty="0">
              <a:latin typeface="+mn-lt"/>
            </a:endParaRPr>
          </a:p>
        </p:txBody>
      </p:sp>
      <p:grpSp>
        <p:nvGrpSpPr>
          <p:cNvPr id="14" name="群組 13"/>
          <p:cNvGrpSpPr/>
          <p:nvPr/>
        </p:nvGrpSpPr>
        <p:grpSpPr>
          <a:xfrm>
            <a:off x="173502" y="3040242"/>
            <a:ext cx="2944836" cy="584775"/>
            <a:chOff x="173502" y="3546920"/>
            <a:chExt cx="2944836" cy="584775"/>
          </a:xfrm>
        </p:grpSpPr>
        <p:sp>
          <p:nvSpPr>
            <p:cNvPr id="15" name="向左箭號 14"/>
            <p:cNvSpPr/>
            <p:nvPr/>
          </p:nvSpPr>
          <p:spPr>
            <a:xfrm rot="10800000">
              <a:off x="2274277" y="3598985"/>
              <a:ext cx="844061" cy="480646"/>
            </a:xfrm>
            <a:prstGeom prst="lef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173502" y="3546920"/>
              <a:ext cx="2100775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TW" sz="3200" dirty="0" smtClean="0"/>
                <a:t>Velocity &gt; 1</a:t>
              </a:r>
              <a:endParaRPr lang="zh-TW" altLang="en-US" sz="3200" dirty="0"/>
            </a:p>
          </p:txBody>
        </p:sp>
      </p:grp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0" y="1005840"/>
            <a:ext cx="5852160" cy="5852160"/>
          </a:xfrm>
          <a:prstGeom prst="rect">
            <a:avLst/>
          </a:prstGeom>
        </p:spPr>
      </p:pic>
      <p:grpSp>
        <p:nvGrpSpPr>
          <p:cNvPr id="22" name="群組 21"/>
          <p:cNvGrpSpPr/>
          <p:nvPr/>
        </p:nvGrpSpPr>
        <p:grpSpPr>
          <a:xfrm>
            <a:off x="7840541" y="138545"/>
            <a:ext cx="1249505" cy="707886"/>
            <a:chOff x="7840541" y="138545"/>
            <a:chExt cx="1249505" cy="707886"/>
          </a:xfrm>
        </p:grpSpPr>
        <p:sp>
          <p:nvSpPr>
            <p:cNvPr id="23" name="矩形 22"/>
            <p:cNvSpPr/>
            <p:nvPr/>
          </p:nvSpPr>
          <p:spPr>
            <a:xfrm>
              <a:off x="7840541" y="179100"/>
              <a:ext cx="1101436" cy="6324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4" name="文字方塊 23"/>
            <p:cNvSpPr txBox="1"/>
            <p:nvPr/>
          </p:nvSpPr>
          <p:spPr>
            <a:xfrm>
              <a:off x="7999000" y="138545"/>
              <a:ext cx="109104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4000" dirty="0" smtClean="0">
                  <a:solidFill>
                    <a:schemeClr val="accent1">
                      <a:lumMod val="50000"/>
                    </a:schemeClr>
                  </a:solidFill>
                </a:rPr>
                <a:t>P</a:t>
              </a:r>
              <a:r>
                <a:rPr lang="en-US" altLang="zh-TW" sz="2000" dirty="0" smtClean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r>
                <a:rPr lang="en-US" altLang="zh-TW" sz="4000" dirty="0" smtClean="0">
                  <a:solidFill>
                    <a:schemeClr val="accent1">
                      <a:lumMod val="50000"/>
                    </a:schemeClr>
                  </a:solidFill>
                </a:rPr>
                <a:t>R</a:t>
              </a:r>
              <a:endParaRPr lang="zh-TW" altLang="en-US" sz="40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10" name="群組 9"/>
          <p:cNvGrpSpPr/>
          <p:nvPr/>
        </p:nvGrpSpPr>
        <p:grpSpPr>
          <a:xfrm>
            <a:off x="745881" y="3540369"/>
            <a:ext cx="2372457" cy="584775"/>
            <a:chOff x="745881" y="3540369"/>
            <a:chExt cx="2372457" cy="584775"/>
          </a:xfrm>
        </p:grpSpPr>
        <p:sp>
          <p:nvSpPr>
            <p:cNvPr id="11" name="向左箭號 10"/>
            <p:cNvSpPr/>
            <p:nvPr/>
          </p:nvSpPr>
          <p:spPr>
            <a:xfrm rot="10800000">
              <a:off x="2274277" y="3598985"/>
              <a:ext cx="844061" cy="480646"/>
            </a:xfrm>
            <a:prstGeom prst="leftArrow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745881" y="3540369"/>
              <a:ext cx="1528396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TW" sz="3200" dirty="0" smtClean="0">
                  <a:solidFill>
                    <a:schemeClr val="bg1">
                      <a:lumMod val="85000"/>
                    </a:schemeClr>
                  </a:solidFill>
                </a:rPr>
                <a:t>all</a:t>
              </a:r>
              <a:endParaRPr lang="zh-TW" altLang="en-US" sz="32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grpSp>
        <p:nvGrpSpPr>
          <p:cNvPr id="13" name="群組 12"/>
          <p:cNvGrpSpPr/>
          <p:nvPr/>
        </p:nvGrpSpPr>
        <p:grpSpPr>
          <a:xfrm>
            <a:off x="-97594" y="2557008"/>
            <a:ext cx="3215932" cy="584775"/>
            <a:chOff x="-97594" y="3571054"/>
            <a:chExt cx="3215932" cy="584775"/>
          </a:xfrm>
        </p:grpSpPr>
        <p:sp>
          <p:nvSpPr>
            <p:cNvPr id="17" name="向左箭號 16"/>
            <p:cNvSpPr/>
            <p:nvPr/>
          </p:nvSpPr>
          <p:spPr>
            <a:xfrm rot="10800000">
              <a:off x="2274277" y="3598985"/>
              <a:ext cx="844061" cy="480646"/>
            </a:xfrm>
            <a:prstGeom prst="leftArrow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-97594" y="3571054"/>
              <a:ext cx="2371871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TW" sz="3200" dirty="0">
                  <a:solidFill>
                    <a:schemeClr val="bg1">
                      <a:lumMod val="85000"/>
                    </a:schemeClr>
                  </a:solidFill>
                </a:rPr>
                <a:t>Velocity &gt; </a:t>
              </a:r>
              <a:r>
                <a:rPr lang="en-US" altLang="zh-TW" sz="3200" dirty="0" smtClean="0">
                  <a:solidFill>
                    <a:schemeClr val="bg1">
                      <a:lumMod val="85000"/>
                    </a:schemeClr>
                  </a:solidFill>
                </a:rPr>
                <a:t>6</a:t>
              </a:r>
              <a:endParaRPr lang="zh-TW" altLang="en-US" sz="32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grpSp>
        <p:nvGrpSpPr>
          <p:cNvPr id="19" name="群組 18"/>
          <p:cNvGrpSpPr/>
          <p:nvPr/>
        </p:nvGrpSpPr>
        <p:grpSpPr>
          <a:xfrm>
            <a:off x="0" y="4066615"/>
            <a:ext cx="3118338" cy="584775"/>
            <a:chOff x="0" y="3559936"/>
            <a:chExt cx="3118338" cy="584775"/>
          </a:xfrm>
        </p:grpSpPr>
        <p:sp>
          <p:nvSpPr>
            <p:cNvPr id="20" name="向左箭號 19"/>
            <p:cNvSpPr/>
            <p:nvPr/>
          </p:nvSpPr>
          <p:spPr>
            <a:xfrm rot="10800000">
              <a:off x="2274277" y="3598985"/>
              <a:ext cx="844061" cy="480646"/>
            </a:xfrm>
            <a:prstGeom prst="leftArrow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0" y="3559936"/>
              <a:ext cx="2279113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TW" sz="3200" dirty="0">
                  <a:solidFill>
                    <a:schemeClr val="bg1">
                      <a:lumMod val="85000"/>
                    </a:schemeClr>
                  </a:solidFill>
                </a:rPr>
                <a:t>Velocity </a:t>
              </a:r>
              <a:r>
                <a:rPr lang="en-US" altLang="zh-TW" sz="3200" dirty="0" smtClean="0">
                  <a:solidFill>
                    <a:schemeClr val="bg1">
                      <a:lumMod val="85000"/>
                    </a:schemeClr>
                  </a:solidFill>
                </a:rPr>
                <a:t>&lt; -1</a:t>
              </a:r>
              <a:endParaRPr lang="zh-TW" altLang="en-US" sz="32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grpSp>
        <p:nvGrpSpPr>
          <p:cNvPr id="25" name="群組 24"/>
          <p:cNvGrpSpPr/>
          <p:nvPr/>
        </p:nvGrpSpPr>
        <p:grpSpPr>
          <a:xfrm>
            <a:off x="-88508" y="4560277"/>
            <a:ext cx="3206846" cy="584775"/>
            <a:chOff x="-88508" y="3546920"/>
            <a:chExt cx="3206846" cy="584775"/>
          </a:xfrm>
        </p:grpSpPr>
        <p:sp>
          <p:nvSpPr>
            <p:cNvPr id="26" name="向左箭號 25"/>
            <p:cNvSpPr/>
            <p:nvPr/>
          </p:nvSpPr>
          <p:spPr>
            <a:xfrm rot="10800000">
              <a:off x="2274277" y="3598985"/>
              <a:ext cx="844061" cy="480646"/>
            </a:xfrm>
            <a:prstGeom prst="leftArrow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27" name="文字方塊 26"/>
            <p:cNvSpPr txBox="1"/>
            <p:nvPr/>
          </p:nvSpPr>
          <p:spPr>
            <a:xfrm>
              <a:off x="-88508" y="3546920"/>
              <a:ext cx="2362785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TW" sz="3200" dirty="0">
                  <a:solidFill>
                    <a:schemeClr val="bg1">
                      <a:lumMod val="85000"/>
                    </a:schemeClr>
                  </a:solidFill>
                </a:rPr>
                <a:t>Velocity &lt; </a:t>
              </a:r>
              <a:r>
                <a:rPr lang="en-US" altLang="zh-TW" sz="3200" dirty="0" smtClean="0">
                  <a:solidFill>
                    <a:schemeClr val="bg1">
                      <a:lumMod val="85000"/>
                    </a:schemeClr>
                  </a:solidFill>
                </a:rPr>
                <a:t>-6</a:t>
              </a:r>
              <a:endParaRPr lang="zh-TW" altLang="en-US" sz="32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grpSp>
        <p:nvGrpSpPr>
          <p:cNvPr id="28" name="群組 27"/>
          <p:cNvGrpSpPr/>
          <p:nvPr/>
        </p:nvGrpSpPr>
        <p:grpSpPr>
          <a:xfrm>
            <a:off x="6272528" y="6047582"/>
            <a:ext cx="2118731" cy="338554"/>
            <a:chOff x="847493" y="5977054"/>
            <a:chExt cx="2118731" cy="338554"/>
          </a:xfrm>
        </p:grpSpPr>
        <p:sp>
          <p:nvSpPr>
            <p:cNvPr id="29" name="矩形 28"/>
            <p:cNvSpPr/>
            <p:nvPr/>
          </p:nvSpPr>
          <p:spPr>
            <a:xfrm>
              <a:off x="847493" y="6010507"/>
              <a:ext cx="1426783" cy="2564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0" name="文字方塊 29"/>
            <p:cNvSpPr txBox="1"/>
            <p:nvPr/>
          </p:nvSpPr>
          <p:spPr>
            <a:xfrm>
              <a:off x="847493" y="5977054"/>
              <a:ext cx="21187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dirty="0" smtClean="0"/>
                <a:t>(from 10 </a:t>
              </a:r>
              <a:r>
                <a:rPr lang="en-US" altLang="zh-TW" sz="1600" dirty="0" err="1" smtClean="0"/>
                <a:t>deg</a:t>
              </a:r>
              <a:r>
                <a:rPr lang="en-US" altLang="zh-TW" sz="1600" dirty="0" smtClean="0"/>
                <a:t> C)</a:t>
              </a:r>
              <a:endParaRPr lang="zh-TW" alt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0402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627543" y="1409700"/>
                <a:ext cx="8515350" cy="52705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sv-SE" altLang="zh-TW" sz="3200" dirty="0" smtClean="0"/>
                  <a:t>Clausius–Clapeyron relation</a:t>
                </a:r>
              </a:p>
              <a:p>
                <a:pPr marL="0" indent="0">
                  <a:buNone/>
                </a:pPr>
                <a:endParaRPr lang="sv-SE" altLang="zh-TW" sz="105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v-SE" altLang="zh-TW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zh-TW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32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altLang="zh-TW" sz="32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𝑑𝑇</m:t>
                          </m:r>
                        </m:den>
                      </m:f>
                      <m:r>
                        <a:rPr lang="sv-SE" altLang="zh-TW" sz="32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v-SE" altLang="zh-TW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v-SE" altLang="zh-TW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32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en-US" altLang="zh-TW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32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altLang="zh-TW" sz="32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sv-SE" altLang="zh-TW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TW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  <m:sSup>
                            <m:sSupPr>
                              <m:ctrlPr>
                                <a:rPr lang="sv-SE" altLang="zh-TW" sz="3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32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US" altLang="zh-TW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altLang="zh-TW" sz="3200" dirty="0" smtClean="0"/>
              </a:p>
              <a:p>
                <a:pPr marL="0" indent="0">
                  <a:buNone/>
                </a:pPr>
                <a:r>
                  <a:rPr lang="en-US" altLang="zh-TW" dirty="0" smtClean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zh-TW" sz="2400" dirty="0" smtClean="0"/>
                  <a:t> : saturation vapor pressure</a:t>
                </a:r>
              </a:p>
              <a:p>
                <a:pPr marL="0" indent="0">
                  <a:buNone/>
                </a:pPr>
                <a:r>
                  <a:rPr lang="en-US" altLang="zh-TW" sz="2400" dirty="0"/>
                  <a:t>	</a:t>
                </a:r>
                <a:r>
                  <a:rPr lang="en-US" altLang="zh-TW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v-SE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altLang="zh-TW" sz="2400" dirty="0" smtClean="0"/>
                  <a:t> </a:t>
                </a:r>
                <a:r>
                  <a:rPr lang="en-US" altLang="zh-TW" sz="2400" dirty="0"/>
                  <a:t>: </a:t>
                </a:r>
                <a:r>
                  <a:rPr lang="en-US" altLang="zh-TW" sz="2400" dirty="0" smtClean="0"/>
                  <a:t>specific </a:t>
                </a:r>
                <a:r>
                  <a:rPr lang="en-US" altLang="zh-TW" sz="2400" dirty="0"/>
                  <a:t>latent heat of evaporation of </a:t>
                </a:r>
                <a:r>
                  <a:rPr lang="en-US" altLang="zh-TW" sz="2400" dirty="0" smtClean="0"/>
                  <a:t>water</a:t>
                </a:r>
              </a:p>
              <a:p>
                <a:pPr marL="0" indent="0">
                  <a:buNone/>
                </a:pPr>
                <a:r>
                  <a:rPr lang="en-US" altLang="zh-TW" sz="2400" dirty="0"/>
                  <a:t>	</a:t>
                </a:r>
                <a:r>
                  <a:rPr lang="en-US" altLang="zh-TW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v-SE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altLang="zh-TW" sz="2400" dirty="0" smtClean="0"/>
                  <a:t> : </a:t>
                </a:r>
                <a:r>
                  <a:rPr lang="en-US" altLang="zh-TW" sz="2400" dirty="0"/>
                  <a:t>gas constant of water </a:t>
                </a:r>
                <a:r>
                  <a:rPr lang="en-US" altLang="zh-TW" sz="2400" dirty="0" smtClean="0"/>
                  <a:t>vapor</a:t>
                </a:r>
              </a:p>
              <a:p>
                <a:pPr marL="0" indent="0">
                  <a:buNone/>
                </a:pPr>
                <a:endParaRPr lang="en-US" altLang="zh-TW" sz="2400" dirty="0" smtClean="0"/>
              </a:p>
              <a:p>
                <a:pPr marL="0" indent="0">
                  <a:buNone/>
                </a:pPr>
                <a:r>
                  <a:rPr lang="en-US" altLang="zh-TW" dirty="0" smtClean="0"/>
                  <a:t>, which gives saturation water vapor pressure increases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 by about 7% for every 1</a:t>
                </a:r>
                <a:r>
                  <a:rPr lang="en-US" altLang="zh-TW" dirty="0"/>
                  <a:t> ⁰C</a:t>
                </a:r>
                <a:r>
                  <a:rPr lang="en-US" altLang="zh-TW" dirty="0" smtClean="0"/>
                  <a:t> rise in temperature.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7543" y="1409700"/>
                <a:ext cx="8515350" cy="5270500"/>
              </a:xfrm>
              <a:blipFill>
                <a:blip r:embed="rId2"/>
                <a:stretch>
                  <a:fillRect l="-1861" t="-242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4625645" cy="797752"/>
          </a:xfrm>
        </p:spPr>
        <p:txBody>
          <a:bodyPr/>
          <a:lstStyle/>
          <a:p>
            <a:r>
              <a:rPr lang="en-US" altLang="zh-TW" dirty="0" smtClean="0">
                <a:latin typeface="+mn-lt"/>
              </a:rPr>
              <a:t>Theory Base</a:t>
            </a:r>
            <a:endParaRPr lang="zh-TW" alt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798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628650" y="365127"/>
            <a:ext cx="7319596" cy="7977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smtClean="0">
                <a:latin typeface="+mn-lt"/>
              </a:rPr>
              <a:t>Result-MRI</a:t>
            </a:r>
            <a:endParaRPr lang="zh-TW" altLang="en-US" dirty="0">
              <a:latin typeface="+mn-lt"/>
            </a:endParaRPr>
          </a:p>
        </p:txBody>
      </p:sp>
      <p:grpSp>
        <p:nvGrpSpPr>
          <p:cNvPr id="23" name="群組 22"/>
          <p:cNvGrpSpPr/>
          <p:nvPr/>
        </p:nvGrpSpPr>
        <p:grpSpPr>
          <a:xfrm>
            <a:off x="0" y="4066615"/>
            <a:ext cx="3118338" cy="584775"/>
            <a:chOff x="0" y="3559936"/>
            <a:chExt cx="3118338" cy="584775"/>
          </a:xfrm>
        </p:grpSpPr>
        <p:sp>
          <p:nvSpPr>
            <p:cNvPr id="33" name="向左箭號 32"/>
            <p:cNvSpPr/>
            <p:nvPr/>
          </p:nvSpPr>
          <p:spPr>
            <a:xfrm rot="10800000">
              <a:off x="2274277" y="3598985"/>
              <a:ext cx="844061" cy="480646"/>
            </a:xfrm>
            <a:prstGeom prst="lef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4" name="文字方塊 33"/>
            <p:cNvSpPr txBox="1"/>
            <p:nvPr/>
          </p:nvSpPr>
          <p:spPr>
            <a:xfrm>
              <a:off x="0" y="3559936"/>
              <a:ext cx="2279113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TW" sz="3200" dirty="0"/>
                <a:t>Velocity </a:t>
              </a:r>
              <a:r>
                <a:rPr lang="en-US" altLang="zh-TW" sz="3200" dirty="0" smtClean="0"/>
                <a:t>&lt; -1</a:t>
              </a:r>
              <a:endParaRPr lang="zh-TW" altLang="en-US" sz="3200" dirty="0"/>
            </a:p>
          </p:txBody>
        </p:sp>
      </p:grp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0" y="1005840"/>
            <a:ext cx="5852160" cy="5852160"/>
          </a:xfrm>
          <a:prstGeom prst="rect">
            <a:avLst/>
          </a:prstGeom>
        </p:spPr>
      </p:pic>
      <p:grpSp>
        <p:nvGrpSpPr>
          <p:cNvPr id="39" name="群組 38"/>
          <p:cNvGrpSpPr/>
          <p:nvPr/>
        </p:nvGrpSpPr>
        <p:grpSpPr>
          <a:xfrm>
            <a:off x="7840541" y="138545"/>
            <a:ext cx="1249505" cy="707886"/>
            <a:chOff x="7840541" y="138545"/>
            <a:chExt cx="1249505" cy="707886"/>
          </a:xfrm>
        </p:grpSpPr>
        <p:sp>
          <p:nvSpPr>
            <p:cNvPr id="40" name="矩形 39"/>
            <p:cNvSpPr/>
            <p:nvPr/>
          </p:nvSpPr>
          <p:spPr>
            <a:xfrm>
              <a:off x="7840541" y="179100"/>
              <a:ext cx="1101436" cy="6324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1" name="文字方塊 40"/>
            <p:cNvSpPr txBox="1"/>
            <p:nvPr/>
          </p:nvSpPr>
          <p:spPr>
            <a:xfrm>
              <a:off x="7999000" y="138545"/>
              <a:ext cx="109104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4000" dirty="0" smtClean="0">
                  <a:solidFill>
                    <a:schemeClr val="accent1">
                      <a:lumMod val="50000"/>
                    </a:schemeClr>
                  </a:solidFill>
                </a:rPr>
                <a:t>P</a:t>
              </a:r>
              <a:r>
                <a:rPr lang="en-US" altLang="zh-TW" sz="2000" dirty="0" smtClean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r>
                <a:rPr lang="en-US" altLang="zh-TW" sz="4000" dirty="0" smtClean="0">
                  <a:solidFill>
                    <a:schemeClr val="accent1">
                      <a:lumMod val="50000"/>
                    </a:schemeClr>
                  </a:solidFill>
                </a:rPr>
                <a:t>R</a:t>
              </a:r>
              <a:endParaRPr lang="zh-TW" altLang="en-US" sz="40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10" name="群組 9"/>
          <p:cNvGrpSpPr/>
          <p:nvPr/>
        </p:nvGrpSpPr>
        <p:grpSpPr>
          <a:xfrm>
            <a:off x="173502" y="3040242"/>
            <a:ext cx="2944836" cy="584775"/>
            <a:chOff x="173502" y="3546920"/>
            <a:chExt cx="2944836" cy="584775"/>
          </a:xfrm>
        </p:grpSpPr>
        <p:sp>
          <p:nvSpPr>
            <p:cNvPr id="11" name="向左箭號 10"/>
            <p:cNvSpPr/>
            <p:nvPr/>
          </p:nvSpPr>
          <p:spPr>
            <a:xfrm rot="10800000">
              <a:off x="2274277" y="3598985"/>
              <a:ext cx="844061" cy="480646"/>
            </a:xfrm>
            <a:prstGeom prst="leftArrow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173502" y="3546920"/>
              <a:ext cx="2100775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TW" sz="3200" dirty="0" smtClean="0">
                  <a:solidFill>
                    <a:schemeClr val="bg1">
                      <a:lumMod val="85000"/>
                    </a:schemeClr>
                  </a:solidFill>
                </a:rPr>
                <a:t>Velocity &gt; 1</a:t>
              </a:r>
              <a:endParaRPr lang="zh-TW" altLang="en-US" sz="32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grpSp>
        <p:nvGrpSpPr>
          <p:cNvPr id="13" name="群組 12"/>
          <p:cNvGrpSpPr/>
          <p:nvPr/>
        </p:nvGrpSpPr>
        <p:grpSpPr>
          <a:xfrm>
            <a:off x="745881" y="3540369"/>
            <a:ext cx="2372457" cy="584775"/>
            <a:chOff x="745881" y="3540369"/>
            <a:chExt cx="2372457" cy="584775"/>
          </a:xfrm>
        </p:grpSpPr>
        <p:sp>
          <p:nvSpPr>
            <p:cNvPr id="14" name="向左箭號 13"/>
            <p:cNvSpPr/>
            <p:nvPr/>
          </p:nvSpPr>
          <p:spPr>
            <a:xfrm rot="10800000">
              <a:off x="2274277" y="3598985"/>
              <a:ext cx="844061" cy="480646"/>
            </a:xfrm>
            <a:prstGeom prst="leftArrow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745881" y="3540369"/>
              <a:ext cx="1528396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TW" sz="3200" dirty="0" smtClean="0">
                  <a:solidFill>
                    <a:schemeClr val="bg1">
                      <a:lumMod val="85000"/>
                    </a:schemeClr>
                  </a:solidFill>
                </a:rPr>
                <a:t>all</a:t>
              </a:r>
              <a:endParaRPr lang="zh-TW" altLang="en-US" sz="32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grpSp>
        <p:nvGrpSpPr>
          <p:cNvPr id="16" name="群組 15"/>
          <p:cNvGrpSpPr/>
          <p:nvPr/>
        </p:nvGrpSpPr>
        <p:grpSpPr>
          <a:xfrm>
            <a:off x="-97594" y="2557008"/>
            <a:ext cx="3215932" cy="584775"/>
            <a:chOff x="-97594" y="3571054"/>
            <a:chExt cx="3215932" cy="584775"/>
          </a:xfrm>
        </p:grpSpPr>
        <p:sp>
          <p:nvSpPr>
            <p:cNvPr id="17" name="向左箭號 16"/>
            <p:cNvSpPr/>
            <p:nvPr/>
          </p:nvSpPr>
          <p:spPr>
            <a:xfrm rot="10800000">
              <a:off x="2274277" y="3598985"/>
              <a:ext cx="844061" cy="480646"/>
            </a:xfrm>
            <a:prstGeom prst="leftArrow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-97594" y="3571054"/>
              <a:ext cx="2371871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TW" sz="3200" dirty="0">
                  <a:solidFill>
                    <a:schemeClr val="bg1">
                      <a:lumMod val="85000"/>
                    </a:schemeClr>
                  </a:solidFill>
                </a:rPr>
                <a:t>Velocity &gt; </a:t>
              </a:r>
              <a:r>
                <a:rPr lang="en-US" altLang="zh-TW" sz="3200" dirty="0" smtClean="0">
                  <a:solidFill>
                    <a:schemeClr val="bg1">
                      <a:lumMod val="85000"/>
                    </a:schemeClr>
                  </a:solidFill>
                </a:rPr>
                <a:t>6</a:t>
              </a:r>
              <a:endParaRPr lang="zh-TW" altLang="en-US" sz="32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grpSp>
        <p:nvGrpSpPr>
          <p:cNvPr id="19" name="群組 18"/>
          <p:cNvGrpSpPr/>
          <p:nvPr/>
        </p:nvGrpSpPr>
        <p:grpSpPr>
          <a:xfrm>
            <a:off x="-88508" y="4560277"/>
            <a:ext cx="3206846" cy="584775"/>
            <a:chOff x="-88508" y="3546920"/>
            <a:chExt cx="3206846" cy="584775"/>
          </a:xfrm>
        </p:grpSpPr>
        <p:sp>
          <p:nvSpPr>
            <p:cNvPr id="20" name="向左箭號 19"/>
            <p:cNvSpPr/>
            <p:nvPr/>
          </p:nvSpPr>
          <p:spPr>
            <a:xfrm rot="10800000">
              <a:off x="2274277" y="3598985"/>
              <a:ext cx="844061" cy="480646"/>
            </a:xfrm>
            <a:prstGeom prst="leftArrow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-88508" y="3546920"/>
              <a:ext cx="2362785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TW" sz="3200" dirty="0">
                  <a:solidFill>
                    <a:schemeClr val="bg1">
                      <a:lumMod val="85000"/>
                    </a:schemeClr>
                  </a:solidFill>
                </a:rPr>
                <a:t>Velocity &lt; </a:t>
              </a:r>
              <a:r>
                <a:rPr lang="en-US" altLang="zh-TW" sz="3200" dirty="0" smtClean="0">
                  <a:solidFill>
                    <a:schemeClr val="bg1">
                      <a:lumMod val="85000"/>
                    </a:schemeClr>
                  </a:solidFill>
                </a:rPr>
                <a:t>-6</a:t>
              </a:r>
              <a:endParaRPr lang="zh-TW" altLang="en-US" sz="32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grpSp>
        <p:nvGrpSpPr>
          <p:cNvPr id="22" name="群組 21"/>
          <p:cNvGrpSpPr/>
          <p:nvPr/>
        </p:nvGrpSpPr>
        <p:grpSpPr>
          <a:xfrm>
            <a:off x="6272528" y="6047582"/>
            <a:ext cx="2118731" cy="338554"/>
            <a:chOff x="847493" y="5977054"/>
            <a:chExt cx="2118731" cy="338554"/>
          </a:xfrm>
        </p:grpSpPr>
        <p:sp>
          <p:nvSpPr>
            <p:cNvPr id="24" name="矩形 23"/>
            <p:cNvSpPr/>
            <p:nvPr/>
          </p:nvSpPr>
          <p:spPr>
            <a:xfrm>
              <a:off x="847493" y="6010507"/>
              <a:ext cx="1426783" cy="2564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5" name="文字方塊 24"/>
            <p:cNvSpPr txBox="1"/>
            <p:nvPr/>
          </p:nvSpPr>
          <p:spPr>
            <a:xfrm>
              <a:off x="847493" y="5977054"/>
              <a:ext cx="21187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dirty="0" smtClean="0"/>
                <a:t>(from 10 </a:t>
              </a:r>
              <a:r>
                <a:rPr lang="en-US" altLang="zh-TW" sz="1600" dirty="0" err="1" smtClean="0"/>
                <a:t>deg</a:t>
              </a:r>
              <a:r>
                <a:rPr lang="en-US" altLang="zh-TW" sz="1600" dirty="0" smtClean="0"/>
                <a:t> C)</a:t>
              </a:r>
              <a:endParaRPr lang="zh-TW" alt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2866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628650" y="365127"/>
            <a:ext cx="7319596" cy="7977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smtClean="0">
                <a:latin typeface="+mn-lt"/>
              </a:rPr>
              <a:t>Result-MRI</a:t>
            </a:r>
            <a:endParaRPr lang="zh-TW" altLang="en-US" dirty="0">
              <a:latin typeface="+mn-lt"/>
            </a:endParaRPr>
          </a:p>
        </p:txBody>
      </p:sp>
      <p:grpSp>
        <p:nvGrpSpPr>
          <p:cNvPr id="17" name="群組 16"/>
          <p:cNvGrpSpPr/>
          <p:nvPr/>
        </p:nvGrpSpPr>
        <p:grpSpPr>
          <a:xfrm>
            <a:off x="-97594" y="2557008"/>
            <a:ext cx="3215932" cy="584775"/>
            <a:chOff x="-97594" y="3571054"/>
            <a:chExt cx="3215932" cy="584775"/>
          </a:xfrm>
        </p:grpSpPr>
        <p:sp>
          <p:nvSpPr>
            <p:cNvPr id="18" name="向左箭號 17"/>
            <p:cNvSpPr/>
            <p:nvPr/>
          </p:nvSpPr>
          <p:spPr>
            <a:xfrm rot="10800000">
              <a:off x="2274277" y="3598985"/>
              <a:ext cx="844061" cy="480646"/>
            </a:xfrm>
            <a:prstGeom prst="lef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-97594" y="3571054"/>
              <a:ext cx="2371871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TW" sz="3200" dirty="0"/>
                <a:t>Velocity &gt; </a:t>
              </a:r>
              <a:r>
                <a:rPr lang="en-US" altLang="zh-TW" sz="3200" dirty="0" smtClean="0"/>
                <a:t>6</a:t>
              </a:r>
              <a:endParaRPr lang="zh-TW" altLang="en-US" sz="3200" dirty="0"/>
            </a:p>
          </p:txBody>
        </p:sp>
      </p:grp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0" y="1005840"/>
            <a:ext cx="5852160" cy="5852160"/>
          </a:xfrm>
          <a:prstGeom prst="rect">
            <a:avLst/>
          </a:prstGeom>
        </p:spPr>
      </p:pic>
      <p:grpSp>
        <p:nvGrpSpPr>
          <p:cNvPr id="29" name="群組 28"/>
          <p:cNvGrpSpPr/>
          <p:nvPr/>
        </p:nvGrpSpPr>
        <p:grpSpPr>
          <a:xfrm>
            <a:off x="7840541" y="138545"/>
            <a:ext cx="1249505" cy="707886"/>
            <a:chOff x="7840541" y="138545"/>
            <a:chExt cx="1249505" cy="707886"/>
          </a:xfrm>
        </p:grpSpPr>
        <p:sp>
          <p:nvSpPr>
            <p:cNvPr id="30" name="矩形 29"/>
            <p:cNvSpPr/>
            <p:nvPr/>
          </p:nvSpPr>
          <p:spPr>
            <a:xfrm>
              <a:off x="7840541" y="179100"/>
              <a:ext cx="1101436" cy="6324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1" name="文字方塊 30"/>
            <p:cNvSpPr txBox="1"/>
            <p:nvPr/>
          </p:nvSpPr>
          <p:spPr>
            <a:xfrm>
              <a:off x="7999000" y="138545"/>
              <a:ext cx="109104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4000" dirty="0" smtClean="0">
                  <a:solidFill>
                    <a:schemeClr val="accent1">
                      <a:lumMod val="50000"/>
                    </a:schemeClr>
                  </a:solidFill>
                </a:rPr>
                <a:t>P</a:t>
              </a:r>
              <a:r>
                <a:rPr lang="en-US" altLang="zh-TW" sz="2000" dirty="0" smtClean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r>
                <a:rPr lang="en-US" altLang="zh-TW" sz="4000" dirty="0" smtClean="0">
                  <a:solidFill>
                    <a:schemeClr val="accent1">
                      <a:lumMod val="50000"/>
                    </a:schemeClr>
                  </a:solidFill>
                </a:rPr>
                <a:t>R</a:t>
              </a:r>
              <a:endParaRPr lang="zh-TW" altLang="en-US" sz="40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10" name="群組 9"/>
          <p:cNvGrpSpPr/>
          <p:nvPr/>
        </p:nvGrpSpPr>
        <p:grpSpPr>
          <a:xfrm>
            <a:off x="0" y="4066615"/>
            <a:ext cx="3118338" cy="584775"/>
            <a:chOff x="0" y="3559936"/>
            <a:chExt cx="3118338" cy="584775"/>
          </a:xfrm>
        </p:grpSpPr>
        <p:sp>
          <p:nvSpPr>
            <p:cNvPr id="11" name="向左箭號 10"/>
            <p:cNvSpPr/>
            <p:nvPr/>
          </p:nvSpPr>
          <p:spPr>
            <a:xfrm rot="10800000">
              <a:off x="2274277" y="3598985"/>
              <a:ext cx="844061" cy="480646"/>
            </a:xfrm>
            <a:prstGeom prst="leftArrow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0" y="3559936"/>
              <a:ext cx="2279113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TW" sz="3200" dirty="0">
                  <a:solidFill>
                    <a:schemeClr val="bg1">
                      <a:lumMod val="85000"/>
                    </a:schemeClr>
                  </a:solidFill>
                </a:rPr>
                <a:t>Velocity </a:t>
              </a:r>
              <a:r>
                <a:rPr lang="en-US" altLang="zh-TW" sz="3200" dirty="0" smtClean="0">
                  <a:solidFill>
                    <a:schemeClr val="bg1">
                      <a:lumMod val="85000"/>
                    </a:schemeClr>
                  </a:solidFill>
                </a:rPr>
                <a:t>&lt; -1</a:t>
              </a:r>
              <a:endParaRPr lang="zh-TW" altLang="en-US" sz="32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grpSp>
        <p:nvGrpSpPr>
          <p:cNvPr id="13" name="群組 12"/>
          <p:cNvGrpSpPr/>
          <p:nvPr/>
        </p:nvGrpSpPr>
        <p:grpSpPr>
          <a:xfrm>
            <a:off x="173502" y="3040242"/>
            <a:ext cx="2944836" cy="584775"/>
            <a:chOff x="173502" y="3546920"/>
            <a:chExt cx="2944836" cy="584775"/>
          </a:xfrm>
        </p:grpSpPr>
        <p:sp>
          <p:nvSpPr>
            <p:cNvPr id="14" name="向左箭號 13"/>
            <p:cNvSpPr/>
            <p:nvPr/>
          </p:nvSpPr>
          <p:spPr>
            <a:xfrm rot="10800000">
              <a:off x="2274277" y="3598985"/>
              <a:ext cx="844061" cy="480646"/>
            </a:xfrm>
            <a:prstGeom prst="leftArrow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173502" y="3546920"/>
              <a:ext cx="2100775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TW" sz="3200" dirty="0" smtClean="0">
                  <a:solidFill>
                    <a:schemeClr val="bg1">
                      <a:lumMod val="85000"/>
                    </a:schemeClr>
                  </a:solidFill>
                </a:rPr>
                <a:t>Velocity &gt; 1</a:t>
              </a:r>
              <a:endParaRPr lang="zh-TW" altLang="en-US" sz="32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grpSp>
        <p:nvGrpSpPr>
          <p:cNvPr id="16" name="群組 15"/>
          <p:cNvGrpSpPr/>
          <p:nvPr/>
        </p:nvGrpSpPr>
        <p:grpSpPr>
          <a:xfrm>
            <a:off x="745881" y="3540369"/>
            <a:ext cx="2372457" cy="584775"/>
            <a:chOff x="745881" y="3540369"/>
            <a:chExt cx="2372457" cy="584775"/>
          </a:xfrm>
        </p:grpSpPr>
        <p:sp>
          <p:nvSpPr>
            <p:cNvPr id="20" name="向左箭號 19"/>
            <p:cNvSpPr/>
            <p:nvPr/>
          </p:nvSpPr>
          <p:spPr>
            <a:xfrm rot="10800000">
              <a:off x="2274277" y="3598985"/>
              <a:ext cx="844061" cy="480646"/>
            </a:xfrm>
            <a:prstGeom prst="leftArrow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745881" y="3540369"/>
              <a:ext cx="1528396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TW" sz="3200" dirty="0" smtClean="0">
                  <a:solidFill>
                    <a:schemeClr val="bg1">
                      <a:lumMod val="85000"/>
                    </a:schemeClr>
                  </a:solidFill>
                </a:rPr>
                <a:t>all</a:t>
              </a:r>
              <a:endParaRPr lang="zh-TW" altLang="en-US" sz="32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grpSp>
        <p:nvGrpSpPr>
          <p:cNvPr id="22" name="群組 21"/>
          <p:cNvGrpSpPr/>
          <p:nvPr/>
        </p:nvGrpSpPr>
        <p:grpSpPr>
          <a:xfrm>
            <a:off x="-88508" y="4560277"/>
            <a:ext cx="3206846" cy="584775"/>
            <a:chOff x="-88508" y="3546920"/>
            <a:chExt cx="3206846" cy="584775"/>
          </a:xfrm>
        </p:grpSpPr>
        <p:sp>
          <p:nvSpPr>
            <p:cNvPr id="23" name="向左箭號 22"/>
            <p:cNvSpPr/>
            <p:nvPr/>
          </p:nvSpPr>
          <p:spPr>
            <a:xfrm rot="10800000">
              <a:off x="2274277" y="3598985"/>
              <a:ext cx="844061" cy="480646"/>
            </a:xfrm>
            <a:prstGeom prst="leftArrow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24" name="文字方塊 23"/>
            <p:cNvSpPr txBox="1"/>
            <p:nvPr/>
          </p:nvSpPr>
          <p:spPr>
            <a:xfrm>
              <a:off x="-88508" y="3546920"/>
              <a:ext cx="2362785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TW" sz="3200" dirty="0">
                  <a:solidFill>
                    <a:schemeClr val="bg1">
                      <a:lumMod val="85000"/>
                    </a:schemeClr>
                  </a:solidFill>
                </a:rPr>
                <a:t>Velocity &lt; </a:t>
              </a:r>
              <a:r>
                <a:rPr lang="en-US" altLang="zh-TW" sz="3200" dirty="0" smtClean="0">
                  <a:solidFill>
                    <a:schemeClr val="bg1">
                      <a:lumMod val="85000"/>
                    </a:schemeClr>
                  </a:solidFill>
                </a:rPr>
                <a:t>-6</a:t>
              </a:r>
              <a:endParaRPr lang="zh-TW" altLang="en-US" sz="32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grpSp>
        <p:nvGrpSpPr>
          <p:cNvPr id="25" name="群組 24"/>
          <p:cNvGrpSpPr/>
          <p:nvPr/>
        </p:nvGrpSpPr>
        <p:grpSpPr>
          <a:xfrm>
            <a:off x="6194471" y="6047582"/>
            <a:ext cx="2118731" cy="338554"/>
            <a:chOff x="847493" y="5977054"/>
            <a:chExt cx="2118731" cy="338554"/>
          </a:xfrm>
        </p:grpSpPr>
        <p:sp>
          <p:nvSpPr>
            <p:cNvPr id="26" name="矩形 25"/>
            <p:cNvSpPr/>
            <p:nvPr/>
          </p:nvSpPr>
          <p:spPr>
            <a:xfrm>
              <a:off x="847493" y="6010507"/>
              <a:ext cx="1426783" cy="2564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7" name="文字方塊 26"/>
            <p:cNvSpPr txBox="1"/>
            <p:nvPr/>
          </p:nvSpPr>
          <p:spPr>
            <a:xfrm>
              <a:off x="847493" y="5977054"/>
              <a:ext cx="21187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dirty="0" smtClean="0"/>
                <a:t>(from 10 </a:t>
              </a:r>
              <a:r>
                <a:rPr lang="en-US" altLang="zh-TW" sz="1600" dirty="0" err="1" smtClean="0"/>
                <a:t>deg</a:t>
              </a:r>
              <a:r>
                <a:rPr lang="en-US" altLang="zh-TW" sz="1600" dirty="0" smtClean="0"/>
                <a:t> C)</a:t>
              </a:r>
              <a:endParaRPr lang="zh-TW" alt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3059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628650" y="365127"/>
            <a:ext cx="7319596" cy="7977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smtClean="0">
                <a:latin typeface="+mn-lt"/>
              </a:rPr>
              <a:t>Result-MRI</a:t>
            </a:r>
            <a:endParaRPr lang="zh-TW" altLang="en-US" dirty="0">
              <a:latin typeface="+mn-lt"/>
            </a:endParaRPr>
          </a:p>
        </p:txBody>
      </p:sp>
      <p:grpSp>
        <p:nvGrpSpPr>
          <p:cNvPr id="24" name="群組 23"/>
          <p:cNvGrpSpPr/>
          <p:nvPr/>
        </p:nvGrpSpPr>
        <p:grpSpPr>
          <a:xfrm>
            <a:off x="-88508" y="4560277"/>
            <a:ext cx="3206846" cy="584775"/>
            <a:chOff x="-88508" y="3546920"/>
            <a:chExt cx="3206846" cy="584775"/>
          </a:xfrm>
        </p:grpSpPr>
        <p:sp>
          <p:nvSpPr>
            <p:cNvPr id="31" name="向左箭號 30"/>
            <p:cNvSpPr/>
            <p:nvPr/>
          </p:nvSpPr>
          <p:spPr>
            <a:xfrm rot="10800000">
              <a:off x="2274277" y="3598985"/>
              <a:ext cx="844061" cy="480646"/>
            </a:xfrm>
            <a:prstGeom prst="lef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2" name="文字方塊 31"/>
            <p:cNvSpPr txBox="1"/>
            <p:nvPr/>
          </p:nvSpPr>
          <p:spPr>
            <a:xfrm>
              <a:off x="-88508" y="3546920"/>
              <a:ext cx="2362785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TW" sz="3200" dirty="0"/>
                <a:t>Velocity &lt; </a:t>
              </a:r>
              <a:r>
                <a:rPr lang="en-US" altLang="zh-TW" sz="3200" dirty="0" smtClean="0"/>
                <a:t>-6</a:t>
              </a:r>
              <a:endParaRPr lang="zh-TW" altLang="en-US" sz="3200" dirty="0"/>
            </a:p>
          </p:txBody>
        </p:sp>
      </p:grp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0" y="1005840"/>
            <a:ext cx="5852160" cy="5852160"/>
          </a:xfrm>
          <a:prstGeom prst="rect">
            <a:avLst/>
          </a:prstGeom>
        </p:spPr>
      </p:pic>
      <p:grpSp>
        <p:nvGrpSpPr>
          <p:cNvPr id="41" name="群組 40"/>
          <p:cNvGrpSpPr/>
          <p:nvPr/>
        </p:nvGrpSpPr>
        <p:grpSpPr>
          <a:xfrm>
            <a:off x="7840541" y="138545"/>
            <a:ext cx="1249505" cy="707886"/>
            <a:chOff x="7840541" y="138545"/>
            <a:chExt cx="1249505" cy="707886"/>
          </a:xfrm>
        </p:grpSpPr>
        <p:sp>
          <p:nvSpPr>
            <p:cNvPr id="42" name="矩形 41"/>
            <p:cNvSpPr/>
            <p:nvPr/>
          </p:nvSpPr>
          <p:spPr>
            <a:xfrm>
              <a:off x="7840541" y="179100"/>
              <a:ext cx="1101436" cy="6324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3" name="文字方塊 42"/>
            <p:cNvSpPr txBox="1"/>
            <p:nvPr/>
          </p:nvSpPr>
          <p:spPr>
            <a:xfrm>
              <a:off x="7999000" y="138545"/>
              <a:ext cx="109104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4000" dirty="0" smtClean="0">
                  <a:solidFill>
                    <a:schemeClr val="accent1">
                      <a:lumMod val="50000"/>
                    </a:schemeClr>
                  </a:solidFill>
                </a:rPr>
                <a:t>P</a:t>
              </a:r>
              <a:r>
                <a:rPr lang="en-US" altLang="zh-TW" sz="2000" dirty="0" smtClean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r>
                <a:rPr lang="en-US" altLang="zh-TW" sz="4000" dirty="0" smtClean="0">
                  <a:solidFill>
                    <a:schemeClr val="accent1">
                      <a:lumMod val="50000"/>
                    </a:schemeClr>
                  </a:solidFill>
                </a:rPr>
                <a:t>R</a:t>
              </a:r>
              <a:endParaRPr lang="zh-TW" altLang="en-US" sz="40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10" name="群組 9"/>
          <p:cNvGrpSpPr/>
          <p:nvPr/>
        </p:nvGrpSpPr>
        <p:grpSpPr>
          <a:xfrm>
            <a:off x="-97594" y="2557008"/>
            <a:ext cx="3215932" cy="584775"/>
            <a:chOff x="-97594" y="3571054"/>
            <a:chExt cx="3215932" cy="584775"/>
          </a:xfrm>
        </p:grpSpPr>
        <p:sp>
          <p:nvSpPr>
            <p:cNvPr id="11" name="向左箭號 10"/>
            <p:cNvSpPr/>
            <p:nvPr/>
          </p:nvSpPr>
          <p:spPr>
            <a:xfrm rot="10800000">
              <a:off x="2274277" y="3598985"/>
              <a:ext cx="844061" cy="480646"/>
            </a:xfrm>
            <a:prstGeom prst="leftArrow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-97594" y="3571054"/>
              <a:ext cx="2371871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TW" sz="3200" dirty="0">
                  <a:solidFill>
                    <a:schemeClr val="bg1">
                      <a:lumMod val="85000"/>
                    </a:schemeClr>
                  </a:solidFill>
                </a:rPr>
                <a:t>Velocity &gt; </a:t>
              </a:r>
              <a:r>
                <a:rPr lang="en-US" altLang="zh-TW" sz="3200" dirty="0" smtClean="0">
                  <a:solidFill>
                    <a:schemeClr val="bg1">
                      <a:lumMod val="85000"/>
                    </a:schemeClr>
                  </a:solidFill>
                </a:rPr>
                <a:t>6</a:t>
              </a:r>
              <a:endParaRPr lang="zh-TW" altLang="en-US" sz="32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grpSp>
        <p:nvGrpSpPr>
          <p:cNvPr id="13" name="群組 12"/>
          <p:cNvGrpSpPr/>
          <p:nvPr/>
        </p:nvGrpSpPr>
        <p:grpSpPr>
          <a:xfrm>
            <a:off x="0" y="4066615"/>
            <a:ext cx="3118338" cy="584775"/>
            <a:chOff x="0" y="3559936"/>
            <a:chExt cx="3118338" cy="584775"/>
          </a:xfrm>
        </p:grpSpPr>
        <p:sp>
          <p:nvSpPr>
            <p:cNvPr id="14" name="向左箭號 13"/>
            <p:cNvSpPr/>
            <p:nvPr/>
          </p:nvSpPr>
          <p:spPr>
            <a:xfrm rot="10800000">
              <a:off x="2274277" y="3598985"/>
              <a:ext cx="844061" cy="480646"/>
            </a:xfrm>
            <a:prstGeom prst="leftArrow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0" y="3559936"/>
              <a:ext cx="2279113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TW" sz="3200" dirty="0">
                  <a:solidFill>
                    <a:schemeClr val="bg1">
                      <a:lumMod val="85000"/>
                    </a:schemeClr>
                  </a:solidFill>
                </a:rPr>
                <a:t>Velocity </a:t>
              </a:r>
              <a:r>
                <a:rPr lang="en-US" altLang="zh-TW" sz="3200" dirty="0" smtClean="0">
                  <a:solidFill>
                    <a:schemeClr val="bg1">
                      <a:lumMod val="85000"/>
                    </a:schemeClr>
                  </a:solidFill>
                </a:rPr>
                <a:t>&lt; -1</a:t>
              </a:r>
              <a:endParaRPr lang="zh-TW" altLang="en-US" sz="32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grpSp>
        <p:nvGrpSpPr>
          <p:cNvPr id="16" name="群組 15"/>
          <p:cNvGrpSpPr/>
          <p:nvPr/>
        </p:nvGrpSpPr>
        <p:grpSpPr>
          <a:xfrm>
            <a:off x="173502" y="3040242"/>
            <a:ext cx="2944836" cy="584775"/>
            <a:chOff x="173502" y="3546920"/>
            <a:chExt cx="2944836" cy="584775"/>
          </a:xfrm>
        </p:grpSpPr>
        <p:sp>
          <p:nvSpPr>
            <p:cNvPr id="17" name="向左箭號 16"/>
            <p:cNvSpPr/>
            <p:nvPr/>
          </p:nvSpPr>
          <p:spPr>
            <a:xfrm rot="10800000">
              <a:off x="2274277" y="3598985"/>
              <a:ext cx="844061" cy="480646"/>
            </a:xfrm>
            <a:prstGeom prst="leftArrow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173502" y="3546920"/>
              <a:ext cx="2100775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TW" sz="3200" dirty="0" smtClean="0">
                  <a:solidFill>
                    <a:schemeClr val="bg1">
                      <a:lumMod val="85000"/>
                    </a:schemeClr>
                  </a:solidFill>
                </a:rPr>
                <a:t>Velocity &gt; 1</a:t>
              </a:r>
              <a:endParaRPr lang="zh-TW" altLang="en-US" sz="32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grpSp>
        <p:nvGrpSpPr>
          <p:cNvPr id="19" name="群組 18"/>
          <p:cNvGrpSpPr/>
          <p:nvPr/>
        </p:nvGrpSpPr>
        <p:grpSpPr>
          <a:xfrm>
            <a:off x="745881" y="3540369"/>
            <a:ext cx="2372457" cy="584775"/>
            <a:chOff x="745881" y="3540369"/>
            <a:chExt cx="2372457" cy="584775"/>
          </a:xfrm>
        </p:grpSpPr>
        <p:sp>
          <p:nvSpPr>
            <p:cNvPr id="20" name="向左箭號 19"/>
            <p:cNvSpPr/>
            <p:nvPr/>
          </p:nvSpPr>
          <p:spPr>
            <a:xfrm rot="10800000">
              <a:off x="2274277" y="3598985"/>
              <a:ext cx="844061" cy="480646"/>
            </a:xfrm>
            <a:prstGeom prst="leftArrow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745881" y="3540369"/>
              <a:ext cx="1528396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TW" sz="3200" dirty="0" smtClean="0">
                  <a:solidFill>
                    <a:schemeClr val="bg1">
                      <a:lumMod val="85000"/>
                    </a:schemeClr>
                  </a:solidFill>
                </a:rPr>
                <a:t>all</a:t>
              </a:r>
              <a:endParaRPr lang="zh-TW" altLang="en-US" sz="32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grpSp>
        <p:nvGrpSpPr>
          <p:cNvPr id="22" name="群組 21"/>
          <p:cNvGrpSpPr/>
          <p:nvPr/>
        </p:nvGrpSpPr>
        <p:grpSpPr>
          <a:xfrm>
            <a:off x="6194471" y="6047582"/>
            <a:ext cx="2118731" cy="338554"/>
            <a:chOff x="847493" y="5977054"/>
            <a:chExt cx="2118731" cy="338554"/>
          </a:xfrm>
        </p:grpSpPr>
        <p:sp>
          <p:nvSpPr>
            <p:cNvPr id="23" name="矩形 22"/>
            <p:cNvSpPr/>
            <p:nvPr/>
          </p:nvSpPr>
          <p:spPr>
            <a:xfrm>
              <a:off x="847493" y="6010507"/>
              <a:ext cx="1426783" cy="2564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5" name="文字方塊 24"/>
            <p:cNvSpPr txBox="1"/>
            <p:nvPr/>
          </p:nvSpPr>
          <p:spPr>
            <a:xfrm>
              <a:off x="847493" y="5977054"/>
              <a:ext cx="21187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dirty="0" smtClean="0"/>
                <a:t>(from 10 </a:t>
              </a:r>
              <a:r>
                <a:rPr lang="en-US" altLang="zh-TW" sz="1600" dirty="0" err="1" smtClean="0"/>
                <a:t>deg</a:t>
              </a:r>
              <a:r>
                <a:rPr lang="en-US" altLang="zh-TW" sz="1600" dirty="0" smtClean="0"/>
                <a:t> C)</a:t>
              </a:r>
              <a:endParaRPr lang="zh-TW" alt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1514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82575" y="1162879"/>
            <a:ext cx="8515350" cy="4754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200" dirty="0" smtClean="0"/>
              <a:t>Vertical velocity can not be used to separate different types of precipitation.</a:t>
            </a:r>
          </a:p>
          <a:p>
            <a:pPr lvl="1"/>
            <a:r>
              <a:rPr lang="en-US" altLang="zh-TW" dirty="0" smtClean="0"/>
              <a:t>Precipitation grows linearly in general, exponentially when the absolute value of vertical velocity is greater than 6 (-Pa/s)</a:t>
            </a:r>
          </a:p>
          <a:p>
            <a:pPr marL="0" indent="0">
              <a:buNone/>
            </a:pPr>
            <a:r>
              <a:rPr lang="en-US" altLang="zh-TW" dirty="0" smtClean="0"/>
              <a:t> </a:t>
            </a:r>
            <a:endParaRPr lang="zh-TW" altLang="en-US" dirty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628650" y="365127"/>
            <a:ext cx="3638550" cy="7977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smtClean="0">
                <a:latin typeface="+mn-lt"/>
              </a:rPr>
              <a:t>Result-MRI</a:t>
            </a:r>
            <a:endParaRPr lang="zh-TW" altLang="en-US" dirty="0">
              <a:latin typeface="+mn-lt"/>
            </a:endParaRPr>
          </a:p>
        </p:txBody>
      </p:sp>
      <p:grpSp>
        <p:nvGrpSpPr>
          <p:cNvPr id="11" name="群組 10"/>
          <p:cNvGrpSpPr/>
          <p:nvPr/>
        </p:nvGrpSpPr>
        <p:grpSpPr>
          <a:xfrm>
            <a:off x="120650" y="3035299"/>
            <a:ext cx="3894138" cy="3619501"/>
            <a:chOff x="120650" y="3035299"/>
            <a:chExt cx="3894138" cy="3619501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45" t="12142" r="17448" b="13640"/>
            <a:stretch/>
          </p:blipFill>
          <p:spPr>
            <a:xfrm>
              <a:off x="120650" y="3035299"/>
              <a:ext cx="3575050" cy="3619501"/>
            </a:xfrm>
            <a:prstGeom prst="rect">
              <a:avLst/>
            </a:prstGeom>
          </p:spPr>
        </p:pic>
        <p:sp>
          <p:nvSpPr>
            <p:cNvPr id="6" name="文字方塊 5"/>
            <p:cNvSpPr txBox="1"/>
            <p:nvPr/>
          </p:nvSpPr>
          <p:spPr>
            <a:xfrm>
              <a:off x="3221038" y="4753938"/>
              <a:ext cx="787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mean</a:t>
              </a:r>
              <a:endParaRPr lang="zh-TW" altLang="en-US" dirty="0"/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3239294" y="4170396"/>
              <a:ext cx="7493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95 p</a:t>
              </a:r>
              <a:endParaRPr lang="zh-TW" altLang="en-US" dirty="0"/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3254375" y="3540160"/>
              <a:ext cx="7493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99 p</a:t>
              </a:r>
              <a:endParaRPr lang="zh-TW" altLang="en-US" dirty="0"/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3265488" y="5122617"/>
              <a:ext cx="7493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5 p</a:t>
              </a:r>
              <a:endParaRPr lang="zh-TW" altLang="en-US" dirty="0"/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3240088" y="5598384"/>
              <a:ext cx="7493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/>
                <a:t>1</a:t>
              </a:r>
              <a:r>
                <a:rPr lang="en-US" altLang="zh-TW" dirty="0" smtClean="0"/>
                <a:t> p</a:t>
              </a:r>
              <a:endParaRPr lang="zh-TW" altLang="en-US" dirty="0"/>
            </a:p>
          </p:txBody>
        </p:sp>
      </p:grpSp>
      <p:grpSp>
        <p:nvGrpSpPr>
          <p:cNvPr id="17" name="群組 16"/>
          <p:cNvGrpSpPr/>
          <p:nvPr/>
        </p:nvGrpSpPr>
        <p:grpSpPr>
          <a:xfrm>
            <a:off x="4540250" y="2959100"/>
            <a:ext cx="4645025" cy="3771900"/>
            <a:chOff x="4540250" y="2959100"/>
            <a:chExt cx="4645025" cy="3771900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2" t="12500" r="18750" b="10156"/>
            <a:stretch/>
          </p:blipFill>
          <p:spPr>
            <a:xfrm>
              <a:off x="4540250" y="2959100"/>
              <a:ext cx="3619500" cy="3771900"/>
            </a:xfrm>
            <a:prstGeom prst="rect">
              <a:avLst/>
            </a:prstGeom>
          </p:spPr>
        </p:pic>
        <p:sp>
          <p:nvSpPr>
            <p:cNvPr id="12" name="文字方塊 11"/>
            <p:cNvSpPr txBox="1"/>
            <p:nvPr/>
          </p:nvSpPr>
          <p:spPr>
            <a:xfrm>
              <a:off x="7963694" y="5757913"/>
              <a:ext cx="787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95 p</a:t>
              </a:r>
              <a:endParaRPr lang="zh-TW" altLang="en-US" dirty="0"/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7961312" y="5030242"/>
              <a:ext cx="7493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99 p</a:t>
              </a:r>
              <a:endParaRPr lang="zh-TW" altLang="en-US" dirty="0"/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7878366" y="3281573"/>
              <a:ext cx="9120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99.9 p</a:t>
              </a:r>
              <a:endParaRPr lang="zh-TW" altLang="en-US" dirty="0"/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8435975" y="5906080"/>
              <a:ext cx="7493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90 p</a:t>
              </a:r>
              <a:endParaRPr lang="zh-TW" altLang="en-US" dirty="0"/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8104187" y="6044848"/>
              <a:ext cx="7493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75 p</a:t>
              </a:r>
              <a:endParaRPr lang="zh-TW" altLang="en-US" dirty="0"/>
            </a:p>
          </p:txBody>
        </p:sp>
      </p:grpSp>
      <p:grpSp>
        <p:nvGrpSpPr>
          <p:cNvPr id="18" name="群組 17"/>
          <p:cNvGrpSpPr/>
          <p:nvPr/>
        </p:nvGrpSpPr>
        <p:grpSpPr>
          <a:xfrm rot="16200000">
            <a:off x="-769438" y="4185784"/>
            <a:ext cx="2118731" cy="338554"/>
            <a:chOff x="847493" y="5977054"/>
            <a:chExt cx="2118731" cy="338554"/>
          </a:xfrm>
        </p:grpSpPr>
        <p:sp>
          <p:nvSpPr>
            <p:cNvPr id="19" name="矩形 18"/>
            <p:cNvSpPr/>
            <p:nvPr/>
          </p:nvSpPr>
          <p:spPr>
            <a:xfrm>
              <a:off x="847493" y="6010507"/>
              <a:ext cx="1426783" cy="2564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847493" y="5977054"/>
              <a:ext cx="21187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dirty="0"/>
                <a:t> </a:t>
              </a:r>
              <a:r>
                <a:rPr lang="en-US" altLang="zh-TW" sz="1600" dirty="0" smtClean="0"/>
                <a:t>         -Pa/s</a:t>
              </a:r>
              <a:endParaRPr lang="zh-TW" alt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3793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850" y="1409700"/>
            <a:ext cx="8693150" cy="5308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200" dirty="0" smtClean="0"/>
              <a:t>MRI might </a:t>
            </a:r>
            <a:r>
              <a:rPr lang="en-US" altLang="zh-TW" sz="3200" dirty="0"/>
              <a:t>not be </a:t>
            </a:r>
            <a:r>
              <a:rPr lang="en-US" altLang="zh-TW" sz="3200" dirty="0" smtClean="0"/>
              <a:t>suitable for analysis of this form</a:t>
            </a:r>
          </a:p>
          <a:p>
            <a:pPr marL="0" indent="0">
              <a:buNone/>
            </a:pPr>
            <a:r>
              <a:rPr lang="en-US" altLang="zh-TW" sz="1000" dirty="0"/>
              <a:t> </a:t>
            </a:r>
            <a:r>
              <a:rPr lang="en-US" altLang="zh-TW" sz="1000" dirty="0" smtClean="0"/>
              <a:t> </a:t>
            </a:r>
          </a:p>
          <a:p>
            <a:pPr lvl="1"/>
            <a:r>
              <a:rPr lang="en-US" altLang="zh-TW" sz="2800" dirty="0"/>
              <a:t> </a:t>
            </a:r>
            <a:r>
              <a:rPr lang="en-US" altLang="zh-TW" sz="2800" b="1" dirty="0" smtClean="0"/>
              <a:t>Resolution ( 20km * 20km )</a:t>
            </a:r>
          </a:p>
          <a:p>
            <a:pPr lvl="1"/>
            <a:r>
              <a:rPr lang="en-US" altLang="zh-TW" sz="2800" dirty="0" smtClean="0"/>
              <a:t> Vertical velocity at 500 </a:t>
            </a:r>
            <a:r>
              <a:rPr lang="en-US" altLang="zh-TW" sz="2800" dirty="0" err="1" smtClean="0"/>
              <a:t>hPa</a:t>
            </a:r>
            <a:r>
              <a:rPr lang="en-US" altLang="zh-TW" sz="2800" dirty="0" smtClean="0"/>
              <a:t> ( 6000m )</a:t>
            </a:r>
            <a:endParaRPr lang="zh-TW" altLang="en-US" sz="2800" dirty="0" smtClean="0"/>
          </a:p>
          <a:p>
            <a:pPr lvl="1"/>
            <a:r>
              <a:rPr lang="en-US" altLang="zh-TW" sz="2800" dirty="0" smtClean="0"/>
              <a:t> Precipitation underestimate</a:t>
            </a:r>
          </a:p>
          <a:p>
            <a:pPr marL="0" indent="0">
              <a:buNone/>
            </a:pPr>
            <a:endParaRPr lang="en-US" altLang="zh-TW" sz="800" dirty="0" smtClean="0"/>
          </a:p>
          <a:p>
            <a:pPr marL="0" indent="0">
              <a:buNone/>
            </a:pPr>
            <a:r>
              <a:rPr lang="en-US" altLang="zh-TW" sz="3200" dirty="0" smtClean="0"/>
              <a:t> </a:t>
            </a:r>
            <a:r>
              <a:rPr lang="en-US" altLang="zh-TW" sz="3200" dirty="0" smtClean="0">
                <a:sym typeface="Wingdings" panose="05000000000000000000" pitchFamily="2" charset="2"/>
              </a:rPr>
              <a:t> </a:t>
            </a:r>
            <a:r>
              <a:rPr lang="en-US" altLang="zh-TW" sz="3200" dirty="0" smtClean="0"/>
              <a:t>Turn to results of different layers : </a:t>
            </a:r>
          </a:p>
          <a:p>
            <a:pPr marL="457200" lvl="1" indent="0">
              <a:buNone/>
            </a:pPr>
            <a:r>
              <a:rPr lang="en-US" altLang="zh-TW" dirty="0" smtClean="0"/>
              <a:t>	</a:t>
            </a:r>
            <a:r>
              <a:rPr lang="en-US" altLang="zh-TW" sz="2800" dirty="0" smtClean="0"/>
              <a:t>Check</a:t>
            </a:r>
            <a:r>
              <a:rPr lang="en-US" altLang="zh-TW" sz="2800" dirty="0"/>
              <a:t> </a:t>
            </a:r>
            <a:r>
              <a:rPr lang="en-US" altLang="zh-TW" sz="2800" dirty="0" smtClean="0"/>
              <a:t>the performance of water vapor and</a:t>
            </a:r>
          </a:p>
          <a:p>
            <a:pPr marL="457200" lvl="1" indent="0">
              <a:buNone/>
            </a:pPr>
            <a:r>
              <a:rPr lang="en-US" altLang="zh-TW" sz="2800" dirty="0"/>
              <a:t> </a:t>
            </a:r>
            <a:r>
              <a:rPr lang="en-US" altLang="zh-TW" sz="2800" dirty="0" smtClean="0"/>
              <a:t>     relative humidity at different layer.</a:t>
            </a:r>
          </a:p>
          <a:p>
            <a:pPr marL="457200" lvl="1" indent="0">
              <a:buNone/>
            </a:pPr>
            <a:r>
              <a:rPr lang="en-US" altLang="zh-TW" sz="2800" dirty="0"/>
              <a:t>	</a:t>
            </a:r>
            <a:r>
              <a:rPr lang="en-US" altLang="zh-TW" sz="2800" dirty="0" smtClean="0"/>
              <a:t>*Results from 200 </a:t>
            </a:r>
            <a:r>
              <a:rPr lang="en-US" altLang="zh-TW" sz="2800" dirty="0" err="1" smtClean="0"/>
              <a:t>hPa</a:t>
            </a:r>
            <a:r>
              <a:rPr lang="en-US" altLang="zh-TW" sz="2800" dirty="0" smtClean="0"/>
              <a:t> are excluded.</a:t>
            </a: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628650" y="365127"/>
            <a:ext cx="7319596" cy="7977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smtClean="0">
                <a:latin typeface="+mn-lt"/>
              </a:rPr>
              <a:t>Result-MRI</a:t>
            </a:r>
            <a:endParaRPr lang="zh-TW" alt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531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圖片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0" y="993161"/>
            <a:ext cx="5852160" cy="5852160"/>
          </a:xfrm>
          <a:prstGeom prst="rect">
            <a:avLst/>
          </a:prstGeom>
        </p:spPr>
      </p:pic>
      <p:grpSp>
        <p:nvGrpSpPr>
          <p:cNvPr id="11" name="群組 10"/>
          <p:cNvGrpSpPr/>
          <p:nvPr/>
        </p:nvGrpSpPr>
        <p:grpSpPr>
          <a:xfrm>
            <a:off x="6724395" y="134179"/>
            <a:ext cx="2266240" cy="715064"/>
            <a:chOff x="6724395" y="134179"/>
            <a:chExt cx="2266240" cy="715064"/>
          </a:xfrm>
        </p:grpSpPr>
        <p:grpSp>
          <p:nvGrpSpPr>
            <p:cNvPr id="5" name="群組 4"/>
            <p:cNvGrpSpPr/>
            <p:nvPr/>
          </p:nvGrpSpPr>
          <p:grpSpPr>
            <a:xfrm>
              <a:off x="7840541" y="141357"/>
              <a:ext cx="1150094" cy="707886"/>
              <a:chOff x="7840541" y="141357"/>
              <a:chExt cx="1150094" cy="707886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7840541" y="179100"/>
                <a:ext cx="1101436" cy="6324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7" name="文字方塊 6"/>
              <p:cNvSpPr txBox="1"/>
              <p:nvPr/>
            </p:nvSpPr>
            <p:spPr>
              <a:xfrm>
                <a:off x="7899589" y="141357"/>
                <a:ext cx="109104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40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W</a:t>
                </a:r>
                <a:r>
                  <a:rPr lang="en-US" altLang="zh-TW" sz="20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en-US" altLang="zh-TW" sz="40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V</a:t>
                </a:r>
                <a:endParaRPr lang="zh-TW" altLang="en-US" sz="40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8" name="群組 7"/>
            <p:cNvGrpSpPr/>
            <p:nvPr/>
          </p:nvGrpSpPr>
          <p:grpSpPr>
            <a:xfrm>
              <a:off x="6724395" y="134179"/>
              <a:ext cx="1249505" cy="707886"/>
              <a:chOff x="7840541" y="138545"/>
              <a:chExt cx="1249505" cy="707886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7840541" y="179100"/>
                <a:ext cx="1101436" cy="6324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" name="文字方塊 9"/>
              <p:cNvSpPr txBox="1"/>
              <p:nvPr/>
            </p:nvSpPr>
            <p:spPr>
              <a:xfrm>
                <a:off x="7999000" y="138545"/>
                <a:ext cx="109104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4000" dirty="0">
                    <a:solidFill>
                      <a:srgbClr val="00B050"/>
                    </a:solidFill>
                  </a:rPr>
                  <a:t>R</a:t>
                </a:r>
                <a:r>
                  <a:rPr lang="en-US" altLang="zh-TW" sz="2000" dirty="0">
                    <a:solidFill>
                      <a:srgbClr val="00B050"/>
                    </a:solidFill>
                  </a:rPr>
                  <a:t> </a:t>
                </a:r>
                <a:r>
                  <a:rPr lang="en-US" altLang="zh-TW" sz="4000" dirty="0" smtClean="0">
                    <a:solidFill>
                      <a:srgbClr val="00B050"/>
                    </a:solidFill>
                  </a:rPr>
                  <a:t>H</a:t>
                </a:r>
                <a:endParaRPr lang="zh-TW" altLang="en-US" sz="4000" dirty="0">
                  <a:solidFill>
                    <a:srgbClr val="00B050"/>
                  </a:solidFill>
                </a:endParaRPr>
              </a:p>
            </p:txBody>
          </p:sp>
        </p:grpSp>
      </p:grpSp>
      <p:grpSp>
        <p:nvGrpSpPr>
          <p:cNvPr id="20" name="群組 19"/>
          <p:cNvGrpSpPr/>
          <p:nvPr/>
        </p:nvGrpSpPr>
        <p:grpSpPr>
          <a:xfrm>
            <a:off x="378312" y="4606698"/>
            <a:ext cx="3020641" cy="2086470"/>
            <a:chOff x="154359" y="5130800"/>
            <a:chExt cx="3020641" cy="2086470"/>
          </a:xfrm>
        </p:grpSpPr>
        <p:sp>
          <p:nvSpPr>
            <p:cNvPr id="2" name="文字方塊 1"/>
            <p:cNvSpPr txBox="1"/>
            <p:nvPr/>
          </p:nvSpPr>
          <p:spPr>
            <a:xfrm>
              <a:off x="2197100" y="6083300"/>
              <a:ext cx="977900" cy="596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TW" altLang="en-US" dirty="0"/>
            </a:p>
          </p:txBody>
        </p:sp>
        <p:sp>
          <p:nvSpPr>
            <p:cNvPr id="3" name="文字方塊 2"/>
            <p:cNvSpPr txBox="1"/>
            <p:nvPr/>
          </p:nvSpPr>
          <p:spPr>
            <a:xfrm>
              <a:off x="2313940" y="6108700"/>
              <a:ext cx="8001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3200" dirty="0" smtClean="0"/>
                <a:t>2m</a:t>
              </a:r>
              <a:endParaRPr lang="zh-TW" altLang="en-US" sz="3200" dirty="0"/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1279477" y="6140052"/>
              <a:ext cx="135128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3200" dirty="0" smtClean="0">
                  <a:solidFill>
                    <a:schemeClr val="bg1">
                      <a:lumMod val="75000"/>
                    </a:schemeClr>
                  </a:solidFill>
                </a:rPr>
                <a:t>850 </a:t>
              </a:r>
              <a:r>
                <a:rPr lang="en-US" altLang="zh-TW" sz="3200" dirty="0" err="1" smtClean="0">
                  <a:solidFill>
                    <a:schemeClr val="bg1">
                      <a:lumMod val="75000"/>
                    </a:schemeClr>
                  </a:solidFill>
                </a:rPr>
                <a:t>hPa</a:t>
              </a:r>
              <a:endParaRPr lang="zh-TW" altLang="en-US" sz="32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154359" y="6140052"/>
              <a:ext cx="111252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3000" dirty="0" smtClean="0">
                  <a:solidFill>
                    <a:schemeClr val="bg1">
                      <a:lumMod val="75000"/>
                    </a:schemeClr>
                  </a:solidFill>
                </a:rPr>
                <a:t>500 </a:t>
              </a:r>
              <a:r>
                <a:rPr lang="en-US" altLang="zh-TW" sz="3000" dirty="0" err="1" smtClean="0">
                  <a:solidFill>
                    <a:schemeClr val="bg1">
                      <a:lumMod val="75000"/>
                    </a:schemeClr>
                  </a:solidFill>
                </a:rPr>
                <a:t>hPa</a:t>
              </a:r>
              <a:endParaRPr lang="zh-TW" altLang="en-US" sz="30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7" name="手繪多邊形 16"/>
            <p:cNvSpPr/>
            <p:nvPr/>
          </p:nvSpPr>
          <p:spPr>
            <a:xfrm>
              <a:off x="292100" y="5130800"/>
              <a:ext cx="1727200" cy="1028700"/>
            </a:xfrm>
            <a:custGeom>
              <a:avLst/>
              <a:gdLst>
                <a:gd name="connsiteX0" fmla="*/ 520700 w 1727200"/>
                <a:gd name="connsiteY0" fmla="*/ 1028700 h 1028700"/>
                <a:gd name="connsiteX1" fmla="*/ 0 w 1727200"/>
                <a:gd name="connsiteY1" fmla="*/ 1028700 h 1028700"/>
                <a:gd name="connsiteX2" fmla="*/ 1727200 w 1727200"/>
                <a:gd name="connsiteY2" fmla="*/ 0 h 1028700"/>
                <a:gd name="connsiteX3" fmla="*/ 520700 w 1727200"/>
                <a:gd name="connsiteY3" fmla="*/ 1028700 h 102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028700">
                  <a:moveTo>
                    <a:pt x="520700" y="1028700"/>
                  </a:moveTo>
                  <a:lnTo>
                    <a:pt x="0" y="1028700"/>
                  </a:lnTo>
                  <a:lnTo>
                    <a:pt x="1727200" y="0"/>
                  </a:lnTo>
                  <a:lnTo>
                    <a:pt x="520700" y="102870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手繪多邊形 17"/>
            <p:cNvSpPr/>
            <p:nvPr/>
          </p:nvSpPr>
          <p:spPr>
            <a:xfrm>
              <a:off x="1422400" y="5181600"/>
              <a:ext cx="965200" cy="990600"/>
            </a:xfrm>
            <a:custGeom>
              <a:avLst/>
              <a:gdLst>
                <a:gd name="connsiteX0" fmla="*/ 508000 w 965200"/>
                <a:gd name="connsiteY0" fmla="*/ 977900 h 990600"/>
                <a:gd name="connsiteX1" fmla="*/ 0 w 965200"/>
                <a:gd name="connsiteY1" fmla="*/ 990600 h 990600"/>
                <a:gd name="connsiteX2" fmla="*/ 965200 w 965200"/>
                <a:gd name="connsiteY2" fmla="*/ 0 h 990600"/>
                <a:gd name="connsiteX3" fmla="*/ 508000 w 965200"/>
                <a:gd name="connsiteY3" fmla="*/ 97790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5200" h="990600">
                  <a:moveTo>
                    <a:pt x="508000" y="977900"/>
                  </a:moveTo>
                  <a:lnTo>
                    <a:pt x="0" y="990600"/>
                  </a:lnTo>
                  <a:lnTo>
                    <a:pt x="965200" y="0"/>
                  </a:lnTo>
                  <a:lnTo>
                    <a:pt x="508000" y="97790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" name="手繪多邊形 18"/>
            <p:cNvSpPr/>
            <p:nvPr/>
          </p:nvSpPr>
          <p:spPr>
            <a:xfrm>
              <a:off x="2400300" y="5245100"/>
              <a:ext cx="342900" cy="914400"/>
            </a:xfrm>
            <a:custGeom>
              <a:avLst/>
              <a:gdLst>
                <a:gd name="connsiteX0" fmla="*/ 342900 w 342900"/>
                <a:gd name="connsiteY0" fmla="*/ 914400 h 914400"/>
                <a:gd name="connsiteX1" fmla="*/ 0 w 342900"/>
                <a:gd name="connsiteY1" fmla="*/ 914400 h 914400"/>
                <a:gd name="connsiteX2" fmla="*/ 304800 w 342900"/>
                <a:gd name="connsiteY2" fmla="*/ 0 h 914400"/>
                <a:gd name="connsiteX3" fmla="*/ 342900 w 342900"/>
                <a:gd name="connsiteY3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900" h="914400">
                  <a:moveTo>
                    <a:pt x="342900" y="914400"/>
                  </a:moveTo>
                  <a:lnTo>
                    <a:pt x="0" y="914400"/>
                  </a:lnTo>
                  <a:lnTo>
                    <a:pt x="304800" y="0"/>
                  </a:lnTo>
                  <a:lnTo>
                    <a:pt x="342900" y="914400"/>
                  </a:lnTo>
                  <a:close/>
                </a:path>
              </a:pathLst>
            </a:cu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1" name="群組 20"/>
          <p:cNvGrpSpPr/>
          <p:nvPr/>
        </p:nvGrpSpPr>
        <p:grpSpPr>
          <a:xfrm>
            <a:off x="48126" y="739161"/>
            <a:ext cx="3545974" cy="3901440"/>
            <a:chOff x="48126" y="739161"/>
            <a:chExt cx="3545974" cy="3901440"/>
          </a:xfrm>
        </p:grpSpPr>
        <p:pic>
          <p:nvPicPr>
            <p:cNvPr id="12" name="圖片 1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5" r="6118"/>
            <a:stretch/>
          </p:blipFill>
          <p:spPr>
            <a:xfrm>
              <a:off x="48126" y="739161"/>
              <a:ext cx="3545974" cy="3901440"/>
            </a:xfrm>
            <a:prstGeom prst="rect">
              <a:avLst/>
            </a:prstGeom>
          </p:spPr>
        </p:pic>
        <p:pic>
          <p:nvPicPr>
            <p:cNvPr id="25" name="圖片 2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24" t="20583" r="40897" b="74519"/>
            <a:stretch/>
          </p:blipFill>
          <p:spPr>
            <a:xfrm>
              <a:off x="1542206" y="1542197"/>
              <a:ext cx="1501254" cy="191069"/>
            </a:xfrm>
            <a:prstGeom prst="rect">
              <a:avLst/>
            </a:prstGeom>
          </p:spPr>
        </p:pic>
      </p:grpSp>
      <p:sp>
        <p:nvSpPr>
          <p:cNvPr id="4" name="標題 1"/>
          <p:cNvSpPr txBox="1">
            <a:spLocks/>
          </p:cNvSpPr>
          <p:nvPr/>
        </p:nvSpPr>
        <p:spPr>
          <a:xfrm>
            <a:off x="628650" y="365127"/>
            <a:ext cx="7319596" cy="7977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smtClean="0">
                <a:latin typeface="+mn-lt"/>
              </a:rPr>
              <a:t>Result-MRI</a:t>
            </a:r>
            <a:endParaRPr lang="zh-TW" alt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9462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0" y="993519"/>
            <a:ext cx="5852160" cy="5852160"/>
          </a:xfrm>
          <a:prstGeom prst="rect">
            <a:avLst/>
          </a:prstGeom>
        </p:spPr>
      </p:pic>
      <p:grpSp>
        <p:nvGrpSpPr>
          <p:cNvPr id="11" name="群組 10"/>
          <p:cNvGrpSpPr/>
          <p:nvPr/>
        </p:nvGrpSpPr>
        <p:grpSpPr>
          <a:xfrm>
            <a:off x="6724395" y="134179"/>
            <a:ext cx="2266240" cy="715064"/>
            <a:chOff x="6724395" y="134179"/>
            <a:chExt cx="2266240" cy="715064"/>
          </a:xfrm>
        </p:grpSpPr>
        <p:grpSp>
          <p:nvGrpSpPr>
            <p:cNvPr id="5" name="群組 4"/>
            <p:cNvGrpSpPr/>
            <p:nvPr/>
          </p:nvGrpSpPr>
          <p:grpSpPr>
            <a:xfrm>
              <a:off x="7840541" y="141357"/>
              <a:ext cx="1150094" cy="707886"/>
              <a:chOff x="7840541" y="141357"/>
              <a:chExt cx="1150094" cy="707886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7840541" y="179100"/>
                <a:ext cx="1101436" cy="6324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7" name="文字方塊 6"/>
              <p:cNvSpPr txBox="1"/>
              <p:nvPr/>
            </p:nvSpPr>
            <p:spPr>
              <a:xfrm>
                <a:off x="7899589" y="141357"/>
                <a:ext cx="109104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40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W</a:t>
                </a:r>
                <a:r>
                  <a:rPr lang="en-US" altLang="zh-TW" sz="20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en-US" altLang="zh-TW" sz="40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V</a:t>
                </a:r>
                <a:endParaRPr lang="zh-TW" altLang="en-US" sz="40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8" name="群組 7"/>
            <p:cNvGrpSpPr/>
            <p:nvPr/>
          </p:nvGrpSpPr>
          <p:grpSpPr>
            <a:xfrm>
              <a:off x="6724395" y="134179"/>
              <a:ext cx="1249505" cy="707886"/>
              <a:chOff x="7840541" y="138545"/>
              <a:chExt cx="1249505" cy="707886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7840541" y="179100"/>
                <a:ext cx="1101436" cy="6324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" name="文字方塊 9"/>
              <p:cNvSpPr txBox="1"/>
              <p:nvPr/>
            </p:nvSpPr>
            <p:spPr>
              <a:xfrm>
                <a:off x="7999000" y="138545"/>
                <a:ext cx="109104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4000" dirty="0">
                    <a:solidFill>
                      <a:srgbClr val="00B050"/>
                    </a:solidFill>
                  </a:rPr>
                  <a:t>R</a:t>
                </a:r>
                <a:r>
                  <a:rPr lang="en-US" altLang="zh-TW" sz="2000" dirty="0">
                    <a:solidFill>
                      <a:srgbClr val="00B050"/>
                    </a:solidFill>
                  </a:rPr>
                  <a:t> </a:t>
                </a:r>
                <a:r>
                  <a:rPr lang="en-US" altLang="zh-TW" sz="4000" dirty="0" smtClean="0">
                    <a:solidFill>
                      <a:srgbClr val="00B050"/>
                    </a:solidFill>
                  </a:rPr>
                  <a:t>H</a:t>
                </a:r>
                <a:endParaRPr lang="zh-TW" altLang="en-US" sz="4000" dirty="0">
                  <a:solidFill>
                    <a:srgbClr val="00B050"/>
                  </a:solidFill>
                </a:endParaRPr>
              </a:p>
            </p:txBody>
          </p:sp>
        </p:grpSp>
      </p:grpSp>
      <p:grpSp>
        <p:nvGrpSpPr>
          <p:cNvPr id="14" name="群組 13"/>
          <p:cNvGrpSpPr/>
          <p:nvPr/>
        </p:nvGrpSpPr>
        <p:grpSpPr>
          <a:xfrm>
            <a:off x="48126" y="747689"/>
            <a:ext cx="3545080" cy="3901440"/>
            <a:chOff x="48126" y="735657"/>
            <a:chExt cx="3545080" cy="3901440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61" r="6272"/>
            <a:stretch/>
          </p:blipFill>
          <p:spPr>
            <a:xfrm>
              <a:off x="48126" y="735657"/>
              <a:ext cx="3545080" cy="3901440"/>
            </a:xfrm>
            <a:prstGeom prst="rect">
              <a:avLst/>
            </a:prstGeom>
          </p:spPr>
        </p:pic>
        <p:sp>
          <p:nvSpPr>
            <p:cNvPr id="13" name="矩形 12"/>
            <p:cNvSpPr/>
            <p:nvPr/>
          </p:nvSpPr>
          <p:spPr>
            <a:xfrm>
              <a:off x="2768957" y="1162879"/>
              <a:ext cx="138985" cy="279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4" name="標題 1"/>
          <p:cNvSpPr txBox="1">
            <a:spLocks/>
          </p:cNvSpPr>
          <p:nvPr/>
        </p:nvSpPr>
        <p:spPr>
          <a:xfrm>
            <a:off x="628650" y="365127"/>
            <a:ext cx="4278201" cy="7977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smtClean="0">
                <a:latin typeface="+mn-lt"/>
              </a:rPr>
              <a:t>Result-MRI</a:t>
            </a:r>
            <a:endParaRPr lang="zh-TW" altLang="en-US" dirty="0">
              <a:latin typeface="+mn-lt"/>
            </a:endParaRPr>
          </a:p>
        </p:txBody>
      </p:sp>
      <p:grpSp>
        <p:nvGrpSpPr>
          <p:cNvPr id="31" name="群組 30"/>
          <p:cNvGrpSpPr/>
          <p:nvPr/>
        </p:nvGrpSpPr>
        <p:grpSpPr>
          <a:xfrm>
            <a:off x="378312" y="4606698"/>
            <a:ext cx="3020641" cy="2086470"/>
            <a:chOff x="154359" y="5130800"/>
            <a:chExt cx="3020641" cy="2086470"/>
          </a:xfrm>
        </p:grpSpPr>
        <p:sp>
          <p:nvSpPr>
            <p:cNvPr id="32" name="文字方塊 31"/>
            <p:cNvSpPr txBox="1"/>
            <p:nvPr/>
          </p:nvSpPr>
          <p:spPr>
            <a:xfrm>
              <a:off x="2197100" y="6083300"/>
              <a:ext cx="977900" cy="596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TW" altLang="en-US" dirty="0"/>
            </a:p>
          </p:txBody>
        </p:sp>
        <p:sp>
          <p:nvSpPr>
            <p:cNvPr id="33" name="文字方塊 32"/>
            <p:cNvSpPr txBox="1"/>
            <p:nvPr/>
          </p:nvSpPr>
          <p:spPr>
            <a:xfrm>
              <a:off x="2313940" y="6108700"/>
              <a:ext cx="8001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3200" dirty="0" smtClean="0">
                  <a:solidFill>
                    <a:schemeClr val="bg1">
                      <a:lumMod val="75000"/>
                    </a:schemeClr>
                  </a:solidFill>
                </a:rPr>
                <a:t>2m</a:t>
              </a:r>
              <a:endParaRPr lang="zh-TW" altLang="en-US" sz="32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34" name="文字方塊 33"/>
            <p:cNvSpPr txBox="1"/>
            <p:nvPr/>
          </p:nvSpPr>
          <p:spPr>
            <a:xfrm>
              <a:off x="1279477" y="6140052"/>
              <a:ext cx="135128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3200" dirty="0" smtClean="0"/>
                <a:t>850 </a:t>
              </a:r>
              <a:r>
                <a:rPr lang="en-US" altLang="zh-TW" sz="3200" dirty="0" err="1" smtClean="0"/>
                <a:t>hPa</a:t>
              </a:r>
              <a:endParaRPr lang="zh-TW" altLang="en-US" sz="3200" dirty="0"/>
            </a:p>
          </p:txBody>
        </p:sp>
        <p:sp>
          <p:nvSpPr>
            <p:cNvPr id="35" name="文字方塊 34"/>
            <p:cNvSpPr txBox="1"/>
            <p:nvPr/>
          </p:nvSpPr>
          <p:spPr>
            <a:xfrm>
              <a:off x="154359" y="6140052"/>
              <a:ext cx="111252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3000" dirty="0" smtClean="0">
                  <a:solidFill>
                    <a:schemeClr val="bg1">
                      <a:lumMod val="75000"/>
                    </a:schemeClr>
                  </a:solidFill>
                </a:rPr>
                <a:t>500 </a:t>
              </a:r>
              <a:r>
                <a:rPr lang="en-US" altLang="zh-TW" sz="3000" dirty="0" err="1" smtClean="0">
                  <a:solidFill>
                    <a:schemeClr val="bg1">
                      <a:lumMod val="75000"/>
                    </a:schemeClr>
                  </a:solidFill>
                </a:rPr>
                <a:t>hPa</a:t>
              </a:r>
              <a:endParaRPr lang="zh-TW" altLang="en-US" sz="30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36" name="手繪多邊形 35"/>
            <p:cNvSpPr/>
            <p:nvPr/>
          </p:nvSpPr>
          <p:spPr>
            <a:xfrm>
              <a:off x="292100" y="5130800"/>
              <a:ext cx="1727200" cy="1028700"/>
            </a:xfrm>
            <a:custGeom>
              <a:avLst/>
              <a:gdLst>
                <a:gd name="connsiteX0" fmla="*/ 520700 w 1727200"/>
                <a:gd name="connsiteY0" fmla="*/ 1028700 h 1028700"/>
                <a:gd name="connsiteX1" fmla="*/ 0 w 1727200"/>
                <a:gd name="connsiteY1" fmla="*/ 1028700 h 1028700"/>
                <a:gd name="connsiteX2" fmla="*/ 1727200 w 1727200"/>
                <a:gd name="connsiteY2" fmla="*/ 0 h 1028700"/>
                <a:gd name="connsiteX3" fmla="*/ 520700 w 1727200"/>
                <a:gd name="connsiteY3" fmla="*/ 1028700 h 102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028700">
                  <a:moveTo>
                    <a:pt x="520700" y="1028700"/>
                  </a:moveTo>
                  <a:lnTo>
                    <a:pt x="0" y="1028700"/>
                  </a:lnTo>
                  <a:lnTo>
                    <a:pt x="1727200" y="0"/>
                  </a:lnTo>
                  <a:lnTo>
                    <a:pt x="520700" y="102870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7" name="手繪多邊形 36"/>
            <p:cNvSpPr/>
            <p:nvPr/>
          </p:nvSpPr>
          <p:spPr>
            <a:xfrm>
              <a:off x="1422400" y="5181600"/>
              <a:ext cx="965200" cy="990600"/>
            </a:xfrm>
            <a:custGeom>
              <a:avLst/>
              <a:gdLst>
                <a:gd name="connsiteX0" fmla="*/ 508000 w 965200"/>
                <a:gd name="connsiteY0" fmla="*/ 977900 h 990600"/>
                <a:gd name="connsiteX1" fmla="*/ 0 w 965200"/>
                <a:gd name="connsiteY1" fmla="*/ 990600 h 990600"/>
                <a:gd name="connsiteX2" fmla="*/ 965200 w 965200"/>
                <a:gd name="connsiteY2" fmla="*/ 0 h 990600"/>
                <a:gd name="connsiteX3" fmla="*/ 508000 w 965200"/>
                <a:gd name="connsiteY3" fmla="*/ 97790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5200" h="990600">
                  <a:moveTo>
                    <a:pt x="508000" y="977900"/>
                  </a:moveTo>
                  <a:lnTo>
                    <a:pt x="0" y="990600"/>
                  </a:lnTo>
                  <a:lnTo>
                    <a:pt x="965200" y="0"/>
                  </a:lnTo>
                  <a:lnTo>
                    <a:pt x="508000" y="9779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8" name="手繪多邊形 37"/>
            <p:cNvSpPr/>
            <p:nvPr/>
          </p:nvSpPr>
          <p:spPr>
            <a:xfrm>
              <a:off x="2400300" y="5245100"/>
              <a:ext cx="342900" cy="914400"/>
            </a:xfrm>
            <a:custGeom>
              <a:avLst/>
              <a:gdLst>
                <a:gd name="connsiteX0" fmla="*/ 342900 w 342900"/>
                <a:gd name="connsiteY0" fmla="*/ 914400 h 914400"/>
                <a:gd name="connsiteX1" fmla="*/ 0 w 342900"/>
                <a:gd name="connsiteY1" fmla="*/ 914400 h 914400"/>
                <a:gd name="connsiteX2" fmla="*/ 304800 w 342900"/>
                <a:gd name="connsiteY2" fmla="*/ 0 h 914400"/>
                <a:gd name="connsiteX3" fmla="*/ 342900 w 342900"/>
                <a:gd name="connsiteY3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900" h="914400">
                  <a:moveTo>
                    <a:pt x="342900" y="914400"/>
                  </a:moveTo>
                  <a:lnTo>
                    <a:pt x="0" y="914400"/>
                  </a:lnTo>
                  <a:lnTo>
                    <a:pt x="304800" y="0"/>
                  </a:lnTo>
                  <a:lnTo>
                    <a:pt x="342900" y="91440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31719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0" y="993161"/>
            <a:ext cx="5852160" cy="5852160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" r="6001"/>
          <a:stretch/>
        </p:blipFill>
        <p:spPr>
          <a:xfrm>
            <a:off x="48126" y="745511"/>
            <a:ext cx="3555686" cy="3901440"/>
          </a:xfrm>
          <a:prstGeom prst="rect">
            <a:avLst/>
          </a:prstGeom>
        </p:spPr>
      </p:pic>
      <p:grpSp>
        <p:nvGrpSpPr>
          <p:cNvPr id="11" name="群組 10"/>
          <p:cNvGrpSpPr/>
          <p:nvPr/>
        </p:nvGrpSpPr>
        <p:grpSpPr>
          <a:xfrm>
            <a:off x="6724395" y="134179"/>
            <a:ext cx="2266240" cy="715064"/>
            <a:chOff x="6724395" y="134179"/>
            <a:chExt cx="2266240" cy="715064"/>
          </a:xfrm>
        </p:grpSpPr>
        <p:grpSp>
          <p:nvGrpSpPr>
            <p:cNvPr id="5" name="群組 4"/>
            <p:cNvGrpSpPr/>
            <p:nvPr/>
          </p:nvGrpSpPr>
          <p:grpSpPr>
            <a:xfrm>
              <a:off x="7840541" y="141357"/>
              <a:ext cx="1150094" cy="707886"/>
              <a:chOff x="7840541" y="141357"/>
              <a:chExt cx="1150094" cy="707886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7840541" y="179100"/>
                <a:ext cx="1101436" cy="6324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7" name="文字方塊 6"/>
              <p:cNvSpPr txBox="1"/>
              <p:nvPr/>
            </p:nvSpPr>
            <p:spPr>
              <a:xfrm>
                <a:off x="7899589" y="141357"/>
                <a:ext cx="109104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40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W</a:t>
                </a:r>
                <a:r>
                  <a:rPr lang="en-US" altLang="zh-TW" sz="20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en-US" altLang="zh-TW" sz="40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V</a:t>
                </a:r>
                <a:endParaRPr lang="zh-TW" altLang="en-US" sz="40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8" name="群組 7"/>
            <p:cNvGrpSpPr/>
            <p:nvPr/>
          </p:nvGrpSpPr>
          <p:grpSpPr>
            <a:xfrm>
              <a:off x="6724395" y="134179"/>
              <a:ext cx="1249505" cy="707886"/>
              <a:chOff x="7840541" y="138545"/>
              <a:chExt cx="1249505" cy="707886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7840541" y="179100"/>
                <a:ext cx="1101436" cy="6324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" name="文字方塊 9"/>
              <p:cNvSpPr txBox="1"/>
              <p:nvPr/>
            </p:nvSpPr>
            <p:spPr>
              <a:xfrm>
                <a:off x="7999000" y="138545"/>
                <a:ext cx="109104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4000" dirty="0">
                    <a:solidFill>
                      <a:srgbClr val="00B050"/>
                    </a:solidFill>
                  </a:rPr>
                  <a:t>R</a:t>
                </a:r>
                <a:r>
                  <a:rPr lang="en-US" altLang="zh-TW" sz="2000" dirty="0">
                    <a:solidFill>
                      <a:srgbClr val="00B050"/>
                    </a:solidFill>
                  </a:rPr>
                  <a:t> </a:t>
                </a:r>
                <a:r>
                  <a:rPr lang="en-US" altLang="zh-TW" sz="4000" dirty="0" smtClean="0">
                    <a:solidFill>
                      <a:srgbClr val="00B050"/>
                    </a:solidFill>
                  </a:rPr>
                  <a:t>H</a:t>
                </a:r>
                <a:endParaRPr lang="zh-TW" altLang="en-US" sz="4000" dirty="0">
                  <a:solidFill>
                    <a:srgbClr val="00B050"/>
                  </a:solidFill>
                </a:endParaRPr>
              </a:p>
            </p:txBody>
          </p:sp>
        </p:grpSp>
      </p:grpSp>
      <p:sp>
        <p:nvSpPr>
          <p:cNvPr id="4" name="標題 1"/>
          <p:cNvSpPr txBox="1">
            <a:spLocks/>
          </p:cNvSpPr>
          <p:nvPr/>
        </p:nvSpPr>
        <p:spPr>
          <a:xfrm>
            <a:off x="628650" y="365127"/>
            <a:ext cx="5873750" cy="7977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smtClean="0">
                <a:latin typeface="+mn-lt"/>
              </a:rPr>
              <a:t>Result-MRI</a:t>
            </a:r>
            <a:endParaRPr lang="zh-TW" altLang="en-US" dirty="0">
              <a:latin typeface="+mn-lt"/>
            </a:endParaRPr>
          </a:p>
        </p:txBody>
      </p:sp>
      <p:grpSp>
        <p:nvGrpSpPr>
          <p:cNvPr id="31" name="群組 30"/>
          <p:cNvGrpSpPr/>
          <p:nvPr/>
        </p:nvGrpSpPr>
        <p:grpSpPr>
          <a:xfrm>
            <a:off x="378312" y="4606698"/>
            <a:ext cx="3020641" cy="2086470"/>
            <a:chOff x="154359" y="5130800"/>
            <a:chExt cx="3020641" cy="2086470"/>
          </a:xfrm>
        </p:grpSpPr>
        <p:sp>
          <p:nvSpPr>
            <p:cNvPr id="32" name="文字方塊 31"/>
            <p:cNvSpPr txBox="1"/>
            <p:nvPr/>
          </p:nvSpPr>
          <p:spPr>
            <a:xfrm>
              <a:off x="2197100" y="6083300"/>
              <a:ext cx="977900" cy="596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TW" altLang="en-US" dirty="0"/>
            </a:p>
          </p:txBody>
        </p:sp>
        <p:sp>
          <p:nvSpPr>
            <p:cNvPr id="33" name="文字方塊 32"/>
            <p:cNvSpPr txBox="1"/>
            <p:nvPr/>
          </p:nvSpPr>
          <p:spPr>
            <a:xfrm>
              <a:off x="2313940" y="6108700"/>
              <a:ext cx="8001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3200" dirty="0" smtClean="0">
                  <a:solidFill>
                    <a:schemeClr val="bg1">
                      <a:lumMod val="75000"/>
                    </a:schemeClr>
                  </a:solidFill>
                </a:rPr>
                <a:t>2m</a:t>
              </a:r>
              <a:endParaRPr lang="zh-TW" altLang="en-US" sz="32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34" name="文字方塊 33"/>
            <p:cNvSpPr txBox="1"/>
            <p:nvPr/>
          </p:nvSpPr>
          <p:spPr>
            <a:xfrm>
              <a:off x="1279477" y="6140052"/>
              <a:ext cx="135128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3200" dirty="0" smtClean="0">
                  <a:solidFill>
                    <a:schemeClr val="bg1">
                      <a:lumMod val="75000"/>
                    </a:schemeClr>
                  </a:solidFill>
                </a:rPr>
                <a:t>850 </a:t>
              </a:r>
              <a:r>
                <a:rPr lang="en-US" altLang="zh-TW" sz="3200" dirty="0" err="1" smtClean="0">
                  <a:solidFill>
                    <a:schemeClr val="bg1">
                      <a:lumMod val="75000"/>
                    </a:schemeClr>
                  </a:solidFill>
                </a:rPr>
                <a:t>hPa</a:t>
              </a:r>
              <a:endParaRPr lang="zh-TW" altLang="en-US" sz="32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35" name="文字方塊 34"/>
            <p:cNvSpPr txBox="1"/>
            <p:nvPr/>
          </p:nvSpPr>
          <p:spPr>
            <a:xfrm>
              <a:off x="154359" y="6140052"/>
              <a:ext cx="111252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3000" dirty="0" smtClean="0"/>
                <a:t>500 </a:t>
              </a:r>
              <a:r>
                <a:rPr lang="en-US" altLang="zh-TW" sz="3000" dirty="0" err="1" smtClean="0"/>
                <a:t>hPa</a:t>
              </a:r>
              <a:endParaRPr lang="zh-TW" altLang="en-US" sz="3000" dirty="0"/>
            </a:p>
          </p:txBody>
        </p:sp>
        <p:sp>
          <p:nvSpPr>
            <p:cNvPr id="36" name="手繪多邊形 35"/>
            <p:cNvSpPr/>
            <p:nvPr/>
          </p:nvSpPr>
          <p:spPr>
            <a:xfrm>
              <a:off x="292100" y="5130800"/>
              <a:ext cx="1727200" cy="1028700"/>
            </a:xfrm>
            <a:custGeom>
              <a:avLst/>
              <a:gdLst>
                <a:gd name="connsiteX0" fmla="*/ 520700 w 1727200"/>
                <a:gd name="connsiteY0" fmla="*/ 1028700 h 1028700"/>
                <a:gd name="connsiteX1" fmla="*/ 0 w 1727200"/>
                <a:gd name="connsiteY1" fmla="*/ 1028700 h 1028700"/>
                <a:gd name="connsiteX2" fmla="*/ 1727200 w 1727200"/>
                <a:gd name="connsiteY2" fmla="*/ 0 h 1028700"/>
                <a:gd name="connsiteX3" fmla="*/ 520700 w 1727200"/>
                <a:gd name="connsiteY3" fmla="*/ 1028700 h 102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028700">
                  <a:moveTo>
                    <a:pt x="520700" y="1028700"/>
                  </a:moveTo>
                  <a:lnTo>
                    <a:pt x="0" y="1028700"/>
                  </a:lnTo>
                  <a:lnTo>
                    <a:pt x="1727200" y="0"/>
                  </a:lnTo>
                  <a:lnTo>
                    <a:pt x="520700" y="10287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7" name="手繪多邊形 36"/>
            <p:cNvSpPr/>
            <p:nvPr/>
          </p:nvSpPr>
          <p:spPr>
            <a:xfrm>
              <a:off x="1422400" y="5181600"/>
              <a:ext cx="965200" cy="990600"/>
            </a:xfrm>
            <a:custGeom>
              <a:avLst/>
              <a:gdLst>
                <a:gd name="connsiteX0" fmla="*/ 508000 w 965200"/>
                <a:gd name="connsiteY0" fmla="*/ 977900 h 990600"/>
                <a:gd name="connsiteX1" fmla="*/ 0 w 965200"/>
                <a:gd name="connsiteY1" fmla="*/ 990600 h 990600"/>
                <a:gd name="connsiteX2" fmla="*/ 965200 w 965200"/>
                <a:gd name="connsiteY2" fmla="*/ 0 h 990600"/>
                <a:gd name="connsiteX3" fmla="*/ 508000 w 965200"/>
                <a:gd name="connsiteY3" fmla="*/ 97790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5200" h="990600">
                  <a:moveTo>
                    <a:pt x="508000" y="977900"/>
                  </a:moveTo>
                  <a:lnTo>
                    <a:pt x="0" y="990600"/>
                  </a:lnTo>
                  <a:lnTo>
                    <a:pt x="965200" y="0"/>
                  </a:lnTo>
                  <a:lnTo>
                    <a:pt x="508000" y="97790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8" name="手繪多邊形 37"/>
            <p:cNvSpPr/>
            <p:nvPr/>
          </p:nvSpPr>
          <p:spPr>
            <a:xfrm>
              <a:off x="2400300" y="5245100"/>
              <a:ext cx="342900" cy="914400"/>
            </a:xfrm>
            <a:custGeom>
              <a:avLst/>
              <a:gdLst>
                <a:gd name="connsiteX0" fmla="*/ 342900 w 342900"/>
                <a:gd name="connsiteY0" fmla="*/ 914400 h 914400"/>
                <a:gd name="connsiteX1" fmla="*/ 0 w 342900"/>
                <a:gd name="connsiteY1" fmla="*/ 914400 h 914400"/>
                <a:gd name="connsiteX2" fmla="*/ 304800 w 342900"/>
                <a:gd name="connsiteY2" fmla="*/ 0 h 914400"/>
                <a:gd name="connsiteX3" fmla="*/ 342900 w 342900"/>
                <a:gd name="connsiteY3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900" h="914400">
                  <a:moveTo>
                    <a:pt x="342900" y="914400"/>
                  </a:moveTo>
                  <a:lnTo>
                    <a:pt x="0" y="914400"/>
                  </a:lnTo>
                  <a:lnTo>
                    <a:pt x="304800" y="0"/>
                  </a:lnTo>
                  <a:lnTo>
                    <a:pt x="342900" y="91440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50812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31820" y="1497169"/>
            <a:ext cx="8912180" cy="4576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200" dirty="0" smtClean="0"/>
              <a:t>For 2m layer and 850 </a:t>
            </a:r>
            <a:r>
              <a:rPr lang="en-US" altLang="zh-TW" sz="3200" dirty="0" err="1" smtClean="0"/>
              <a:t>hPa</a:t>
            </a:r>
            <a:r>
              <a:rPr lang="en-US" altLang="zh-TW" sz="3200" dirty="0" smtClean="0"/>
              <a:t> layer : </a:t>
            </a:r>
          </a:p>
          <a:p>
            <a:pPr lvl="1"/>
            <a:r>
              <a:rPr lang="en-US" altLang="zh-TW" sz="2800" dirty="0" smtClean="0"/>
              <a:t> relative humidity remains constant</a:t>
            </a:r>
          </a:p>
          <a:p>
            <a:pPr lvl="1"/>
            <a:r>
              <a:rPr lang="en-US" altLang="zh-TW" sz="2800" dirty="0"/>
              <a:t> </a:t>
            </a:r>
            <a:r>
              <a:rPr lang="en-US" altLang="zh-TW" sz="2800" dirty="0" smtClean="0"/>
              <a:t>water vapor follows C-C scaling</a:t>
            </a:r>
          </a:p>
          <a:p>
            <a:pPr marL="0" indent="0">
              <a:buNone/>
            </a:pPr>
            <a:r>
              <a:rPr lang="en-US" altLang="zh-TW" sz="3200" dirty="0" smtClean="0"/>
              <a:t>For 500 </a:t>
            </a:r>
            <a:r>
              <a:rPr lang="en-US" altLang="zh-TW" sz="3200" dirty="0" err="1" smtClean="0"/>
              <a:t>hPa</a:t>
            </a:r>
            <a:r>
              <a:rPr lang="en-US" altLang="zh-TW" sz="3200" dirty="0" smtClean="0"/>
              <a:t> layer : </a:t>
            </a:r>
          </a:p>
          <a:p>
            <a:pPr lvl="1"/>
            <a:r>
              <a:rPr lang="en-US" altLang="zh-TW" sz="2800" dirty="0" smtClean="0"/>
              <a:t> relative humidity doesn’t remain constant</a:t>
            </a:r>
          </a:p>
          <a:p>
            <a:pPr lvl="1"/>
            <a:r>
              <a:rPr lang="en-US" altLang="zh-TW" sz="2800" dirty="0"/>
              <a:t> </a:t>
            </a:r>
            <a:r>
              <a:rPr lang="en-US" altLang="zh-TW" sz="2800" dirty="0" smtClean="0"/>
              <a:t>water vapor depends more on relative humidity</a:t>
            </a:r>
          </a:p>
          <a:p>
            <a:pPr lvl="1"/>
            <a:r>
              <a:rPr lang="en-US" altLang="zh-TW" sz="2800" dirty="0"/>
              <a:t> </a:t>
            </a:r>
            <a:r>
              <a:rPr lang="en-US" altLang="zh-TW" sz="2800" dirty="0" smtClean="0"/>
              <a:t>water vapor follows double C-C scaling</a:t>
            </a: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628650" y="365127"/>
            <a:ext cx="7319596" cy="7977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smtClean="0">
                <a:latin typeface="+mn-lt"/>
              </a:rPr>
              <a:t>Result-MRI</a:t>
            </a:r>
            <a:endParaRPr lang="zh-TW" alt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1111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37230" y="4408227"/>
            <a:ext cx="5663821" cy="39578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31820" y="1497169"/>
            <a:ext cx="8912180" cy="4576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200" dirty="0" smtClean="0"/>
              <a:t>For 2m layer and 850 </a:t>
            </a:r>
            <a:r>
              <a:rPr lang="en-US" altLang="zh-TW" sz="3200" dirty="0" err="1" smtClean="0"/>
              <a:t>hPa</a:t>
            </a:r>
            <a:r>
              <a:rPr lang="en-US" altLang="zh-TW" sz="3200" dirty="0" smtClean="0"/>
              <a:t> layer : </a:t>
            </a:r>
          </a:p>
          <a:p>
            <a:pPr lvl="1"/>
            <a:r>
              <a:rPr lang="en-US" altLang="zh-TW" sz="2800" dirty="0" smtClean="0"/>
              <a:t> relative humidity remains constant</a:t>
            </a:r>
          </a:p>
          <a:p>
            <a:pPr lvl="1"/>
            <a:r>
              <a:rPr lang="en-US" altLang="zh-TW" sz="2800" dirty="0"/>
              <a:t> </a:t>
            </a:r>
            <a:r>
              <a:rPr lang="en-US" altLang="zh-TW" sz="2800" dirty="0" smtClean="0"/>
              <a:t>water vapor follows C-C scaling</a:t>
            </a:r>
          </a:p>
          <a:p>
            <a:pPr marL="0" indent="0">
              <a:buNone/>
            </a:pPr>
            <a:r>
              <a:rPr lang="en-US" altLang="zh-TW" sz="3200" dirty="0" smtClean="0"/>
              <a:t>For 500 </a:t>
            </a:r>
            <a:r>
              <a:rPr lang="en-US" altLang="zh-TW" sz="3200" dirty="0" err="1" smtClean="0"/>
              <a:t>hPa</a:t>
            </a:r>
            <a:r>
              <a:rPr lang="en-US" altLang="zh-TW" sz="3200" dirty="0" smtClean="0"/>
              <a:t> layer : </a:t>
            </a:r>
          </a:p>
          <a:p>
            <a:pPr lvl="1"/>
            <a:r>
              <a:rPr lang="en-US" altLang="zh-TW" sz="2800" dirty="0" smtClean="0"/>
              <a:t> relative humidity doesn’t remain constant</a:t>
            </a:r>
          </a:p>
          <a:p>
            <a:pPr lvl="1"/>
            <a:r>
              <a:rPr lang="en-US" altLang="zh-TW" sz="2800" dirty="0"/>
              <a:t> </a:t>
            </a:r>
            <a:r>
              <a:rPr lang="en-US" altLang="zh-TW" sz="2800" dirty="0" smtClean="0"/>
              <a:t>water vapor depends more on relative humidity</a:t>
            </a:r>
          </a:p>
          <a:p>
            <a:pPr lvl="1"/>
            <a:r>
              <a:rPr lang="en-US" altLang="zh-TW" sz="2800" dirty="0"/>
              <a:t> </a:t>
            </a:r>
            <a:r>
              <a:rPr lang="en-US" altLang="zh-TW" sz="2800" dirty="0" smtClean="0"/>
              <a:t>water vapor follows double C-C scaling</a:t>
            </a: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628650" y="365127"/>
            <a:ext cx="7319596" cy="7977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smtClean="0">
                <a:latin typeface="+mn-lt"/>
              </a:rPr>
              <a:t>Result-MRI</a:t>
            </a:r>
            <a:endParaRPr lang="zh-TW" altLang="en-US" dirty="0">
              <a:latin typeface="+mn-lt"/>
            </a:endParaRPr>
          </a:p>
        </p:txBody>
      </p:sp>
      <p:sp>
        <p:nvSpPr>
          <p:cNvPr id="5" name="向下箭號 4"/>
          <p:cNvSpPr/>
          <p:nvPr/>
        </p:nvSpPr>
        <p:spPr>
          <a:xfrm rot="9720000">
            <a:off x="3712191" y="4947384"/>
            <a:ext cx="313898" cy="464024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2579427" y="5513686"/>
            <a:ext cx="60323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Can this be one of the reason for </a:t>
            </a:r>
          </a:p>
          <a:p>
            <a:r>
              <a:rPr lang="en-US" altLang="zh-TW" sz="2800" dirty="0" smtClean="0"/>
              <a:t>the super C-C scaling in precipitation ?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73969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49250" y="1409700"/>
            <a:ext cx="8515350" cy="5067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altLang="zh-TW" sz="3200" dirty="0" smtClean="0"/>
              <a:t>Clausius–Clapeyron relation</a:t>
            </a:r>
          </a:p>
          <a:p>
            <a:pPr marL="0" indent="0">
              <a:buNone/>
            </a:pPr>
            <a:endParaRPr lang="sv-SE" altLang="zh-TW" sz="1050" dirty="0" smtClean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4625645" cy="797752"/>
          </a:xfrm>
        </p:spPr>
        <p:txBody>
          <a:bodyPr/>
          <a:lstStyle/>
          <a:p>
            <a:r>
              <a:rPr lang="en-US" altLang="zh-TW" dirty="0" smtClean="0">
                <a:latin typeface="+mn-lt"/>
              </a:rPr>
              <a:t>Theory Base</a:t>
            </a:r>
            <a:endParaRPr lang="zh-TW" altLang="en-US" dirty="0">
              <a:latin typeface="+mn-lt"/>
            </a:endParaRPr>
          </a:p>
        </p:txBody>
      </p:sp>
      <p:grpSp>
        <p:nvGrpSpPr>
          <p:cNvPr id="19" name="群組 18"/>
          <p:cNvGrpSpPr/>
          <p:nvPr/>
        </p:nvGrpSpPr>
        <p:grpSpPr>
          <a:xfrm>
            <a:off x="556281" y="1928208"/>
            <a:ext cx="7121699" cy="4265532"/>
            <a:chOff x="556281" y="1928208"/>
            <a:chExt cx="7121699" cy="4265532"/>
          </a:xfrm>
        </p:grpSpPr>
        <p:pic>
          <p:nvPicPr>
            <p:cNvPr id="18" name="圖片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565" y="2016431"/>
              <a:ext cx="6812415" cy="4177309"/>
            </a:xfrm>
            <a:prstGeom prst="rect">
              <a:avLst/>
            </a:prstGeom>
          </p:spPr>
        </p:pic>
        <p:cxnSp>
          <p:nvCxnSpPr>
            <p:cNvPr id="6" name="直線接點 5"/>
            <p:cNvCxnSpPr/>
            <p:nvPr/>
          </p:nvCxnSpPr>
          <p:spPr>
            <a:xfrm>
              <a:off x="556281" y="3983940"/>
              <a:ext cx="7121699" cy="28375"/>
            </a:xfrm>
            <a:prstGeom prst="line">
              <a:avLst/>
            </a:prstGeom>
            <a:ln w="63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接點 7"/>
            <p:cNvCxnSpPr/>
            <p:nvPr/>
          </p:nvCxnSpPr>
          <p:spPr>
            <a:xfrm>
              <a:off x="589413" y="4241804"/>
              <a:ext cx="7088567" cy="1653"/>
            </a:xfrm>
            <a:prstGeom prst="line">
              <a:avLst/>
            </a:prstGeom>
            <a:ln w="63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接點 9"/>
            <p:cNvCxnSpPr/>
            <p:nvPr/>
          </p:nvCxnSpPr>
          <p:spPr>
            <a:xfrm>
              <a:off x="4621697" y="1934832"/>
              <a:ext cx="0" cy="4094922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接點 10"/>
            <p:cNvCxnSpPr/>
            <p:nvPr/>
          </p:nvCxnSpPr>
          <p:spPr>
            <a:xfrm>
              <a:off x="5729358" y="1928208"/>
              <a:ext cx="0" cy="4094922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文字方塊 12"/>
          <p:cNvSpPr txBox="1"/>
          <p:nvPr/>
        </p:nvSpPr>
        <p:spPr>
          <a:xfrm>
            <a:off x="525317" y="6193740"/>
            <a:ext cx="8192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smtClean="0"/>
              <a:t>Source: Testing the </a:t>
            </a:r>
            <a:r>
              <a:rPr lang="en-US" altLang="zh-TW" sz="1400" dirty="0" err="1" smtClean="0"/>
              <a:t>Clausius-Clapeyron</a:t>
            </a:r>
            <a:r>
              <a:rPr lang="en-US" altLang="zh-TW" sz="1400" dirty="0" smtClean="0"/>
              <a:t> constraint on changes in extreme precipitation under CO</a:t>
            </a:r>
            <a:r>
              <a:rPr lang="en-US" altLang="zh-TW" sz="800" dirty="0" smtClean="0"/>
              <a:t>2</a:t>
            </a:r>
            <a:r>
              <a:rPr lang="en-US" altLang="zh-TW" sz="1400" dirty="0" smtClean="0"/>
              <a:t> warming,  Pall et al, 2006</a:t>
            </a:r>
          </a:p>
        </p:txBody>
      </p:sp>
    </p:spTree>
    <p:extLst>
      <p:ext uri="{BB962C8B-B14F-4D97-AF65-F5344CB8AC3E}">
        <p14:creationId xmlns:p14="http://schemas.microsoft.com/office/powerpoint/2010/main" val="56075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群組 12"/>
          <p:cNvGrpSpPr/>
          <p:nvPr/>
        </p:nvGrpSpPr>
        <p:grpSpPr>
          <a:xfrm>
            <a:off x="0" y="624667"/>
            <a:ext cx="4544704" cy="4876800"/>
            <a:chOff x="0" y="624667"/>
            <a:chExt cx="4544704" cy="4876800"/>
          </a:xfrm>
        </p:grpSpPr>
        <p:pic>
          <p:nvPicPr>
            <p:cNvPr id="20" name="圖片 1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810"/>
            <a:stretch/>
          </p:blipFill>
          <p:spPr>
            <a:xfrm>
              <a:off x="0" y="624667"/>
              <a:ext cx="4544704" cy="4876800"/>
            </a:xfrm>
            <a:prstGeom prst="rect">
              <a:avLst/>
            </a:prstGeom>
            <a:ln>
              <a:noFill/>
            </a:ln>
          </p:spPr>
        </p:pic>
        <p:sp>
          <p:nvSpPr>
            <p:cNvPr id="23" name="矩形 22"/>
            <p:cNvSpPr/>
            <p:nvPr/>
          </p:nvSpPr>
          <p:spPr>
            <a:xfrm>
              <a:off x="2431812" y="3065334"/>
              <a:ext cx="1480229" cy="1463040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985612" y="1610114"/>
              <a:ext cx="2918480" cy="1452953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4" name="群組 13"/>
          <p:cNvGrpSpPr/>
          <p:nvPr/>
        </p:nvGrpSpPr>
        <p:grpSpPr>
          <a:xfrm>
            <a:off x="4776715" y="624667"/>
            <a:ext cx="4349685" cy="4876800"/>
            <a:chOff x="4776715" y="624667"/>
            <a:chExt cx="4349685" cy="4876800"/>
          </a:xfrm>
        </p:grpSpPr>
        <p:pic>
          <p:nvPicPr>
            <p:cNvPr id="12" name="圖片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08"/>
            <a:stretch/>
          </p:blipFill>
          <p:spPr>
            <a:xfrm>
              <a:off x="4776715" y="624667"/>
              <a:ext cx="4349685" cy="4876800"/>
            </a:xfrm>
            <a:prstGeom prst="rect">
              <a:avLst/>
            </a:prstGeom>
            <a:ln>
              <a:noFill/>
            </a:ln>
          </p:spPr>
        </p:pic>
        <p:sp>
          <p:nvSpPr>
            <p:cNvPr id="25" name="矩形 24"/>
            <p:cNvSpPr/>
            <p:nvPr/>
          </p:nvSpPr>
          <p:spPr>
            <a:xfrm>
              <a:off x="5224006" y="3069203"/>
              <a:ext cx="2936253" cy="1452953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7" name="矩形 26"/>
            <p:cNvSpPr/>
            <p:nvPr/>
          </p:nvSpPr>
          <p:spPr>
            <a:xfrm>
              <a:off x="5224006" y="1608446"/>
              <a:ext cx="1480229" cy="1463040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4" name="標題 1"/>
          <p:cNvSpPr txBox="1">
            <a:spLocks/>
          </p:cNvSpPr>
          <p:nvPr/>
        </p:nvSpPr>
        <p:spPr>
          <a:xfrm>
            <a:off x="628650" y="365127"/>
            <a:ext cx="5873750" cy="7977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smtClean="0">
                <a:latin typeface="+mn-lt"/>
              </a:rPr>
              <a:t>Result-MRI</a:t>
            </a:r>
            <a:endParaRPr lang="zh-TW" altLang="en-US" dirty="0">
              <a:latin typeface="+mn-lt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7840541" y="141357"/>
            <a:ext cx="1150094" cy="707886"/>
            <a:chOff x="7840541" y="141357"/>
            <a:chExt cx="1150094" cy="707886"/>
          </a:xfrm>
        </p:grpSpPr>
        <p:sp>
          <p:nvSpPr>
            <p:cNvPr id="6" name="矩形 5"/>
            <p:cNvSpPr/>
            <p:nvPr/>
          </p:nvSpPr>
          <p:spPr>
            <a:xfrm>
              <a:off x="7840541" y="179100"/>
              <a:ext cx="1101436" cy="632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7899589" y="141357"/>
              <a:ext cx="109104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4000" dirty="0" smtClean="0">
                  <a:solidFill>
                    <a:schemeClr val="accent2">
                      <a:lumMod val="75000"/>
                    </a:schemeClr>
                  </a:solidFill>
                </a:rPr>
                <a:t>W</a:t>
              </a:r>
              <a:r>
                <a:rPr lang="en-US" altLang="zh-TW" sz="2000" dirty="0" smtClean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en-US" altLang="zh-TW" sz="4000" dirty="0" smtClean="0">
                  <a:solidFill>
                    <a:schemeClr val="accent2">
                      <a:lumMod val="75000"/>
                    </a:schemeClr>
                  </a:solidFill>
                </a:rPr>
                <a:t>V</a:t>
              </a:r>
              <a:endParaRPr lang="zh-TW" altLang="en-US" sz="40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22" name="內容版面配置區 2"/>
          <p:cNvSpPr txBox="1">
            <a:spLocks/>
          </p:cNvSpPr>
          <p:nvPr/>
        </p:nvSpPr>
        <p:spPr>
          <a:xfrm>
            <a:off x="403164" y="5379234"/>
            <a:ext cx="8319289" cy="13291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2400" dirty="0" smtClean="0"/>
              <a:t>Once again, </a:t>
            </a:r>
          </a:p>
          <a:p>
            <a:pPr marL="0" indent="0">
              <a:buNone/>
            </a:pPr>
            <a:r>
              <a:rPr lang="en-US" altLang="zh-TW" sz="2400" dirty="0" smtClean="0"/>
              <a:t>adjust to make the scale of model and observation correspond.</a:t>
            </a:r>
          </a:p>
        </p:txBody>
      </p:sp>
    </p:spTree>
    <p:extLst>
      <p:ext uri="{BB962C8B-B14F-4D97-AF65-F5344CB8AC3E}">
        <p14:creationId xmlns:p14="http://schemas.microsoft.com/office/powerpoint/2010/main" val="13619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圖片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10"/>
          <a:stretch/>
        </p:blipFill>
        <p:spPr>
          <a:xfrm>
            <a:off x="0" y="624667"/>
            <a:ext cx="4544704" cy="4876800"/>
          </a:xfrm>
          <a:prstGeom prst="rect">
            <a:avLst/>
          </a:prstGeom>
          <a:ln>
            <a:noFill/>
          </a:ln>
        </p:spPr>
      </p:pic>
      <p:sp>
        <p:nvSpPr>
          <p:cNvPr id="3" name="矩形 2"/>
          <p:cNvSpPr/>
          <p:nvPr/>
        </p:nvSpPr>
        <p:spPr>
          <a:xfrm>
            <a:off x="593534" y="1447151"/>
            <a:ext cx="3419475" cy="341073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975158" y="1595703"/>
            <a:ext cx="2934788" cy="292608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8"/>
          <a:stretch/>
        </p:blipFill>
        <p:spPr>
          <a:xfrm>
            <a:off x="4776715" y="624667"/>
            <a:ext cx="4349685" cy="4876800"/>
          </a:xfrm>
          <a:prstGeom prst="rect">
            <a:avLst/>
          </a:prstGeom>
          <a:ln>
            <a:noFill/>
          </a:ln>
        </p:spPr>
      </p:pic>
      <p:sp>
        <p:nvSpPr>
          <p:cNvPr id="4" name="標題 1"/>
          <p:cNvSpPr txBox="1">
            <a:spLocks/>
          </p:cNvSpPr>
          <p:nvPr/>
        </p:nvSpPr>
        <p:spPr>
          <a:xfrm>
            <a:off x="628650" y="365127"/>
            <a:ext cx="5873750" cy="7977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smtClean="0">
                <a:latin typeface="+mn-lt"/>
              </a:rPr>
              <a:t>Result-MRI</a:t>
            </a:r>
            <a:endParaRPr lang="zh-TW" altLang="en-US" dirty="0">
              <a:latin typeface="+mn-lt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7840541" y="141357"/>
            <a:ext cx="1150094" cy="707886"/>
            <a:chOff x="7840541" y="141357"/>
            <a:chExt cx="1150094" cy="707886"/>
          </a:xfrm>
        </p:grpSpPr>
        <p:sp>
          <p:nvSpPr>
            <p:cNvPr id="6" name="矩形 5"/>
            <p:cNvSpPr/>
            <p:nvPr/>
          </p:nvSpPr>
          <p:spPr>
            <a:xfrm>
              <a:off x="7840541" y="179100"/>
              <a:ext cx="1101436" cy="632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7899589" y="141357"/>
              <a:ext cx="109104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4000" dirty="0" smtClean="0">
                  <a:solidFill>
                    <a:schemeClr val="accent2">
                      <a:lumMod val="75000"/>
                    </a:schemeClr>
                  </a:solidFill>
                </a:rPr>
                <a:t>W</a:t>
              </a:r>
              <a:r>
                <a:rPr lang="en-US" altLang="zh-TW" sz="2000" dirty="0" smtClean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en-US" altLang="zh-TW" sz="4000" dirty="0" smtClean="0">
                  <a:solidFill>
                    <a:schemeClr val="accent2">
                      <a:lumMod val="75000"/>
                    </a:schemeClr>
                  </a:solidFill>
                </a:rPr>
                <a:t>V</a:t>
              </a:r>
              <a:endParaRPr lang="zh-TW" altLang="en-US" sz="40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22" name="內容版面配置區 2"/>
          <p:cNvSpPr txBox="1">
            <a:spLocks/>
          </p:cNvSpPr>
          <p:nvPr/>
        </p:nvSpPr>
        <p:spPr>
          <a:xfrm>
            <a:off x="403164" y="5379234"/>
            <a:ext cx="8175351" cy="13291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TW" sz="2400" dirty="0" smtClean="0"/>
              <a:t>Temperature : </a:t>
            </a:r>
            <a:r>
              <a:rPr lang="en-US" altLang="zh-TW" sz="2400" dirty="0"/>
              <a:t>-10 ⁰C ~ 10 ⁰</a:t>
            </a:r>
            <a:r>
              <a:rPr lang="en-US" altLang="zh-TW" sz="2400" dirty="0" smtClean="0"/>
              <a:t>C</a:t>
            </a:r>
          </a:p>
          <a:p>
            <a:pPr marL="0" indent="0" algn="ctr">
              <a:buNone/>
            </a:pPr>
            <a:r>
              <a:rPr lang="en-US" altLang="zh-TW" sz="2400" dirty="0" smtClean="0"/>
              <a:t>Water Vapor : 0.1 </a:t>
            </a:r>
            <a:r>
              <a:rPr lang="en-US" altLang="zh-TW" sz="2400" dirty="0" err="1" smtClean="0"/>
              <a:t>kPa</a:t>
            </a:r>
            <a:r>
              <a:rPr lang="en-US" altLang="zh-TW" sz="2400" dirty="0" smtClean="0"/>
              <a:t> ~ 1 </a:t>
            </a:r>
            <a:r>
              <a:rPr lang="en-US" altLang="zh-TW" sz="2400" dirty="0" err="1" smtClean="0"/>
              <a:t>kPa</a:t>
            </a:r>
            <a:endParaRPr lang="en-US" altLang="zh-TW" sz="2400" dirty="0" smtClean="0"/>
          </a:p>
        </p:txBody>
      </p:sp>
      <p:sp>
        <p:nvSpPr>
          <p:cNvPr id="16" name="矩形 15"/>
          <p:cNvSpPr/>
          <p:nvPr/>
        </p:nvSpPr>
        <p:spPr>
          <a:xfrm>
            <a:off x="8279910" y="1417511"/>
            <a:ext cx="794236" cy="31688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矩形 28"/>
          <p:cNvSpPr/>
          <p:nvPr/>
        </p:nvSpPr>
        <p:spPr>
          <a:xfrm>
            <a:off x="4844702" y="1445545"/>
            <a:ext cx="3419475" cy="341073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4012037" y="1514206"/>
            <a:ext cx="550772" cy="31688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矩形 30"/>
          <p:cNvSpPr/>
          <p:nvPr/>
        </p:nvSpPr>
        <p:spPr>
          <a:xfrm>
            <a:off x="5230528" y="1598368"/>
            <a:ext cx="2934788" cy="292608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113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6830" y="1352282"/>
            <a:ext cx="8399440" cy="5280338"/>
          </a:xfrm>
        </p:spPr>
        <p:txBody>
          <a:bodyPr/>
          <a:lstStyle/>
          <a:p>
            <a:r>
              <a:rPr lang="en-US" altLang="zh-TW" dirty="0" smtClean="0"/>
              <a:t> In WRF, the turning point happens </a:t>
            </a:r>
            <a:r>
              <a:rPr lang="en-US" altLang="zh-TW" dirty="0"/>
              <a:t>at 16-19 ⁰</a:t>
            </a:r>
            <a:r>
              <a:rPr lang="en-US" altLang="zh-TW" dirty="0" smtClean="0"/>
              <a:t>C (compared to 12-14 </a:t>
            </a:r>
            <a:r>
              <a:rPr lang="en-US" altLang="zh-TW" dirty="0"/>
              <a:t>⁰</a:t>
            </a:r>
            <a:r>
              <a:rPr lang="en-US" altLang="zh-TW" dirty="0" smtClean="0"/>
              <a:t>C at mid-latitude area), and the down turning point at 24 </a:t>
            </a:r>
            <a:r>
              <a:rPr lang="en-US" altLang="zh-TW" dirty="0"/>
              <a:t>⁰</a:t>
            </a:r>
            <a:r>
              <a:rPr lang="en-US" altLang="zh-TW" dirty="0" smtClean="0"/>
              <a:t>C (same as past results).</a:t>
            </a:r>
          </a:p>
          <a:p>
            <a:r>
              <a:rPr lang="en-US" altLang="zh-TW" dirty="0"/>
              <a:t> Only near </a:t>
            </a:r>
            <a:r>
              <a:rPr lang="en-US" altLang="zh-TW" dirty="0" smtClean="0"/>
              <a:t>surface relative humidity remains constant. </a:t>
            </a:r>
          </a:p>
          <a:p>
            <a:r>
              <a:rPr lang="en-US" altLang="zh-TW" dirty="0" smtClean="0"/>
              <a:t> Both results point to research focusing more </a:t>
            </a:r>
            <a:r>
              <a:rPr lang="en-US" altLang="zh-TW" dirty="0"/>
              <a:t>on dynamic meteorology </a:t>
            </a:r>
            <a:r>
              <a:rPr lang="en-US" altLang="zh-TW" dirty="0" smtClean="0"/>
              <a:t>and complete process of precipitation.</a:t>
            </a:r>
          </a:p>
          <a:p>
            <a:pPr marL="0" indent="0">
              <a:buNone/>
            </a:pPr>
            <a:r>
              <a:rPr lang="en-US" altLang="zh-TW" sz="800" dirty="0"/>
              <a:t> </a:t>
            </a:r>
            <a:endParaRPr lang="zh-TW" altLang="en-US" sz="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dirty="0"/>
              <a:t> </a:t>
            </a:r>
            <a:r>
              <a:rPr lang="en-US" altLang="zh-TW" dirty="0" smtClean="0"/>
              <a:t> Separating different types of precipitation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dirty="0" smtClean="0"/>
              <a:t>  Dynamical and cloud physical discussion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dirty="0"/>
              <a:t> </a:t>
            </a:r>
            <a:r>
              <a:rPr lang="en-US" altLang="zh-TW" dirty="0" smtClean="0"/>
              <a:t> Model evaluation </a:t>
            </a:r>
            <a:r>
              <a:rPr lang="en-US" altLang="zh-TW" dirty="0" smtClean="0">
                <a:sym typeface="Wingdings" panose="05000000000000000000" pitchFamily="2" charset="2"/>
              </a:rPr>
              <a:t> prediction by model results</a:t>
            </a:r>
            <a:endParaRPr lang="en-US" altLang="zh-TW" dirty="0" smtClean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628650" y="365127"/>
            <a:ext cx="7319596" cy="7977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smtClean="0">
                <a:latin typeface="+mn-lt"/>
              </a:rPr>
              <a:t>Conclusion and Future Work</a:t>
            </a:r>
            <a:endParaRPr lang="zh-TW" alt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0743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7577" y="1390918"/>
            <a:ext cx="8886423" cy="4786045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TW" sz="2000" dirty="0" smtClean="0"/>
              <a:t> Reviews of Geophysics : Future changes to the intensity and frequency of short-duration extreme rainfall, S. </a:t>
            </a:r>
            <a:r>
              <a:rPr lang="en-US" altLang="zh-TW" sz="2000" dirty="0" err="1" smtClean="0"/>
              <a:t>Westra</a:t>
            </a:r>
            <a:r>
              <a:rPr lang="en-US" altLang="zh-TW" sz="2000" dirty="0" smtClean="0"/>
              <a:t> et al, 2014</a:t>
            </a:r>
            <a:endParaRPr lang="zh-TW" altLang="en-US" sz="2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sz="2000" dirty="0" smtClean="0"/>
              <a:t> Scaling and trends of hourly precipitation extremes in two different climate zones – Hong Kong and the </a:t>
            </a:r>
            <a:r>
              <a:rPr lang="en-US" altLang="zh-TW" sz="2000" dirty="0" err="1" smtClean="0"/>
              <a:t>Nederlands</a:t>
            </a:r>
            <a:r>
              <a:rPr lang="en-US" altLang="zh-TW" sz="2000" dirty="0" smtClean="0"/>
              <a:t>, G. </a:t>
            </a:r>
            <a:r>
              <a:rPr lang="en-US" altLang="zh-TW" sz="2000" dirty="0" err="1" smtClean="0"/>
              <a:t>Lenderink</a:t>
            </a:r>
            <a:r>
              <a:rPr lang="en-US" altLang="zh-TW" sz="2000" dirty="0" smtClean="0"/>
              <a:t> et al, 2011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sz="2000" dirty="0" smtClean="0"/>
              <a:t> Linking </a:t>
            </a:r>
            <a:r>
              <a:rPr lang="en-US" altLang="zh-TW" sz="2000" dirty="0"/>
              <a:t>increases in hourly precipitation extremes to atmospheric temperature and moisture </a:t>
            </a:r>
            <a:r>
              <a:rPr lang="en-US" altLang="zh-TW" sz="2000" dirty="0" smtClean="0"/>
              <a:t>changes, Geert </a:t>
            </a:r>
            <a:r>
              <a:rPr lang="en-US" altLang="zh-TW" sz="2000" dirty="0" err="1" smtClean="0"/>
              <a:t>Lenderink</a:t>
            </a:r>
            <a:r>
              <a:rPr lang="en-US" altLang="zh-TW" sz="2000" dirty="0" smtClean="0"/>
              <a:t> and Erik van </a:t>
            </a:r>
            <a:r>
              <a:rPr lang="en-US" altLang="zh-TW" sz="2000" dirty="0" err="1" smtClean="0"/>
              <a:t>Meijgaard</a:t>
            </a:r>
            <a:r>
              <a:rPr lang="en-US" altLang="zh-TW" sz="2000" dirty="0" smtClean="0"/>
              <a:t>, 2010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sz="2000" dirty="0" smtClean="0"/>
              <a:t> </a:t>
            </a:r>
            <a:r>
              <a:rPr lang="en-US" altLang="zh-TW" sz="2000" dirty="0"/>
              <a:t>Increase in hourly precipitation extremes beyond expectations from temperature changes, Geert </a:t>
            </a:r>
            <a:r>
              <a:rPr lang="en-US" altLang="zh-TW" sz="2000" dirty="0" err="1"/>
              <a:t>Lenderink</a:t>
            </a:r>
            <a:r>
              <a:rPr lang="en-US" altLang="zh-TW" sz="2000" dirty="0"/>
              <a:t> and Erik van </a:t>
            </a:r>
            <a:r>
              <a:rPr lang="en-US" altLang="zh-TW" sz="2000" dirty="0" err="1"/>
              <a:t>Meijgaard</a:t>
            </a:r>
            <a:r>
              <a:rPr lang="en-US" altLang="zh-TW" sz="2000" dirty="0" smtClean="0"/>
              <a:t>, 2008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sz="2000" dirty="0"/>
              <a:t> Testing the </a:t>
            </a:r>
            <a:r>
              <a:rPr lang="en-US" altLang="zh-TW" sz="2000" dirty="0" err="1"/>
              <a:t>Clausius-Clapeyron</a:t>
            </a:r>
            <a:r>
              <a:rPr lang="en-US" altLang="zh-TW" sz="2000" dirty="0"/>
              <a:t> constraint on changes in extreme precipitation under CO2 warming, </a:t>
            </a:r>
            <a:r>
              <a:rPr lang="en-US" altLang="zh-TW" sz="2000" dirty="0" smtClean="0"/>
              <a:t>P. </a:t>
            </a:r>
            <a:r>
              <a:rPr lang="en-US" altLang="zh-TW" sz="2000" dirty="0"/>
              <a:t>Pall et al, 2006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sz="2000" dirty="0" smtClean="0"/>
              <a:t> NASA Global Climate Change Vital Signs of the Planet (https://climate.nasa.gov/vital-signs/global-temperature/)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sz="2000" dirty="0" smtClean="0"/>
              <a:t> </a:t>
            </a:r>
            <a:r>
              <a:rPr lang="en-US" altLang="zh-TW" sz="2000" dirty="0"/>
              <a:t>The Scientific Basis for Anthropogenic Climate Change (https://chriscolose.wordpress.com/2007/12/18/the-scientific-basis-for-anthropogenic-climate-change</a:t>
            </a:r>
            <a:r>
              <a:rPr lang="en-US" altLang="zh-TW" sz="2000" dirty="0" smtClean="0"/>
              <a:t>/)</a:t>
            </a: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628650" y="365127"/>
            <a:ext cx="7319596" cy="7977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smtClean="0">
                <a:latin typeface="+mn-lt"/>
              </a:rPr>
              <a:t>Reference</a:t>
            </a:r>
            <a:endParaRPr lang="zh-TW" alt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2402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31606" y="1278310"/>
            <a:ext cx="8755978" cy="551952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zh-TW" sz="3500" dirty="0" smtClean="0"/>
              <a:t> </a:t>
            </a:r>
            <a:r>
              <a:rPr lang="en-US" altLang="zh-TW" sz="3200" dirty="0"/>
              <a:t>Relatively constant relative humidity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TW" sz="2800" dirty="0"/>
              <a:t> water vapor capacity by C-C relation leads to</a:t>
            </a:r>
          </a:p>
          <a:p>
            <a:pPr marL="457200" lvl="1" indent="0">
              <a:buNone/>
            </a:pPr>
            <a:r>
              <a:rPr lang="en-US" altLang="zh-TW" sz="2800" dirty="0"/>
              <a:t>     </a:t>
            </a:r>
            <a:r>
              <a:rPr lang="en-US" altLang="zh-TW" sz="2800" dirty="0" err="1"/>
              <a:t>precipitable</a:t>
            </a:r>
            <a:r>
              <a:rPr lang="en-US" altLang="zh-TW" sz="2800" dirty="0"/>
              <a:t> water by C-C</a:t>
            </a:r>
            <a:r>
              <a:rPr lang="zh-TW" altLang="en-US" sz="2800" dirty="0"/>
              <a:t> </a:t>
            </a:r>
            <a:r>
              <a:rPr lang="en-US" altLang="zh-TW" sz="2800" dirty="0" smtClean="0"/>
              <a:t>relation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3500" dirty="0" smtClean="0"/>
              <a:t> </a:t>
            </a:r>
            <a:r>
              <a:rPr lang="en-US" altLang="zh-TW" sz="3200" dirty="0" smtClean="0"/>
              <a:t>Extreme events are dominated by </a:t>
            </a:r>
            <a:r>
              <a:rPr lang="en-US" altLang="zh-TW" sz="3200" dirty="0" err="1" smtClean="0"/>
              <a:t>precipitable</a:t>
            </a:r>
            <a:r>
              <a:rPr lang="en-US" altLang="zh-TW" sz="3200" dirty="0" smtClean="0"/>
              <a:t> water </a:t>
            </a:r>
            <a:r>
              <a:rPr lang="en-US" altLang="zh-TW" sz="3200" dirty="0"/>
              <a:t>in the </a:t>
            </a:r>
            <a:r>
              <a:rPr lang="en-US" altLang="zh-TW" sz="3200" dirty="0" smtClean="0"/>
              <a:t>atmosphere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TW" sz="3300" dirty="0"/>
              <a:t> </a:t>
            </a:r>
            <a:r>
              <a:rPr lang="en-US" altLang="zh-TW" sz="2800" dirty="0"/>
              <a:t>ignore the conditions needed for cloud </a:t>
            </a:r>
            <a:r>
              <a:rPr lang="en-US" altLang="zh-TW" sz="2800" dirty="0" smtClean="0"/>
              <a:t>formation </a:t>
            </a:r>
            <a:r>
              <a:rPr lang="en-US" altLang="zh-TW" sz="2800" dirty="0" err="1" smtClean="0"/>
              <a:t>etc</a:t>
            </a:r>
            <a:endParaRPr lang="en-US" altLang="zh-TW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zh-TW" sz="3200" dirty="0" smtClean="0"/>
              <a:t>Atmospheric </a:t>
            </a:r>
            <a:r>
              <a:rPr lang="en-US" altLang="zh-TW" sz="3200" dirty="0"/>
              <a:t>circulation does not change much</a:t>
            </a:r>
          </a:p>
          <a:p>
            <a:pPr marL="0" indent="0">
              <a:buNone/>
            </a:pPr>
            <a:r>
              <a:rPr lang="en-US" altLang="zh-TW" sz="3200" dirty="0"/>
              <a:t>    as climate </a:t>
            </a:r>
            <a:r>
              <a:rPr lang="en-US" altLang="zh-TW" sz="3200" dirty="0" smtClean="0"/>
              <a:t>changes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TW" sz="2800" dirty="0" smtClean="0"/>
              <a:t> might not be realistic as cloud dynamics can be</a:t>
            </a:r>
          </a:p>
          <a:p>
            <a:pPr marL="457200" lvl="1" indent="0">
              <a:buNone/>
            </a:pPr>
            <a:r>
              <a:rPr lang="en-US" altLang="zh-TW" sz="2800" dirty="0"/>
              <a:t> </a:t>
            </a:r>
            <a:r>
              <a:rPr lang="en-US" altLang="zh-TW" sz="2800" dirty="0" smtClean="0"/>
              <a:t>    invigorated with warming</a:t>
            </a: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628650" y="365127"/>
            <a:ext cx="7319596" cy="7977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smtClean="0">
                <a:latin typeface="+mn-lt"/>
              </a:rPr>
              <a:t>Assumptions and Arguments</a:t>
            </a:r>
            <a:endParaRPr lang="zh-TW" alt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9602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271090"/>
            <a:ext cx="7886700" cy="4905873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 Precipitation-Temperature Plot – hourly observation</a:t>
            </a:r>
            <a:endParaRPr lang="en-US" altLang="zh-TW" sz="1100" dirty="0" smtClean="0"/>
          </a:p>
          <a:p>
            <a:pPr marL="0" indent="0">
              <a:buNone/>
            </a:pPr>
            <a:r>
              <a:rPr lang="en-US" altLang="zh-TW" sz="2400" dirty="0"/>
              <a:t> </a:t>
            </a:r>
            <a:r>
              <a:rPr lang="en-US" altLang="zh-TW" sz="2400" dirty="0" smtClean="0"/>
              <a:t>              (De </a:t>
            </a:r>
            <a:r>
              <a:rPr lang="en-US" altLang="zh-TW" sz="2400" dirty="0" err="1" smtClean="0"/>
              <a:t>Bilt</a:t>
            </a:r>
            <a:r>
              <a:rPr lang="en-US" altLang="zh-TW" sz="2400" dirty="0" smtClean="0"/>
              <a:t>)                                                  (Hong Kong)</a:t>
            </a:r>
            <a:endParaRPr lang="en-US" altLang="zh-TW" sz="2400" dirty="0"/>
          </a:p>
          <a:p>
            <a:pPr marL="0" indent="0">
              <a:buNone/>
            </a:pPr>
            <a:r>
              <a:rPr lang="en-US" altLang="zh-TW" dirty="0" smtClean="0"/>
              <a:t>             </a:t>
            </a:r>
          </a:p>
          <a:p>
            <a:pPr marL="0" indent="0">
              <a:buNone/>
            </a:pPr>
            <a:endParaRPr lang="en-US" altLang="zh-TW" dirty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628650" y="365127"/>
            <a:ext cx="7319596" cy="7977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smtClean="0">
                <a:latin typeface="+mn-lt"/>
              </a:rPr>
              <a:t>Results from Past Research</a:t>
            </a:r>
            <a:endParaRPr lang="zh-TW" altLang="en-US" dirty="0">
              <a:latin typeface="+mn-lt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924" y="2183129"/>
            <a:ext cx="3633976" cy="3980681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77" y="2480873"/>
            <a:ext cx="3686213" cy="3520074"/>
          </a:xfrm>
          <a:prstGeom prst="rect">
            <a:avLst/>
          </a:prstGeom>
        </p:spPr>
      </p:pic>
      <p:cxnSp>
        <p:nvCxnSpPr>
          <p:cNvPr id="7" name="直線接點 6"/>
          <p:cNvCxnSpPr/>
          <p:nvPr/>
        </p:nvCxnSpPr>
        <p:spPr>
          <a:xfrm>
            <a:off x="0" y="3677456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>
            <a:off x="0" y="5112556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>
            <a:off x="25400" y="5557056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/>
          <p:cNvSpPr txBox="1"/>
          <p:nvPr/>
        </p:nvSpPr>
        <p:spPr>
          <a:xfrm>
            <a:off x="-39353" y="6156111"/>
            <a:ext cx="4714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smtClean="0"/>
              <a:t>Source: Increase in hourly precipitation extremes beyond expectations from temperature changes, </a:t>
            </a:r>
            <a:r>
              <a:rPr lang="en-US" altLang="zh-TW" sz="1400" dirty="0" err="1" smtClean="0"/>
              <a:t>Lenderink</a:t>
            </a:r>
            <a:r>
              <a:rPr lang="en-US" altLang="zh-TW" sz="1400" dirty="0" smtClean="0"/>
              <a:t> et al, 2008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4597400" y="6130198"/>
            <a:ext cx="47143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smtClean="0"/>
              <a:t>Source: Scaling and trends of hourly precipitation extremes in two different climate zones – Hong Kong and the </a:t>
            </a:r>
            <a:r>
              <a:rPr lang="en-US" altLang="zh-TW" sz="1400" dirty="0" err="1" smtClean="0"/>
              <a:t>Nederlands</a:t>
            </a:r>
            <a:r>
              <a:rPr lang="en-US" altLang="zh-TW" sz="1400" dirty="0" smtClean="0"/>
              <a:t>, </a:t>
            </a:r>
            <a:r>
              <a:rPr lang="en-US" altLang="zh-TW" sz="1400" dirty="0" err="1" smtClean="0"/>
              <a:t>Lenderink</a:t>
            </a:r>
            <a:r>
              <a:rPr lang="en-US" altLang="zh-TW" sz="1400" dirty="0" smtClean="0"/>
              <a:t> et al, 2011</a:t>
            </a:r>
          </a:p>
        </p:txBody>
      </p:sp>
    </p:spTree>
    <p:extLst>
      <p:ext uri="{BB962C8B-B14F-4D97-AF65-F5344CB8AC3E}">
        <p14:creationId xmlns:p14="http://schemas.microsoft.com/office/powerpoint/2010/main" val="420564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384300"/>
            <a:ext cx="7886700" cy="4792663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 Precipitation-Temperature Plot – hourly model</a:t>
            </a:r>
          </a:p>
          <a:p>
            <a:pPr marL="0" indent="0">
              <a:buNone/>
            </a:pPr>
            <a:endParaRPr lang="en-US" altLang="zh-TW" sz="1100" dirty="0" smtClean="0"/>
          </a:p>
          <a:p>
            <a:pPr marL="0" indent="0">
              <a:buNone/>
            </a:pPr>
            <a:r>
              <a:rPr lang="en-US" altLang="zh-TW" dirty="0" smtClean="0"/>
              <a:t>                                     (</a:t>
            </a:r>
            <a:r>
              <a:rPr lang="en-US" altLang="zh-TW" sz="2400" dirty="0" smtClean="0"/>
              <a:t>Nederland)</a:t>
            </a:r>
          </a:p>
          <a:p>
            <a:pPr marL="0" indent="0">
              <a:buNone/>
            </a:pPr>
            <a:endParaRPr lang="en-US" altLang="zh-TW" dirty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628650" y="365127"/>
            <a:ext cx="7319596" cy="7977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smtClean="0">
                <a:latin typeface="+mn-lt"/>
              </a:rPr>
              <a:t>Results from Past Research</a:t>
            </a:r>
            <a:endParaRPr lang="zh-TW" altLang="en-US" dirty="0">
              <a:latin typeface="+mn-lt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05" y="2918958"/>
            <a:ext cx="7268589" cy="3258005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628650" y="6176963"/>
            <a:ext cx="8464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smtClean="0"/>
              <a:t>Source: Linking increases in hourly precipitation extremes to atmospheric temperature and moisture changes, </a:t>
            </a:r>
            <a:r>
              <a:rPr lang="en-US" altLang="zh-TW" sz="1400" dirty="0" err="1" smtClean="0"/>
              <a:t>Lenderink</a:t>
            </a:r>
            <a:r>
              <a:rPr lang="en-US" altLang="zh-TW" sz="1400" dirty="0" smtClean="0"/>
              <a:t> et al, 2010</a:t>
            </a:r>
          </a:p>
        </p:txBody>
      </p:sp>
    </p:spTree>
    <p:extLst>
      <p:ext uri="{BB962C8B-B14F-4D97-AF65-F5344CB8AC3E}">
        <p14:creationId xmlns:p14="http://schemas.microsoft.com/office/powerpoint/2010/main" val="5643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00050" y="1162879"/>
            <a:ext cx="8274050" cy="5867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200" dirty="0" smtClean="0"/>
              <a:t>Precipitation-Temperature Plot</a:t>
            </a:r>
          </a:p>
          <a:p>
            <a:pPr lvl="1"/>
            <a:r>
              <a:rPr lang="en-US" altLang="zh-TW" dirty="0" smtClean="0"/>
              <a:t>super C-C </a:t>
            </a:r>
            <a:r>
              <a:rPr lang="en-US" altLang="zh-TW" dirty="0"/>
              <a:t>below 24 ⁰</a:t>
            </a:r>
            <a:r>
              <a:rPr lang="en-US" altLang="zh-TW" dirty="0" smtClean="0"/>
              <a:t>C for Hong Kong</a:t>
            </a:r>
          </a:p>
          <a:p>
            <a:pPr lvl="1"/>
            <a:r>
              <a:rPr lang="en-US" altLang="zh-TW" dirty="0" smtClean="0"/>
              <a:t>C-C below 12 </a:t>
            </a:r>
            <a:r>
              <a:rPr lang="en-US" altLang="zh-TW" dirty="0"/>
              <a:t>⁰</a:t>
            </a:r>
            <a:r>
              <a:rPr lang="en-US" altLang="zh-TW" dirty="0" smtClean="0"/>
              <a:t>C, double C-C above for De </a:t>
            </a:r>
            <a:r>
              <a:rPr lang="en-US" altLang="zh-TW" dirty="0" err="1" smtClean="0"/>
              <a:t>Bilt</a:t>
            </a:r>
            <a:endParaRPr lang="en-US" altLang="zh-TW" dirty="0"/>
          </a:p>
          <a:p>
            <a:pPr lvl="1"/>
            <a:r>
              <a:rPr lang="en-US" altLang="zh-TW" dirty="0" smtClean="0"/>
              <a:t>double C-C from 10 </a:t>
            </a:r>
            <a:r>
              <a:rPr lang="en-US" altLang="zh-TW" dirty="0"/>
              <a:t>⁰</a:t>
            </a:r>
            <a:r>
              <a:rPr lang="en-US" altLang="zh-TW" dirty="0" smtClean="0"/>
              <a:t>C to 20 </a:t>
            </a:r>
            <a:r>
              <a:rPr lang="en-US" altLang="zh-TW" dirty="0"/>
              <a:t>⁰C </a:t>
            </a:r>
            <a:r>
              <a:rPr lang="en-US" altLang="zh-TW" dirty="0" smtClean="0"/>
              <a:t>for models (RACMO2, CLM)</a:t>
            </a:r>
          </a:p>
          <a:p>
            <a:pPr marL="457200" lvl="1" indent="0">
              <a:buNone/>
            </a:pPr>
            <a:endParaRPr lang="en-US" altLang="zh-TW" sz="8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TW" dirty="0" smtClean="0"/>
              <a:t> Conceptually, empirical studies show C-C scaling below </a:t>
            </a:r>
          </a:p>
          <a:p>
            <a:pPr marL="457200" lvl="1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 12 </a:t>
            </a:r>
            <a:r>
              <a:rPr lang="en-US" altLang="zh-TW" dirty="0"/>
              <a:t>⁰</a:t>
            </a:r>
            <a:r>
              <a:rPr lang="en-US" altLang="zh-TW" dirty="0" smtClean="0"/>
              <a:t>C, super C-C between 12 </a:t>
            </a:r>
            <a:r>
              <a:rPr lang="en-US" altLang="zh-TW" dirty="0"/>
              <a:t>⁰</a:t>
            </a:r>
            <a:r>
              <a:rPr lang="en-US" altLang="zh-TW" dirty="0" smtClean="0"/>
              <a:t>C and 24 </a:t>
            </a:r>
            <a:r>
              <a:rPr lang="en-US" altLang="zh-TW" dirty="0"/>
              <a:t>⁰</a:t>
            </a:r>
            <a:r>
              <a:rPr lang="en-US" altLang="zh-TW" dirty="0" smtClean="0"/>
              <a:t>C, and negative</a:t>
            </a:r>
          </a:p>
          <a:p>
            <a:pPr marL="457200" lvl="1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 scaling for above 24 </a:t>
            </a:r>
            <a:r>
              <a:rPr lang="en-US" altLang="zh-TW" dirty="0"/>
              <a:t>⁰</a:t>
            </a:r>
            <a:r>
              <a:rPr lang="en-US" altLang="zh-TW" dirty="0" smtClean="0"/>
              <a:t>C</a:t>
            </a:r>
          </a:p>
          <a:p>
            <a:endParaRPr lang="en-US" altLang="zh-TW" sz="1000" dirty="0" smtClean="0"/>
          </a:p>
          <a:p>
            <a:r>
              <a:rPr lang="en-US" altLang="zh-TW" dirty="0" smtClean="0"/>
              <a:t>Hourly </a:t>
            </a:r>
            <a:r>
              <a:rPr lang="en-US" altLang="zh-TW" dirty="0"/>
              <a:t>(or </a:t>
            </a:r>
            <a:r>
              <a:rPr lang="en-US" altLang="zh-TW" dirty="0" err="1"/>
              <a:t>subdaily</a:t>
            </a:r>
            <a:r>
              <a:rPr lang="en-US" altLang="zh-TW" dirty="0"/>
              <a:t>) precipitation extreme is far more sensitive to temperature comparing to daily </a:t>
            </a:r>
            <a:r>
              <a:rPr lang="en-US" altLang="zh-TW" dirty="0" smtClean="0"/>
              <a:t>ones.</a:t>
            </a:r>
          </a:p>
          <a:p>
            <a:r>
              <a:rPr lang="en-US" altLang="zh-TW" dirty="0" smtClean="0"/>
              <a:t>Cause of super C-C scaling might come from latent heat release, atmospheric stability, enhanced cloud dynamics, etc.</a:t>
            </a:r>
          </a:p>
          <a:p>
            <a:endParaRPr lang="zh-TW" altLang="en-US" dirty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628650" y="365127"/>
            <a:ext cx="7319596" cy="7977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smtClean="0">
                <a:latin typeface="+mn-lt"/>
              </a:rPr>
              <a:t>Results from Past Research</a:t>
            </a:r>
            <a:endParaRPr lang="zh-TW" alt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358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628650" y="365127"/>
            <a:ext cx="7319596" cy="7977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smtClean="0">
                <a:latin typeface="+mn-lt"/>
              </a:rPr>
              <a:t>Data Source </a:t>
            </a:r>
            <a:r>
              <a:rPr lang="en-US" altLang="zh-TW" sz="4000" dirty="0" smtClean="0">
                <a:latin typeface="+mn-lt"/>
              </a:rPr>
              <a:t>(Model)</a:t>
            </a:r>
            <a:endParaRPr lang="zh-TW" altLang="en-US" sz="4000" dirty="0">
              <a:latin typeface="+mn-lt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0642437"/>
              </p:ext>
            </p:extLst>
          </p:nvPr>
        </p:nvGraphicFramePr>
        <p:xfrm>
          <a:off x="505327" y="1343352"/>
          <a:ext cx="8196512" cy="5242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14599">
                  <a:extLst>
                    <a:ext uri="{9D8B030D-6E8A-4147-A177-3AD203B41FA5}">
                      <a16:colId xmlns="" xmlns:a16="http://schemas.microsoft.com/office/drawing/2014/main" val="1249888765"/>
                    </a:ext>
                  </a:extLst>
                </a:gridCol>
                <a:gridCol w="2911642">
                  <a:extLst>
                    <a:ext uri="{9D8B030D-6E8A-4147-A177-3AD203B41FA5}">
                      <a16:colId xmlns="" xmlns:a16="http://schemas.microsoft.com/office/drawing/2014/main" val="637545632"/>
                    </a:ext>
                  </a:extLst>
                </a:gridCol>
                <a:gridCol w="2770271">
                  <a:extLst>
                    <a:ext uri="{9D8B030D-6E8A-4147-A177-3AD203B41FA5}">
                      <a16:colId xmlns="" xmlns:a16="http://schemas.microsoft.com/office/drawing/2014/main" val="2349729005"/>
                    </a:ext>
                  </a:extLst>
                </a:gridCol>
              </a:tblGrid>
              <a:tr h="50951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200" dirty="0" smtClean="0"/>
                        <a:t>MRI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200" dirty="0" err="1" smtClean="0"/>
                        <a:t>WRF_cfsr</a:t>
                      </a:r>
                      <a:endParaRPr lang="en-US" altLang="zh-TW" sz="32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10255287"/>
                  </a:ext>
                </a:extLst>
              </a:tr>
              <a:tr h="364653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Resolution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20km * 20km</a:t>
                      </a:r>
                      <a:endParaRPr lang="zh-TW" altLang="en-US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5km * 5km</a:t>
                      </a:r>
                      <a:endParaRPr lang="zh-TW" altLang="en-US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31011871"/>
                  </a:ext>
                </a:extLst>
              </a:tr>
              <a:tr h="364653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Frequency (data/day)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hourly, 4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hourly, 24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9043973"/>
                  </a:ext>
                </a:extLst>
              </a:tr>
              <a:tr h="364653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Wet day criteria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&gt; 0.1 mm/day</a:t>
                      </a:r>
                      <a:endParaRPr lang="zh-TW" altLang="en-US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&gt; 0.1 mm/</a:t>
                      </a:r>
                      <a:r>
                        <a:rPr lang="en-US" altLang="zh-TW" dirty="0" err="1" smtClean="0"/>
                        <a:t>hr</a:t>
                      </a:r>
                      <a:endParaRPr lang="zh-TW" altLang="en-US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46723913"/>
                  </a:ext>
                </a:extLst>
              </a:tr>
              <a:tr h="364653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Data Size (time*</a:t>
                      </a:r>
                      <a:r>
                        <a:rPr lang="en-US" altLang="zh-TW" dirty="0" err="1" smtClean="0"/>
                        <a:t>lat</a:t>
                      </a:r>
                      <a:r>
                        <a:rPr lang="en-US" altLang="zh-TW" dirty="0" smtClean="0"/>
                        <a:t>*</a:t>
                      </a:r>
                      <a:r>
                        <a:rPr lang="en-US" altLang="zh-TW" dirty="0" err="1" smtClean="0"/>
                        <a:t>lon</a:t>
                      </a:r>
                      <a:r>
                        <a:rPr lang="en-US" altLang="zh-TW" dirty="0" smtClean="0"/>
                        <a:t>)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36524*20*12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254208*81*60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18923389"/>
                  </a:ext>
                </a:extLst>
              </a:tr>
              <a:tr h="2826061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Parameter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Temperature (2m)     </a:t>
                      </a:r>
                      <a:r>
                        <a:rPr lang="en-US" altLang="zh-TW" dirty="0" smtClean="0">
                          <a:solidFill>
                            <a:schemeClr val="bg1"/>
                          </a:solidFill>
                        </a:rPr>
                        <a:t> )</a:t>
                      </a:r>
                      <a:endParaRPr lang="en-US" altLang="zh-TW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Temperature (850hpa)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Temperature (500hpa)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Temperature (200hpa)</a:t>
                      </a:r>
                    </a:p>
                    <a:p>
                      <a:pPr algn="ctr"/>
                      <a:r>
                        <a:rPr lang="en-US" altLang="zh-TW" dirty="0" smtClean="0"/>
                        <a:t>Precipitation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Relative Humidity (2m)     </a:t>
                      </a:r>
                      <a:r>
                        <a:rPr lang="en-US" altLang="zh-TW" dirty="0" smtClean="0">
                          <a:solidFill>
                            <a:schemeClr val="bg1"/>
                          </a:solidFill>
                        </a:rPr>
                        <a:t> )</a:t>
                      </a:r>
                      <a:r>
                        <a:rPr lang="en-US" altLang="zh-TW" baseline="0" dirty="0" smtClean="0">
                          <a:solidFill>
                            <a:schemeClr val="bg1"/>
                          </a:solidFill>
                        </a:rPr>
                        <a:t>  </a:t>
                      </a:r>
                      <a:r>
                        <a:rPr lang="en-US" altLang="zh-TW" dirty="0" smtClean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Relative Humidity (850hpa)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Relative Humidity (500hpa)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Relative Humidity (200hpa)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Vertical Velocity (500hpa)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Temperature (2m)</a:t>
                      </a:r>
                    </a:p>
                    <a:p>
                      <a:pPr algn="ctr"/>
                      <a:r>
                        <a:rPr lang="en-US" altLang="zh-TW" dirty="0" smtClean="0"/>
                        <a:t>Precipitation</a:t>
                      </a:r>
                    </a:p>
                    <a:p>
                      <a:pPr algn="ctr"/>
                      <a:r>
                        <a:rPr lang="en-US" altLang="zh-TW" dirty="0" smtClean="0"/>
                        <a:t>Relative Humidity (2m)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09634997"/>
                  </a:ext>
                </a:extLst>
              </a:tr>
              <a:tr h="364653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Additional Parameter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Water Vapor(2m, 850hpa, 500hpa, 200hpa / 2m)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812177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925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2565</TotalTime>
  <Words>1859</Words>
  <Application>Microsoft Office PowerPoint</Application>
  <PresentationFormat>如螢幕大小 (4:3)</PresentationFormat>
  <Paragraphs>450</Paragraphs>
  <Slides>43</Slides>
  <Notes>12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43</vt:i4>
      </vt:variant>
    </vt:vector>
  </HeadingPairs>
  <TitlesOfParts>
    <vt:vector size="50" baseType="lpstr">
      <vt:lpstr>新細明體</vt:lpstr>
      <vt:lpstr>Arial</vt:lpstr>
      <vt:lpstr>Calibri</vt:lpstr>
      <vt:lpstr>Calibri Light</vt:lpstr>
      <vt:lpstr>Cambria Math</vt:lpstr>
      <vt:lpstr>Wingdings</vt:lpstr>
      <vt:lpstr>Office 佈景主題</vt:lpstr>
      <vt:lpstr>Linking increases precipitation extremes to changes in atmospheric temperature and moisture</vt:lpstr>
      <vt:lpstr>Introduction</vt:lpstr>
      <vt:lpstr>Theory Base</vt:lpstr>
      <vt:lpstr>Theory Base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鄔心怡</dc:creator>
  <cp:lastModifiedBy>鄔心怡</cp:lastModifiedBy>
  <cp:revision>200</cp:revision>
  <dcterms:created xsi:type="dcterms:W3CDTF">2017-09-04T03:00:08Z</dcterms:created>
  <dcterms:modified xsi:type="dcterms:W3CDTF">2017-09-11T12:53:58Z</dcterms:modified>
  <cp:contentStatus/>
</cp:coreProperties>
</file>