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8" r:id="rId2"/>
    <p:sldId id="258" r:id="rId3"/>
    <p:sldId id="274" r:id="rId4"/>
    <p:sldId id="276" r:id="rId5"/>
    <p:sldId id="270" r:id="rId6"/>
    <p:sldId id="259" r:id="rId7"/>
    <p:sldId id="304" r:id="rId8"/>
    <p:sldId id="305" r:id="rId9"/>
    <p:sldId id="277" r:id="rId10"/>
    <p:sldId id="294" r:id="rId11"/>
    <p:sldId id="312" r:id="rId12"/>
    <p:sldId id="279" r:id="rId13"/>
    <p:sldId id="315" r:id="rId14"/>
    <p:sldId id="311" r:id="rId15"/>
    <p:sldId id="313" r:id="rId16"/>
    <p:sldId id="298" r:id="rId17"/>
    <p:sldId id="307" r:id="rId18"/>
    <p:sldId id="290" r:id="rId19"/>
    <p:sldId id="300" r:id="rId20"/>
    <p:sldId id="308" r:id="rId21"/>
    <p:sldId id="284" r:id="rId22"/>
    <p:sldId id="285" r:id="rId23"/>
    <p:sldId id="314" r:id="rId24"/>
    <p:sldId id="301" r:id="rId25"/>
    <p:sldId id="310" r:id="rId26"/>
    <p:sldId id="289" r:id="rId27"/>
    <p:sldId id="293" r:id="rId28"/>
  </p:sldIdLst>
  <p:sldSz cx="12192000" cy="6858000"/>
  <p:notesSz cx="6888163" cy="10020300"/>
  <p:embeddedFontLst>
    <p:embeddedFont>
      <p:font typeface="Calibri Light" panose="020F0302020204030204" pitchFamily="34" charset="0"/>
      <p:regular r:id="rId31"/>
      <p:italic r:id="rId32"/>
    </p:embeddedFont>
    <p:embeddedFont>
      <p:font typeface="HelveticaGreek Upright" panose="04010800000000000000" pitchFamily="82" charset="0"/>
      <p:bold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ambria Math" panose="02040503050406030204" pitchFamily="18" charset="0"/>
      <p:regular r:id="rId38"/>
    </p:embeddedFont>
    <p:embeddedFont>
      <p:font typeface="Yu Gothic Light" panose="020B0300000000000000" pitchFamily="34" charset="-128"/>
      <p:regular r:id="rId39"/>
    </p:embeddedFont>
    <p:embeddedFont>
      <p:font typeface="Consolas" panose="020B0609020204030204" pitchFamily="49" charset="0"/>
      <p:regular r:id="rId40"/>
      <p:bold r:id="rId41"/>
      <p:italic r:id="rId42"/>
      <p:boldItalic r:id="rId43"/>
    </p:embeddedFont>
    <p:embeddedFont>
      <p:font typeface="Yu Gothic" panose="020B0400000000000000" pitchFamily="34" charset="-128"/>
      <p:regular r:id="rId44"/>
      <p:bold r:id="rId45"/>
    </p:embeddedFont>
    <p:embeddedFont>
      <p:font typeface="微軟正黑體" panose="020B0604030504040204" pitchFamily="34" charset="-120"/>
      <p:regular r:id="rId46"/>
      <p:bold r:id="rId47"/>
    </p:embeddedFont>
    <p:embeddedFont>
      <p:font typeface="Helvetica LT" panose="02000503040000020004" pitchFamily="2" charset="0"/>
      <p:regular r:id="rId48"/>
    </p:embeddedFont>
    <p:embeddedFont>
      <p:font typeface="標楷體" panose="03000509000000000000" pitchFamily="65" charset="-120"/>
      <p:regular r:id="rId49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83273" autoAdjust="0"/>
  </p:normalViewPr>
  <p:slideViewPr>
    <p:cSldViewPr snapToGrid="0">
      <p:cViewPr varScale="1">
        <p:scale>
          <a:sx n="61" d="100"/>
          <a:sy n="61" d="100"/>
        </p:scale>
        <p:origin x="1062" y="-5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96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font" Target="fonts/font1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4871" cy="502755"/>
          </a:xfrm>
          <a:prstGeom prst="rect">
            <a:avLst/>
          </a:prstGeom>
        </p:spPr>
        <p:txBody>
          <a:bodyPr vert="horz" lIns="96605" tIns="48303" rIns="96605" bIns="48303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901699" y="1"/>
            <a:ext cx="2984871" cy="502755"/>
          </a:xfrm>
          <a:prstGeom prst="rect">
            <a:avLst/>
          </a:prstGeom>
        </p:spPr>
        <p:txBody>
          <a:bodyPr vert="horz" lIns="96605" tIns="48303" rIns="96605" bIns="48303" rtlCol="0"/>
          <a:lstStyle>
            <a:lvl1pPr algn="r">
              <a:defRPr sz="1300"/>
            </a:lvl1pPr>
          </a:lstStyle>
          <a:p>
            <a:fld id="{98D4E85C-6FBF-4829-B1FF-AD517A6FF8F7}" type="datetimeFigureOut">
              <a:rPr lang="zh-TW" altLang="en-US" smtClean="0"/>
              <a:t>2017/9/12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517547"/>
            <a:ext cx="2984871" cy="502754"/>
          </a:xfrm>
          <a:prstGeom prst="rect">
            <a:avLst/>
          </a:prstGeom>
        </p:spPr>
        <p:txBody>
          <a:bodyPr vert="horz" lIns="96605" tIns="48303" rIns="96605" bIns="48303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901699" y="9517547"/>
            <a:ext cx="2984871" cy="502754"/>
          </a:xfrm>
          <a:prstGeom prst="rect">
            <a:avLst/>
          </a:prstGeom>
        </p:spPr>
        <p:txBody>
          <a:bodyPr vert="horz" lIns="96605" tIns="48303" rIns="96605" bIns="48303" rtlCol="0" anchor="b"/>
          <a:lstStyle>
            <a:lvl1pPr algn="r">
              <a:defRPr sz="1300"/>
            </a:lvl1pPr>
          </a:lstStyle>
          <a:p>
            <a:fld id="{437A0AF5-43C1-404E-8F20-2B6A7BC6395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61835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4871" cy="502755"/>
          </a:xfrm>
          <a:prstGeom prst="rect">
            <a:avLst/>
          </a:prstGeom>
        </p:spPr>
        <p:txBody>
          <a:bodyPr vert="horz" lIns="96605" tIns="48303" rIns="96605" bIns="48303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901699" y="1"/>
            <a:ext cx="2984871" cy="502755"/>
          </a:xfrm>
          <a:prstGeom prst="rect">
            <a:avLst/>
          </a:prstGeom>
        </p:spPr>
        <p:txBody>
          <a:bodyPr vert="horz" lIns="96605" tIns="48303" rIns="96605" bIns="48303" rtlCol="0"/>
          <a:lstStyle>
            <a:lvl1pPr algn="r">
              <a:defRPr sz="1300"/>
            </a:lvl1pPr>
          </a:lstStyle>
          <a:p>
            <a:fld id="{76F59649-2508-4E7B-8631-EAFDAF3B20AC}" type="datetimeFigureOut">
              <a:rPr lang="zh-TW" altLang="en-US" smtClean="0"/>
              <a:t>2017/9/12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5" tIns="48303" rIns="96605" bIns="48303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8817" y="4822270"/>
            <a:ext cx="5510530" cy="3945493"/>
          </a:xfrm>
          <a:prstGeom prst="rect">
            <a:avLst/>
          </a:prstGeom>
        </p:spPr>
        <p:txBody>
          <a:bodyPr vert="horz" lIns="96605" tIns="48303" rIns="96605" bIns="48303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517547"/>
            <a:ext cx="2984871" cy="502754"/>
          </a:xfrm>
          <a:prstGeom prst="rect">
            <a:avLst/>
          </a:prstGeom>
        </p:spPr>
        <p:txBody>
          <a:bodyPr vert="horz" lIns="96605" tIns="48303" rIns="96605" bIns="48303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901699" y="9517547"/>
            <a:ext cx="2984871" cy="502754"/>
          </a:xfrm>
          <a:prstGeom prst="rect">
            <a:avLst/>
          </a:prstGeom>
        </p:spPr>
        <p:txBody>
          <a:bodyPr vert="horz" lIns="96605" tIns="48303" rIns="96605" bIns="48303" rtlCol="0" anchor="b"/>
          <a:lstStyle>
            <a:lvl1pPr algn="r">
              <a:defRPr sz="1300"/>
            </a:lvl1pPr>
          </a:lstStyle>
          <a:p>
            <a:fld id="{74BA483C-D292-4AAE-9336-563908453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2114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300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A483C-D292-4AAE-9336-563908453C73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77085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A483C-D292-4AAE-9336-563908453C73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62018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A483C-D292-4AAE-9336-563908453C73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9254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A483C-D292-4AAE-9336-563908453C73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7209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A483C-D292-4AAE-9336-563908453C73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40510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A483C-D292-4AAE-9336-563908453C73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10107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A483C-D292-4AAE-9336-563908453C73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28419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A483C-D292-4AAE-9336-563908453C73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12429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A483C-D292-4AAE-9336-563908453C73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1545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A483C-D292-4AAE-9336-563908453C73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55792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A483C-D292-4AAE-9336-563908453C73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654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2538"/>
            <a:ext cx="6011863" cy="33813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3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A483C-D292-4AAE-9336-563908453C73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83746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 sz="1300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A483C-D292-4AAE-9336-563908453C73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47312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A483C-D292-4AAE-9336-563908453C73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35855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A483C-D292-4AAE-9336-563908453C73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24044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A483C-D292-4AAE-9336-563908453C73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2038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2538"/>
            <a:ext cx="6011863" cy="33813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A483C-D292-4AAE-9336-563908453C73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5084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baseline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A483C-D292-4AAE-9336-563908453C73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353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A483C-D292-4AAE-9336-563908453C73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7893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2538"/>
            <a:ext cx="6011863" cy="33813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A483C-D292-4AAE-9336-563908453C73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2748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A483C-D292-4AAE-9336-563908453C73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1760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A483C-D292-4AAE-9336-563908453C73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5680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438150" y="1252538"/>
            <a:ext cx="6011863" cy="33813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23AE9-7144-4B3C-B373-297FFDF395B5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611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A6D7-6129-4606-838E-7292CEA4BEA9}" type="datetimeFigureOut">
              <a:rPr lang="zh-TW" altLang="en-US" smtClean="0"/>
              <a:t>2017/9/12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8151-B370-43D5-8530-0E746FA27D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4269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A6D7-6129-4606-838E-7292CEA4BEA9}" type="datetimeFigureOut">
              <a:rPr lang="zh-TW" altLang="en-US" smtClean="0"/>
              <a:t>2017/9/12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8151-B370-43D5-8530-0E746FA27D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251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A6D7-6129-4606-838E-7292CEA4BEA9}" type="datetimeFigureOut">
              <a:rPr lang="zh-TW" altLang="en-US" smtClean="0"/>
              <a:t>2017/9/12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8151-B370-43D5-8530-0E746FA27D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3690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A6D7-6129-4606-838E-7292CEA4BEA9}" type="datetimeFigureOut">
              <a:rPr lang="zh-TW" altLang="en-US" smtClean="0"/>
              <a:t>2017/9/12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8151-B370-43D5-8530-0E746FA27D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6883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A6D7-6129-4606-838E-7292CEA4BEA9}" type="datetimeFigureOut">
              <a:rPr lang="zh-TW" altLang="en-US" smtClean="0"/>
              <a:t>2017/9/12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8151-B370-43D5-8530-0E746FA27D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0922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A6D7-6129-4606-838E-7292CEA4BEA9}" type="datetimeFigureOut">
              <a:rPr lang="zh-TW" altLang="en-US" smtClean="0"/>
              <a:t>2017/9/12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8151-B370-43D5-8530-0E746FA27D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399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A6D7-6129-4606-838E-7292CEA4BEA9}" type="datetimeFigureOut">
              <a:rPr lang="zh-TW" altLang="en-US" smtClean="0"/>
              <a:t>2017/9/12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8151-B370-43D5-8530-0E746FA27D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635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A6D7-6129-4606-838E-7292CEA4BEA9}" type="datetimeFigureOut">
              <a:rPr lang="zh-TW" altLang="en-US" smtClean="0"/>
              <a:t>2017/9/12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8151-B370-43D5-8530-0E746FA27D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2895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A6D7-6129-4606-838E-7292CEA4BEA9}" type="datetimeFigureOut">
              <a:rPr lang="zh-TW" altLang="en-US" smtClean="0"/>
              <a:t>2017/9/12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8151-B370-43D5-8530-0E746FA27D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889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A6D7-6129-4606-838E-7292CEA4BEA9}" type="datetimeFigureOut">
              <a:rPr lang="zh-TW" altLang="en-US" smtClean="0"/>
              <a:t>2017/9/12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8151-B370-43D5-8530-0E746FA27D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4289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A6D7-6129-4606-838E-7292CEA4BEA9}" type="datetimeFigureOut">
              <a:rPr lang="zh-TW" altLang="en-US" smtClean="0"/>
              <a:t>2017/9/12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78151-B370-43D5-8530-0E746FA27D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2382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8A6D7-6129-4606-838E-7292CEA4BEA9}" type="datetimeFigureOut">
              <a:rPr lang="zh-TW" altLang="en-US" smtClean="0"/>
              <a:t>2017/9/12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78151-B370-43D5-8530-0E746FA27D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8784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484909"/>
            <a:ext cx="10515600" cy="56920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TW" sz="3600" b="1" dirty="0" smtClean="0"/>
          </a:p>
          <a:p>
            <a:pPr marL="0" indent="0" algn="ctr">
              <a:buNone/>
            </a:pPr>
            <a:r>
              <a:rPr lang="en-US" altLang="zh-TW" sz="3600" b="1" dirty="0" smtClean="0"/>
              <a:t>Linking </a:t>
            </a:r>
            <a:r>
              <a:rPr lang="en-US" altLang="zh-TW" sz="3600" b="1" dirty="0"/>
              <a:t>increases precipitation extremes </a:t>
            </a:r>
            <a:endParaRPr lang="en-US" altLang="zh-TW" sz="3600" b="1" dirty="0" smtClean="0"/>
          </a:p>
          <a:p>
            <a:pPr marL="0" indent="0" algn="ctr">
              <a:buNone/>
            </a:pPr>
            <a:r>
              <a:rPr lang="en-US" altLang="zh-TW" sz="3600" b="1" dirty="0" smtClean="0"/>
              <a:t>to changes in </a:t>
            </a:r>
            <a:r>
              <a:rPr lang="en-US" altLang="zh-TW" sz="3600" b="1" dirty="0"/>
              <a:t>atmospheric temperature </a:t>
            </a:r>
            <a:r>
              <a:rPr lang="en-US" altLang="zh-TW" sz="3600" b="1" dirty="0" smtClean="0"/>
              <a:t>and moisture</a:t>
            </a:r>
          </a:p>
          <a:p>
            <a:pPr marL="0" indent="0" algn="ctr">
              <a:buNone/>
            </a:pP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分析大氣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溫度與濕度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變化對於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極端降雨增加的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影響</a:t>
            </a:r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dirty="0" smtClean="0"/>
              <a:t>                                     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                               </a:t>
            </a:r>
            <a:r>
              <a:rPr lang="zh-TW" altLang="en-US" dirty="0" smtClean="0"/>
              <a:t>   </a:t>
            </a:r>
            <a:r>
              <a:rPr lang="en-US" altLang="zh-TW" dirty="0" err="1" smtClean="0">
                <a:latin typeface="Helvetica LT" panose="02000503040000020004" pitchFamily="2" charset="0"/>
              </a:rPr>
              <a:t>Chien-En</a:t>
            </a:r>
            <a:r>
              <a:rPr lang="en-US" altLang="zh-TW" dirty="0" smtClean="0">
                <a:latin typeface="Helvetica LT" panose="02000503040000020004" pitchFamily="2" charset="0"/>
              </a:rPr>
              <a:t>, Hsu 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徐健恩</a:t>
            </a:r>
            <a:r>
              <a:rPr lang="en-US" altLang="zh-TW" dirty="0" smtClean="0">
                <a:latin typeface="Helvetica LT" panose="02000503040000020004" pitchFamily="2" charset="0"/>
              </a:rPr>
              <a:t>)</a:t>
            </a:r>
            <a:endParaRPr lang="en-US" altLang="zh-TW" dirty="0">
              <a:latin typeface="Helvetica LT" panose="02000503040000020004" pitchFamily="2" charset="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Helvetica LT" panose="02000503040000020004" pitchFamily="2" charset="0"/>
              </a:rPr>
              <a:t>                                 </a:t>
            </a:r>
            <a:r>
              <a:rPr lang="en-US" altLang="zh-TW" dirty="0" smtClean="0">
                <a:latin typeface="Helvetica LT" panose="02000503040000020004" pitchFamily="2" charset="0"/>
              </a:rPr>
              <a:t>Dept</a:t>
            </a:r>
            <a:r>
              <a:rPr lang="en-US" altLang="zh-TW" dirty="0">
                <a:latin typeface="Helvetica LT" panose="02000503040000020004" pitchFamily="2" charset="0"/>
              </a:rPr>
              <a:t>. of Earth Sciences,</a:t>
            </a:r>
          </a:p>
          <a:p>
            <a:pPr marL="0" indent="0">
              <a:buNone/>
            </a:pPr>
            <a:r>
              <a:rPr lang="zh-TW" altLang="en-US" dirty="0" smtClean="0">
                <a:latin typeface="Helvetica LT" panose="02000503040000020004" pitchFamily="2" charset="0"/>
              </a:rPr>
              <a:t>                          </a:t>
            </a:r>
            <a:r>
              <a:rPr lang="en-US" altLang="zh-TW" dirty="0" smtClean="0">
                <a:latin typeface="Helvetica LT" panose="02000503040000020004" pitchFamily="2" charset="0"/>
              </a:rPr>
              <a:t>National </a:t>
            </a:r>
            <a:r>
              <a:rPr lang="en-US" altLang="zh-TW" dirty="0">
                <a:latin typeface="Helvetica LT" panose="02000503040000020004" pitchFamily="2" charset="0"/>
              </a:rPr>
              <a:t>Taiwan Normal University</a:t>
            </a:r>
          </a:p>
          <a:p>
            <a:pPr marL="0" indent="0">
              <a:buNone/>
            </a:pPr>
            <a:endParaRPr lang="en-US" altLang="zh-TW" dirty="0" smtClean="0">
              <a:latin typeface="Helvetica LT" panose="02000503040000020004" pitchFamily="2" charset="0"/>
            </a:endParaRPr>
          </a:p>
          <a:p>
            <a:pPr marL="0" indent="0">
              <a:buNone/>
            </a:pPr>
            <a:r>
              <a:rPr lang="zh-TW" altLang="en-US" dirty="0">
                <a:latin typeface="Helvetica LT" panose="02000503040000020004" pitchFamily="2" charset="0"/>
              </a:rPr>
              <a:t> </a:t>
            </a:r>
            <a:r>
              <a:rPr lang="zh-TW" altLang="en-US" dirty="0" smtClean="0">
                <a:latin typeface="Helvetica LT" panose="02000503040000020004" pitchFamily="2" charset="0"/>
              </a:rPr>
              <a:t>                  </a:t>
            </a:r>
            <a:r>
              <a:rPr lang="en-US" altLang="zh-TW" dirty="0" smtClean="0">
                <a:latin typeface="Helvetica LT" panose="02000503040000020004" pitchFamily="2" charset="0"/>
              </a:rPr>
              <a:t>Supervisor</a:t>
            </a:r>
            <a:r>
              <a:rPr lang="en-US" altLang="zh-TW" dirty="0">
                <a:latin typeface="Helvetica LT" panose="02000503040000020004" pitchFamily="2" charset="0"/>
              </a:rPr>
              <a:t>: Prof. </a:t>
            </a:r>
            <a:r>
              <a:rPr lang="en-US" altLang="zh-TW" dirty="0" smtClean="0">
                <a:latin typeface="Helvetica LT" panose="02000503040000020004" pitchFamily="2" charset="0"/>
              </a:rPr>
              <a:t>Cheng-Ta, Chen(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陳正達教授</a:t>
            </a:r>
            <a:r>
              <a:rPr lang="en-US" altLang="zh-TW" dirty="0">
                <a:latin typeface="Helvetica LT" panose="02000503040000020004" pitchFamily="2" charset="0"/>
              </a:rPr>
              <a:t>)</a:t>
            </a:r>
            <a:endParaRPr lang="zh-TW" altLang="en-US" sz="3600" b="1" dirty="0">
              <a:latin typeface="Helvetica LT" panose="02000503040000020004" pitchFamily="2" charset="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3447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88"/>
    </mc:Choice>
    <mc:Fallback xmlns="">
      <p:transition spd="slow" advTm="2998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364827"/>
              </p:ext>
            </p:extLst>
          </p:nvPr>
        </p:nvGraphicFramePr>
        <p:xfrm>
          <a:off x="4200043" y="433954"/>
          <a:ext cx="7361036" cy="20116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472208">
                  <a:extLst>
                    <a:ext uri="{9D8B030D-6E8A-4147-A177-3AD203B41FA5}">
                      <a16:colId xmlns:a16="http://schemas.microsoft.com/office/drawing/2014/main" val="1572256540"/>
                    </a:ext>
                  </a:extLst>
                </a:gridCol>
                <a:gridCol w="1472208">
                  <a:extLst>
                    <a:ext uri="{9D8B030D-6E8A-4147-A177-3AD203B41FA5}">
                      <a16:colId xmlns:a16="http://schemas.microsoft.com/office/drawing/2014/main" val="3656229312"/>
                    </a:ext>
                  </a:extLst>
                </a:gridCol>
                <a:gridCol w="1187438">
                  <a:extLst>
                    <a:ext uri="{9D8B030D-6E8A-4147-A177-3AD203B41FA5}">
                      <a16:colId xmlns:a16="http://schemas.microsoft.com/office/drawing/2014/main" val="3122835292"/>
                    </a:ext>
                  </a:extLst>
                </a:gridCol>
                <a:gridCol w="1974239">
                  <a:extLst>
                    <a:ext uri="{9D8B030D-6E8A-4147-A177-3AD203B41FA5}">
                      <a16:colId xmlns:a16="http://schemas.microsoft.com/office/drawing/2014/main" val="3633591806"/>
                    </a:ext>
                  </a:extLst>
                </a:gridCol>
                <a:gridCol w="1254943">
                  <a:extLst>
                    <a:ext uri="{9D8B030D-6E8A-4147-A177-3AD203B41FA5}">
                      <a16:colId xmlns:a16="http://schemas.microsoft.com/office/drawing/2014/main" val="2656912622"/>
                    </a:ext>
                  </a:extLst>
                </a:gridCol>
              </a:tblGrid>
              <a:tr h="863627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Percentile</a:t>
                      </a:r>
                      <a:endParaRPr lang="zh-TW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Temperature Range </a:t>
                      </a:r>
                      <a:r>
                        <a:rPr lang="en-US" altLang="zh-TW" b="1" dirty="0" smtClean="0"/>
                        <a:t>(</a:t>
                      </a:r>
                      <a:r>
                        <a:rPr lang="en-US" altLang="zh-TW" b="1" i="1" u="none" dirty="0" smtClean="0"/>
                        <a:t>°C)</a:t>
                      </a:r>
                      <a:endParaRPr lang="en-US" altLang="zh-TW" b="1" u="none" dirty="0" smtClean="0"/>
                    </a:p>
                    <a:p>
                      <a:r>
                        <a:rPr lang="en-US" altLang="zh-TW" dirty="0" smtClean="0"/>
                        <a:t>(CC relation)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Intensity Change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Temperature Range </a:t>
                      </a:r>
                      <a:r>
                        <a:rPr lang="en-US" altLang="zh-TW" b="1" dirty="0" smtClean="0"/>
                        <a:t>(</a:t>
                      </a:r>
                      <a:r>
                        <a:rPr lang="en-US" altLang="zh-TW" b="1" i="1" u="none" dirty="0" smtClean="0"/>
                        <a:t>°C)</a:t>
                      </a:r>
                      <a:endParaRPr lang="en-US" altLang="zh-TW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(Super CC relation)</a:t>
                      </a:r>
                      <a:endParaRPr lang="zh-TW" altLang="en-US" dirty="0" smtClean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Intensity Change</a:t>
                      </a:r>
                      <a:endParaRPr lang="zh-TW" altLang="en-US" dirty="0" smtClean="0"/>
                    </a:p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185642103"/>
                  </a:ext>
                </a:extLst>
              </a:tr>
              <a:tr h="295893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99%</a:t>
                      </a:r>
                      <a:endParaRPr lang="zh-TW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10</a:t>
                      </a:r>
                      <a:r>
                        <a:rPr lang="en-US" altLang="zh-TW" dirty="0" smtClean="0">
                          <a:latin typeface="Helvetica LT" panose="02000503040000020004" pitchFamily="2" charset="0"/>
                          <a:ea typeface="+mj-ea"/>
                        </a:rPr>
                        <a:t>~</a:t>
                      </a:r>
                      <a:r>
                        <a:rPr lang="en-US" altLang="zh-TW" dirty="0" smtClean="0"/>
                        <a:t>12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7.05%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12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Helvetica LT" panose="02000503040000020004" pitchFamily="2" charset="0"/>
                          <a:ea typeface="+mn-ea"/>
                          <a:cs typeface="+mn-cs"/>
                        </a:rPr>
                        <a:t>~</a:t>
                      </a:r>
                      <a:r>
                        <a:rPr lang="en-US" altLang="zh-TW" dirty="0" smtClean="0"/>
                        <a:t>25</a:t>
                      </a:r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14.53%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74297857"/>
                  </a:ext>
                </a:extLst>
              </a:tr>
              <a:tr h="295893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95%</a:t>
                      </a:r>
                      <a:endParaRPr lang="zh-TW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10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Helvetica LT" panose="02000503040000020004" pitchFamily="2" charset="0"/>
                          <a:ea typeface="+mn-ea"/>
                          <a:cs typeface="+mn-cs"/>
                        </a:rPr>
                        <a:t>~</a:t>
                      </a:r>
                      <a:r>
                        <a:rPr lang="en-US" altLang="zh-TW" dirty="0" smtClean="0"/>
                        <a:t>20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8.08%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20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Helvetica LT" panose="02000503040000020004" pitchFamily="2" charset="0"/>
                          <a:ea typeface="+mn-ea"/>
                          <a:cs typeface="+mn-cs"/>
                        </a:rPr>
                        <a:t>~</a:t>
                      </a:r>
                      <a:r>
                        <a:rPr lang="en-US" altLang="zh-TW" dirty="0" smtClean="0"/>
                        <a:t>26</a:t>
                      </a:r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15.63%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01051898"/>
                  </a:ext>
                </a:extLst>
              </a:tr>
              <a:tr h="295893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90%</a:t>
                      </a:r>
                      <a:endParaRPr lang="zh-TW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11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Helvetica LT" panose="02000503040000020004" pitchFamily="2" charset="0"/>
                          <a:ea typeface="+mn-ea"/>
                          <a:cs typeface="+mn-cs"/>
                        </a:rPr>
                        <a:t>~</a:t>
                      </a:r>
                      <a:r>
                        <a:rPr lang="en-US" altLang="zh-TW" dirty="0" smtClean="0"/>
                        <a:t>23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7.03%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23</a:t>
                      </a:r>
                      <a:r>
                        <a:rPr lang="en-US" altLang="zh-TW" sz="1800" kern="1200" dirty="0" smtClean="0">
                          <a:solidFill>
                            <a:schemeClr val="dk1"/>
                          </a:solidFill>
                          <a:latin typeface="Helvetica LT" panose="02000503040000020004" pitchFamily="2" charset="0"/>
                          <a:ea typeface="+mn-ea"/>
                          <a:cs typeface="+mn-cs"/>
                        </a:rPr>
                        <a:t>~</a:t>
                      </a:r>
                      <a:r>
                        <a:rPr lang="en-US" altLang="zh-TW" dirty="0" smtClean="0"/>
                        <a:t>26</a:t>
                      </a:r>
                      <a:endParaRPr lang="zh-TW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19.4%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50664727"/>
                  </a:ext>
                </a:extLst>
              </a:tr>
            </a:tbl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3886763" y="2687628"/>
            <a:ext cx="8506077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1900" dirty="0" smtClean="0"/>
              <a:t>For daily mean temperature roughly </a:t>
            </a:r>
            <a:r>
              <a:rPr lang="en-US" altLang="zh-TW" sz="1900" i="1" u="sng" dirty="0" smtClean="0"/>
              <a:t>below 12°C</a:t>
            </a:r>
            <a:r>
              <a:rPr lang="en-US" altLang="zh-TW" sz="1900" dirty="0" smtClean="0"/>
              <a:t> </a:t>
            </a:r>
            <a:r>
              <a:rPr lang="en-US" altLang="zh-TW" sz="1900" i="1" dirty="0" smtClean="0"/>
              <a:t>,the 99</a:t>
            </a:r>
            <a:r>
              <a:rPr lang="en-US" altLang="zh-TW" sz="1900" i="1" baseline="30000" dirty="0" smtClean="0"/>
              <a:t>th</a:t>
            </a:r>
            <a:r>
              <a:rPr lang="en-US" altLang="zh-TW" sz="1900" i="1" dirty="0" smtClean="0"/>
              <a:t> </a:t>
            </a:r>
            <a:r>
              <a:rPr lang="en-US" altLang="zh-TW" sz="1900" dirty="0" smtClean="0"/>
              <a:t>percentile</a:t>
            </a:r>
            <a:r>
              <a:rPr lang="en-US" altLang="zh-TW" sz="1900" i="1" dirty="0" smtClean="0"/>
              <a:t> </a:t>
            </a:r>
            <a:r>
              <a:rPr lang="en-US" altLang="zh-TW" sz="1900" dirty="0" smtClean="0"/>
              <a:t>show</a:t>
            </a:r>
          </a:p>
          <a:p>
            <a:r>
              <a:rPr lang="en-US" altLang="zh-TW" sz="1900" dirty="0" smtClean="0"/>
              <a:t>      a dependency of 1hr precipitation extremes </a:t>
            </a:r>
            <a:r>
              <a:rPr lang="en-US" altLang="zh-TW" sz="1900" i="1" u="sng" dirty="0" smtClean="0"/>
              <a:t>close to C-C relation</a:t>
            </a:r>
            <a:endParaRPr lang="en-US" altLang="zh-TW" sz="1900" dirty="0" smtClean="0"/>
          </a:p>
          <a:p>
            <a:r>
              <a:rPr lang="en-US" altLang="zh-TW" sz="1900" dirty="0" smtClean="0"/>
              <a:t>      For </a:t>
            </a:r>
            <a:r>
              <a:rPr lang="en-US" altLang="zh-TW" sz="1900" i="1" u="sng" dirty="0" smtClean="0"/>
              <a:t>higher temperatures</a:t>
            </a:r>
            <a:r>
              <a:rPr lang="en-US" altLang="zh-TW" sz="1900" dirty="0" smtClean="0"/>
              <a:t> , this dependency increases to </a:t>
            </a:r>
            <a:r>
              <a:rPr lang="en-US" altLang="zh-TW" sz="1900" i="1" u="sng" dirty="0" smtClean="0"/>
              <a:t>two times the C-C    </a:t>
            </a:r>
          </a:p>
          <a:p>
            <a:r>
              <a:rPr lang="en-US" altLang="zh-TW" sz="1900" dirty="0" smtClean="0"/>
              <a:t>     </a:t>
            </a:r>
            <a:r>
              <a:rPr lang="en-US" altLang="zh-TW" sz="1900" i="1" dirty="0" smtClean="0"/>
              <a:t> </a:t>
            </a:r>
            <a:r>
              <a:rPr lang="en-US" altLang="zh-TW" sz="1900" i="1" u="sng" dirty="0" smtClean="0"/>
              <a:t>relation</a:t>
            </a:r>
          </a:p>
          <a:p>
            <a:endParaRPr lang="en-US" altLang="zh-TW" sz="1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1900" dirty="0" smtClean="0"/>
              <a:t>More </a:t>
            </a:r>
            <a:r>
              <a:rPr lang="en-US" altLang="zh-TW" sz="1900" dirty="0"/>
              <a:t>extreme events show an </a:t>
            </a:r>
            <a:r>
              <a:rPr lang="en-US" altLang="zh-TW" sz="1900" i="1" u="sng" dirty="0"/>
              <a:t>earlier transition</a:t>
            </a:r>
            <a:r>
              <a:rPr lang="en-US" altLang="zh-TW" sz="1900" dirty="0"/>
              <a:t> to </a:t>
            </a:r>
            <a:r>
              <a:rPr lang="en-US" altLang="zh-TW" sz="1900" dirty="0" smtClean="0"/>
              <a:t>super C-C </a:t>
            </a:r>
            <a:r>
              <a:rPr lang="en-US" altLang="zh-TW" sz="1900" dirty="0"/>
              <a:t>scaling </a:t>
            </a:r>
            <a:r>
              <a:rPr lang="en-US" altLang="zh-TW" sz="1900" dirty="0" smtClean="0"/>
              <a:t>than </a:t>
            </a:r>
            <a:r>
              <a:rPr lang="en-US" altLang="zh-TW" sz="1900" dirty="0"/>
              <a:t>the </a:t>
            </a:r>
            <a:endParaRPr lang="en-US" altLang="zh-TW" sz="1900" dirty="0" smtClean="0"/>
          </a:p>
          <a:p>
            <a:r>
              <a:rPr lang="en-US" altLang="zh-TW" sz="1900" dirty="0" smtClean="0"/>
              <a:t>       less extreme </a:t>
            </a:r>
            <a:r>
              <a:rPr lang="en-US" altLang="zh-TW" sz="1900" dirty="0"/>
              <a:t>events</a:t>
            </a:r>
            <a:endParaRPr lang="zh-TW" altLang="en-US" sz="1900" dirty="0"/>
          </a:p>
          <a:p>
            <a:endParaRPr lang="en-US" altLang="zh-TW" sz="1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1900" dirty="0" smtClean="0"/>
              <a:t>There is clear hint of a decrease in precipitation intensity for temperature </a:t>
            </a:r>
          </a:p>
          <a:p>
            <a:r>
              <a:rPr lang="en-US" altLang="zh-TW" sz="1900" dirty="0" smtClean="0"/>
              <a:t>       approximately above </a:t>
            </a:r>
            <a:r>
              <a:rPr lang="en-US" altLang="zh-TW" sz="1900" i="1" u="sng" dirty="0"/>
              <a:t>26°C</a:t>
            </a:r>
            <a:r>
              <a:rPr lang="en-US" altLang="zh-TW" sz="1900" dirty="0"/>
              <a:t> </a:t>
            </a:r>
            <a:r>
              <a:rPr lang="en-US" altLang="zh-TW" sz="1900" dirty="0" smtClean="0"/>
              <a:t> in Northern Taiwan</a:t>
            </a:r>
          </a:p>
          <a:p>
            <a:endParaRPr lang="en-US" altLang="zh-TW" sz="1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1900" dirty="0" smtClean="0"/>
              <a:t>Overall</a:t>
            </a:r>
            <a:r>
              <a:rPr lang="en-US" altLang="zh-TW" sz="1900" dirty="0"/>
              <a:t>, the data distribution is relatively uniform, </a:t>
            </a:r>
            <a:r>
              <a:rPr lang="en-US" altLang="zh-TW" sz="1900" dirty="0" smtClean="0"/>
              <a:t>and </a:t>
            </a:r>
            <a:r>
              <a:rPr lang="en-US" altLang="zh-TW" sz="1900" dirty="0"/>
              <a:t>in the </a:t>
            </a:r>
            <a:r>
              <a:rPr lang="en-US" altLang="zh-TW" sz="1900" dirty="0" smtClean="0"/>
              <a:t>temperature </a:t>
            </a:r>
          </a:p>
          <a:p>
            <a:r>
              <a:rPr lang="en-US" altLang="zh-TW" sz="1900" dirty="0" smtClean="0"/>
              <a:t>       range near </a:t>
            </a:r>
            <a:r>
              <a:rPr lang="en-US" altLang="zh-TW" sz="1900" dirty="0"/>
              <a:t>the border, </a:t>
            </a:r>
            <a:r>
              <a:rPr lang="en-US" altLang="zh-TW" sz="1900" dirty="0" smtClean="0"/>
              <a:t>the </a:t>
            </a:r>
            <a:r>
              <a:rPr lang="en-US" altLang="zh-TW" sz="1900" dirty="0"/>
              <a:t>amount of data in each bin is relatively small</a:t>
            </a:r>
            <a:endParaRPr lang="zh-TW" altLang="en-US" sz="1900" dirty="0"/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613" y="433954"/>
            <a:ext cx="3206134" cy="328406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629" y="3718015"/>
            <a:ext cx="3095118" cy="2959368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182414" y="5896303"/>
            <a:ext cx="268014" cy="52026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216166" y="5738648"/>
            <a:ext cx="246993" cy="67791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橢圓 2"/>
          <p:cNvSpPr/>
          <p:nvPr/>
        </p:nvSpPr>
        <p:spPr>
          <a:xfrm>
            <a:off x="5517931" y="173421"/>
            <a:ext cx="1671145" cy="2514207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6063" y="867103"/>
            <a:ext cx="709846" cy="56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30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035"/>
    </mc:Choice>
    <mc:Fallback xmlns="">
      <p:transition spd="slow" advTm="66035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36168" y="970809"/>
            <a:ext cx="6428874" cy="4860233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Compared northern Taiwan with</a:t>
            </a:r>
          </a:p>
          <a:p>
            <a:pPr marL="0" indent="0">
              <a:buNone/>
            </a:pPr>
            <a:r>
              <a:rPr lang="en-US" altLang="zh-TW" dirty="0"/>
              <a:t>  </a:t>
            </a:r>
            <a:r>
              <a:rPr lang="en-US" altLang="zh-TW" dirty="0" smtClean="0"/>
              <a:t> Netherlands(</a:t>
            </a:r>
            <a:r>
              <a:rPr lang="en-US" altLang="zh-TW" dirty="0" err="1" smtClean="0"/>
              <a:t>Lenderink</a:t>
            </a:r>
            <a:r>
              <a:rPr lang="en-US" altLang="zh-TW" dirty="0"/>
              <a:t>, G. et al. </a:t>
            </a:r>
            <a:r>
              <a:rPr lang="en-US" altLang="zh-TW" dirty="0" smtClean="0"/>
              <a:t>2011)</a:t>
            </a:r>
            <a:endParaRPr lang="zh-TW" altLang="en-US" dirty="0"/>
          </a:p>
          <a:p>
            <a:pPr marL="0" indent="0">
              <a:buNone/>
            </a:pPr>
            <a:r>
              <a:rPr lang="en-US" altLang="zh-TW" dirty="0" smtClean="0"/>
              <a:t>   we can find :</a:t>
            </a:r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en-US" altLang="zh-TW" dirty="0" smtClean="0"/>
              <a:t>The turning point between </a:t>
            </a:r>
            <a:r>
              <a:rPr lang="en-US" altLang="zh-TW" i="1" u="sng" dirty="0" smtClean="0"/>
              <a:t>C-C and super </a:t>
            </a:r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</a:t>
            </a:r>
            <a:r>
              <a:rPr lang="en-US" altLang="zh-TW" i="1" u="sng" dirty="0" smtClean="0"/>
              <a:t>C-C</a:t>
            </a:r>
            <a:r>
              <a:rPr lang="en-US" altLang="zh-TW" dirty="0" smtClean="0"/>
              <a:t> </a:t>
            </a:r>
            <a:r>
              <a:rPr lang="en-US" altLang="zh-TW" dirty="0"/>
              <a:t> </a:t>
            </a:r>
            <a:r>
              <a:rPr lang="en-US" altLang="zh-TW" dirty="0" smtClean="0"/>
              <a:t>scaling in northern Taiwan and 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Netherlands </a:t>
            </a:r>
            <a:r>
              <a:rPr lang="en-US" altLang="zh-TW" dirty="0" smtClean="0">
                <a:ea typeface="微軟正黑體" panose="020B0604030504040204" pitchFamily="34" charset="-120"/>
              </a:rPr>
              <a:t>approximately </a:t>
            </a:r>
            <a:r>
              <a:rPr lang="en-US" altLang="zh-TW" dirty="0">
                <a:ea typeface="微軟正黑體" panose="020B0604030504040204" pitchFamily="34" charset="-120"/>
              </a:rPr>
              <a:t>the </a:t>
            </a:r>
            <a:r>
              <a:rPr lang="en-US" altLang="zh-TW" dirty="0" smtClean="0">
                <a:ea typeface="微軟正黑體" panose="020B0604030504040204" pitchFamily="34" charset="-120"/>
              </a:rPr>
              <a:t>same(12</a:t>
            </a:r>
            <a:r>
              <a:rPr lang="en-US" altLang="zh-TW" dirty="0" smtClean="0"/>
              <a:t>°C)     </a:t>
            </a:r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for 99</a:t>
            </a:r>
            <a:r>
              <a:rPr lang="en-US" altLang="zh-TW" baseline="30000" dirty="0" smtClean="0"/>
              <a:t>th</a:t>
            </a:r>
            <a:r>
              <a:rPr lang="en-US" altLang="zh-TW" dirty="0" smtClean="0"/>
              <a:t> percentile</a:t>
            </a:r>
          </a:p>
          <a:p>
            <a:endParaRPr lang="en-US" altLang="zh-TW" dirty="0"/>
          </a:p>
          <a:p>
            <a:r>
              <a:rPr lang="en-US" altLang="zh-TW" dirty="0"/>
              <a:t>Decrease in rainfall intensity </a:t>
            </a:r>
            <a:r>
              <a:rPr lang="en-US" altLang="zh-TW" dirty="0" smtClean="0"/>
              <a:t>for </a:t>
            </a:r>
          </a:p>
          <a:p>
            <a:pPr marL="0" indent="0">
              <a:buNone/>
            </a:pPr>
            <a:r>
              <a:rPr lang="zh-TW" altLang="en-US" dirty="0" smtClean="0"/>
              <a:t>   </a:t>
            </a:r>
            <a:r>
              <a:rPr lang="en-US" altLang="zh-TW" dirty="0" smtClean="0"/>
              <a:t>temperatures above 23°C for Netherlands</a:t>
            </a:r>
          </a:p>
          <a:p>
            <a:pPr marL="0" indent="0">
              <a:buNone/>
            </a:pPr>
            <a:r>
              <a:rPr lang="en-US" altLang="zh-TW" dirty="0" smtClean="0"/>
              <a:t>   however, </a:t>
            </a:r>
            <a:r>
              <a:rPr lang="en-US" altLang="zh-TW" dirty="0"/>
              <a:t>northern Taiwan is above 26°C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8" y="3518523"/>
            <a:ext cx="2928717" cy="281176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8" y="389031"/>
            <a:ext cx="2963763" cy="3035799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1019360" y="6400289"/>
            <a:ext cx="3616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/>
              <a:t>[</a:t>
            </a:r>
            <a:r>
              <a:rPr lang="en-US" altLang="zh-TW" sz="2000" b="1" dirty="0" err="1"/>
              <a:t>Lenderink</a:t>
            </a:r>
            <a:r>
              <a:rPr lang="en-US" altLang="zh-TW" sz="2000" b="1" dirty="0"/>
              <a:t>, G</a:t>
            </a:r>
            <a:r>
              <a:rPr lang="en-US" altLang="zh-TW" sz="2000" b="1" dirty="0" smtClean="0"/>
              <a:t>. et </a:t>
            </a:r>
            <a:r>
              <a:rPr lang="en-US" altLang="zh-TW" sz="2000" b="1" dirty="0"/>
              <a:t>al</a:t>
            </a:r>
            <a:r>
              <a:rPr lang="en-US" altLang="zh-TW" sz="2000" b="1" dirty="0" smtClean="0"/>
              <a:t>. 2011]</a:t>
            </a:r>
            <a:endParaRPr lang="zh-TW" altLang="en-US" sz="2000" b="1" dirty="0"/>
          </a:p>
        </p:txBody>
      </p:sp>
      <p:cxnSp>
        <p:nvCxnSpPr>
          <p:cNvPr id="4" name="直線接點 3"/>
          <p:cNvCxnSpPr/>
          <p:nvPr/>
        </p:nvCxnSpPr>
        <p:spPr>
          <a:xfrm flipH="1">
            <a:off x="1749971" y="1883026"/>
            <a:ext cx="1" cy="115299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2332170" y="4734477"/>
            <a:ext cx="10670" cy="115299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 flipH="1">
            <a:off x="3103536" y="1143406"/>
            <a:ext cx="18036" cy="186559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/>
          <p:nvPr/>
        </p:nvCxnSpPr>
        <p:spPr>
          <a:xfrm>
            <a:off x="3121572" y="4157982"/>
            <a:ext cx="0" cy="172948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9713" y="746281"/>
            <a:ext cx="709846" cy="53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46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823"/>
    </mc:Choice>
    <mc:Fallback xmlns="">
      <p:transition spd="slow" advTm="34823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4904439" y="2339532"/>
            <a:ext cx="639450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sz="2200" i="1" u="sng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200" dirty="0" smtClean="0"/>
              <a:t>Dependency of different percentiles of </a:t>
            </a:r>
            <a:r>
              <a:rPr lang="en-US" altLang="zh-TW" sz="2200" i="1" u="sng" dirty="0"/>
              <a:t>o</a:t>
            </a:r>
            <a:r>
              <a:rPr lang="en-US" altLang="zh-TW" sz="2200" i="1" u="sng" dirty="0" smtClean="0"/>
              <a:t>bserved hourly</a:t>
            </a:r>
            <a:r>
              <a:rPr lang="en-US" altLang="zh-TW" sz="2200" i="1" dirty="0" smtClean="0"/>
              <a:t> </a:t>
            </a:r>
            <a:r>
              <a:rPr lang="en-US" altLang="zh-TW" sz="2200" dirty="0" smtClean="0"/>
              <a:t>precipitation intensity on daily mean temperature in </a:t>
            </a:r>
            <a:r>
              <a:rPr lang="en-US" altLang="zh-TW" sz="2200" i="1" u="sng" dirty="0" smtClean="0"/>
              <a:t>Southern Taiwan</a:t>
            </a:r>
            <a:r>
              <a:rPr lang="en-US" altLang="zh-TW" sz="2200" dirty="0" smtClean="0"/>
              <a:t>  (pool 6 stations)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sz="2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200" dirty="0" smtClean="0"/>
              <a:t>Different from northern Taiwan ,only</a:t>
            </a:r>
            <a:r>
              <a:rPr lang="zh-TW" altLang="en-US" sz="2200" dirty="0" smtClean="0"/>
              <a:t> </a:t>
            </a:r>
            <a:r>
              <a:rPr lang="en-US" altLang="zh-TW" sz="2200" dirty="0" smtClean="0"/>
              <a:t>the super C-C relation(and higher) exists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200" dirty="0" smtClean="0"/>
              <a:t>Most data distribution of </a:t>
            </a:r>
            <a:r>
              <a:rPr lang="en-US" altLang="zh-TW" sz="2200" i="1" u="sng" dirty="0" smtClean="0"/>
              <a:t>higher temperature </a:t>
            </a:r>
            <a:r>
              <a:rPr lang="en-US" altLang="zh-TW" sz="2200" dirty="0" smtClean="0"/>
              <a:t>because the precipitation events in summer are more than winter in southern Taiwan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sz="2400" dirty="0" smtClean="0"/>
          </a:p>
          <a:p>
            <a:endParaRPr lang="zh-TW" altLang="en-US" sz="20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363" y="476573"/>
            <a:ext cx="3958026" cy="4033352"/>
          </a:xfrm>
          <a:prstGeom prst="rect">
            <a:avLst/>
          </a:prstGeom>
        </p:spPr>
      </p:pic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425128"/>
              </p:ext>
            </p:extLst>
          </p:nvPr>
        </p:nvGraphicFramePr>
        <p:xfrm>
          <a:off x="5271981" y="476573"/>
          <a:ext cx="5659418" cy="20269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394848">
                  <a:extLst>
                    <a:ext uri="{9D8B030D-6E8A-4147-A177-3AD203B41FA5}">
                      <a16:colId xmlns:a16="http://schemas.microsoft.com/office/drawing/2014/main" val="1998497226"/>
                    </a:ext>
                  </a:extLst>
                </a:gridCol>
                <a:gridCol w="2533051">
                  <a:extLst>
                    <a:ext uri="{9D8B030D-6E8A-4147-A177-3AD203B41FA5}">
                      <a16:colId xmlns:a16="http://schemas.microsoft.com/office/drawing/2014/main" val="2727132527"/>
                    </a:ext>
                  </a:extLst>
                </a:gridCol>
                <a:gridCol w="1731519">
                  <a:extLst>
                    <a:ext uri="{9D8B030D-6E8A-4147-A177-3AD203B41FA5}">
                      <a16:colId xmlns:a16="http://schemas.microsoft.com/office/drawing/2014/main" val="1907725792"/>
                    </a:ext>
                  </a:extLst>
                </a:gridCol>
              </a:tblGrid>
              <a:tr h="800434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Percentile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Temperature Range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(Super CC relation)</a:t>
                      </a:r>
                      <a:r>
                        <a:rPr lang="en-US" altLang="zh-TW" b="1" dirty="0" smtClean="0"/>
                        <a:t> (</a:t>
                      </a:r>
                      <a:r>
                        <a:rPr lang="en-US" altLang="zh-TW" b="1" i="1" u="none" dirty="0" smtClean="0"/>
                        <a:t>°C)</a:t>
                      </a:r>
                      <a:endParaRPr lang="en-US" altLang="zh-TW" b="1" u="non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Intensity Change</a:t>
                      </a:r>
                      <a:endParaRPr lang="zh-TW" altLang="en-US" dirty="0" smtClean="0"/>
                    </a:p>
                    <a:p>
                      <a:pPr algn="ctr"/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1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+mn-lt"/>
                        </a:rPr>
                        <a:t>99%</a:t>
                      </a:r>
                      <a:endParaRPr lang="zh-TW" alt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12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~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24.48%</a:t>
                      </a:r>
                      <a:endParaRPr lang="en-US" alt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76822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+mn-lt"/>
                        </a:rPr>
                        <a:t>95%</a:t>
                      </a:r>
                      <a:endParaRPr lang="zh-TW" alt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j-ea"/>
                        </a:rPr>
                        <a:t>12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~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j-ea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20.04%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9245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 smtClean="0">
                          <a:latin typeface="+mn-lt"/>
                        </a:rPr>
                        <a:t>90%</a:t>
                      </a:r>
                      <a:endParaRPr lang="zh-TW" altLang="en-US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10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</a:rPr>
                        <a:t>~</a:t>
                      </a:r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18.27%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9039144"/>
                  </a:ext>
                </a:extLst>
              </a:tr>
            </a:tbl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8709" y="4611108"/>
            <a:ext cx="2275334" cy="224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7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394"/>
    </mc:Choice>
    <mc:Fallback xmlns="">
      <p:transition spd="slow" advTm="37394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68422" y="725497"/>
            <a:ext cx="5914737" cy="5264925"/>
          </a:xfrm>
        </p:spPr>
        <p:txBody>
          <a:bodyPr>
            <a:normAutofit/>
          </a:bodyPr>
          <a:lstStyle/>
          <a:p>
            <a:r>
              <a:rPr lang="en-US" altLang="zh-TW" i="1" u="sng" dirty="0"/>
              <a:t>O</a:t>
            </a:r>
            <a:r>
              <a:rPr lang="en-US" altLang="zh-TW" i="1" u="sng" dirty="0" smtClean="0"/>
              <a:t>nly </a:t>
            </a:r>
            <a:r>
              <a:rPr lang="en-US" altLang="zh-TW" i="1" u="sng" dirty="0"/>
              <a:t>super C-C relation </a:t>
            </a:r>
            <a:r>
              <a:rPr lang="en-US" altLang="zh-TW" i="1" u="sng" dirty="0" smtClean="0"/>
              <a:t>exists</a:t>
            </a:r>
            <a:r>
              <a:rPr lang="en-US" altLang="zh-TW" dirty="0"/>
              <a:t> in Hong Kong </a:t>
            </a:r>
            <a:r>
              <a:rPr lang="en-US" altLang="zh-TW" dirty="0" smtClean="0"/>
              <a:t>and southern Taiwan</a:t>
            </a:r>
          </a:p>
          <a:p>
            <a:endParaRPr lang="en-US" altLang="zh-TW" dirty="0"/>
          </a:p>
          <a:p>
            <a:r>
              <a:rPr lang="en-US" altLang="zh-TW" dirty="0"/>
              <a:t>The temperature that changes to negative </a:t>
            </a:r>
            <a:r>
              <a:rPr lang="en-US" altLang="zh-TW" dirty="0" smtClean="0"/>
              <a:t>slope </a:t>
            </a:r>
            <a:r>
              <a:rPr lang="en-US" altLang="zh-TW" dirty="0"/>
              <a:t>is approximately the same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Different from Hong Kong , for </a:t>
            </a:r>
            <a:r>
              <a:rPr lang="en-US" altLang="zh-TW" dirty="0"/>
              <a:t>higher temperatures </a:t>
            </a:r>
            <a:r>
              <a:rPr lang="en-US" altLang="zh-TW" dirty="0" smtClean="0"/>
              <a:t>we can find </a:t>
            </a:r>
            <a:r>
              <a:rPr lang="en-US" altLang="zh-TW" i="1" u="sng" dirty="0" smtClean="0"/>
              <a:t>higher than super </a:t>
            </a:r>
            <a:r>
              <a:rPr lang="en-US" altLang="zh-TW" i="1" u="sng" dirty="0" err="1" smtClean="0"/>
              <a:t>Clausius</a:t>
            </a:r>
            <a:r>
              <a:rPr lang="en-US" altLang="zh-TW" i="1" u="sng" dirty="0" smtClean="0"/>
              <a:t>–</a:t>
            </a:r>
            <a:r>
              <a:rPr lang="en-US" altLang="zh-TW" i="1" u="sng" dirty="0" err="1" smtClean="0"/>
              <a:t>Clapeyron</a:t>
            </a:r>
            <a:r>
              <a:rPr lang="en-US" altLang="zh-TW" i="1" u="sng" dirty="0" smtClean="0"/>
              <a:t> </a:t>
            </a:r>
            <a:r>
              <a:rPr lang="en-US" altLang="zh-TW" i="1" u="sng" dirty="0"/>
              <a:t>behavior</a:t>
            </a:r>
            <a:r>
              <a:rPr lang="en-US" altLang="zh-TW" dirty="0"/>
              <a:t> </a:t>
            </a:r>
            <a:r>
              <a:rPr lang="en-US" altLang="zh-TW" dirty="0" smtClean="0"/>
              <a:t>in southern Taiwan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325" y="313489"/>
            <a:ext cx="2967791" cy="302427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325" y="3337760"/>
            <a:ext cx="2919665" cy="2902558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267325" y="6362031"/>
            <a:ext cx="3616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/>
              <a:t>[</a:t>
            </a:r>
            <a:r>
              <a:rPr lang="en-US" altLang="zh-TW" sz="2000" b="1" dirty="0" err="1"/>
              <a:t>Lenderink</a:t>
            </a:r>
            <a:r>
              <a:rPr lang="en-US" altLang="zh-TW" sz="2000" b="1" dirty="0"/>
              <a:t>, G</a:t>
            </a:r>
            <a:r>
              <a:rPr lang="en-US" altLang="zh-TW" sz="2000" b="1" dirty="0" smtClean="0"/>
              <a:t>. et </a:t>
            </a:r>
            <a:r>
              <a:rPr lang="en-US" altLang="zh-TW" sz="2000" b="1" dirty="0"/>
              <a:t>al</a:t>
            </a:r>
            <a:r>
              <a:rPr lang="en-US" altLang="zh-TW" sz="2000" b="1" dirty="0" smtClean="0"/>
              <a:t>. 2011]</a:t>
            </a:r>
            <a:endParaRPr lang="zh-TW" altLang="en-US" sz="2000" b="1" dirty="0"/>
          </a:p>
        </p:txBody>
      </p:sp>
      <p:sp>
        <p:nvSpPr>
          <p:cNvPr id="2" name="橢圓 1"/>
          <p:cNvSpPr/>
          <p:nvPr/>
        </p:nvSpPr>
        <p:spPr>
          <a:xfrm rot="21188354">
            <a:off x="2967743" y="749902"/>
            <a:ext cx="500261" cy="15292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216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25"/>
    </mc:Choice>
    <mc:Fallback xmlns="">
      <p:transition spd="slow" advTm="29625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419" y="983219"/>
            <a:ext cx="5219987" cy="5019632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Distinctive seasonal rainfall and </a:t>
            </a:r>
            <a:r>
              <a:rPr lang="en-US" altLang="zh-TW" sz="2400" i="1" u="sng" dirty="0"/>
              <a:t>differences in </a:t>
            </a:r>
            <a:r>
              <a:rPr lang="en-US" altLang="zh-TW" sz="2400" b="1" i="1" u="sng" dirty="0"/>
              <a:t>large scale </a:t>
            </a:r>
            <a:r>
              <a:rPr lang="en-US" altLang="zh-TW" sz="2400" b="1" i="1" u="sng" dirty="0" smtClean="0"/>
              <a:t>conditions</a:t>
            </a:r>
            <a:r>
              <a:rPr lang="en-US" altLang="zh-TW" sz="2400" dirty="0" smtClean="0"/>
              <a:t>(especially winter monsoon</a:t>
            </a:r>
            <a:r>
              <a:rPr lang="en-US" altLang="zh-TW" sz="2400" dirty="0"/>
              <a:t>) of southern Taiwan cause highly different precipitation intensity in </a:t>
            </a:r>
            <a:r>
              <a:rPr lang="en-US" altLang="zh-TW" sz="2400" dirty="0" smtClean="0"/>
              <a:t>winter </a:t>
            </a:r>
            <a:r>
              <a:rPr lang="en-US" altLang="zh-TW" sz="2400" dirty="0"/>
              <a:t>and summer. We can discover </a:t>
            </a:r>
            <a:r>
              <a:rPr lang="en-US" altLang="zh-TW" sz="2400" b="1" i="1" u="sng" dirty="0"/>
              <a:t>sudden increases</a:t>
            </a:r>
            <a:r>
              <a:rPr lang="en-US" altLang="zh-TW" sz="2400" dirty="0"/>
              <a:t> in rainfall when we are </a:t>
            </a:r>
            <a:r>
              <a:rPr lang="en-US" altLang="zh-TW" sz="2400" dirty="0" smtClean="0"/>
              <a:t>discussing </a:t>
            </a:r>
            <a:r>
              <a:rPr lang="en-US" altLang="zh-TW" sz="2400" dirty="0"/>
              <a:t>extreme </a:t>
            </a:r>
            <a:r>
              <a:rPr lang="en-US" altLang="zh-TW" sz="2400" dirty="0" smtClean="0"/>
              <a:t>precipitation</a:t>
            </a:r>
          </a:p>
          <a:p>
            <a:endParaRPr lang="en-US" altLang="zh-TW" sz="2400" dirty="0"/>
          </a:p>
          <a:p>
            <a:r>
              <a:rPr lang="en-US" altLang="zh-TW" sz="2400" dirty="0" smtClean="0"/>
              <a:t>The </a:t>
            </a:r>
            <a:r>
              <a:rPr lang="en-US" altLang="zh-TW" sz="2400" b="1" i="1" u="sng" dirty="0" smtClean="0"/>
              <a:t>negative scaling</a:t>
            </a:r>
            <a:r>
              <a:rPr lang="en-US" altLang="zh-TW" sz="2400" b="1" i="1" dirty="0" smtClean="0"/>
              <a:t> </a:t>
            </a:r>
            <a:r>
              <a:rPr lang="en-US" altLang="zh-TW" sz="2400" dirty="0" smtClean="0"/>
              <a:t>might cause by the transition between typhoon rainfall and </a:t>
            </a:r>
            <a:r>
              <a:rPr lang="en-US" altLang="zh-TW" sz="2400" dirty="0" smtClean="0">
                <a:ea typeface="微軟正黑體" panose="020B0604030504040204" pitchFamily="34" charset="-120"/>
              </a:rPr>
              <a:t>convective afternoon</a:t>
            </a:r>
            <a:r>
              <a:rPr lang="zh-TW" altLang="en-US" sz="2400" dirty="0" smtClean="0">
                <a:ea typeface="微軟正黑體" panose="020B0604030504040204" pitchFamily="34" charset="-120"/>
              </a:rPr>
              <a:t> </a:t>
            </a:r>
            <a:r>
              <a:rPr lang="en-US" altLang="zh-TW" sz="2400" dirty="0">
                <a:ea typeface="微軟正黑體" panose="020B0604030504040204" pitchFamily="34" charset="-120"/>
              </a:rPr>
              <a:t>rainfall(CAR) </a:t>
            </a:r>
            <a:endParaRPr lang="en-US" altLang="zh-TW" sz="2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73" y="583785"/>
            <a:ext cx="5488721" cy="5593178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 rot="3009709">
            <a:off x="2070496" y="1936722"/>
            <a:ext cx="1865671" cy="31126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 rot="2037473">
            <a:off x="4034023" y="1740515"/>
            <a:ext cx="863618" cy="565445"/>
          </a:xfrm>
          <a:prstGeom prst="ellipse">
            <a:avLst/>
          </a:prstGeom>
          <a:noFill/>
          <a:ln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 rot="2037473">
            <a:off x="4167949" y="2351433"/>
            <a:ext cx="863618" cy="565445"/>
          </a:xfrm>
          <a:prstGeom prst="ellipse">
            <a:avLst/>
          </a:prstGeom>
          <a:noFill/>
          <a:ln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橢圓 11"/>
          <p:cNvSpPr/>
          <p:nvPr/>
        </p:nvSpPr>
        <p:spPr>
          <a:xfrm rot="2037473">
            <a:off x="4087185" y="2876785"/>
            <a:ext cx="863618" cy="565445"/>
          </a:xfrm>
          <a:prstGeom prst="ellipse">
            <a:avLst/>
          </a:prstGeom>
          <a:noFill/>
          <a:ln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070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067"/>
    </mc:Choice>
    <mc:Fallback xmlns="">
      <p:transition spd="slow" advTm="38067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652621" y="786284"/>
            <a:ext cx="4588193" cy="5140798"/>
          </a:xfrm>
        </p:spPr>
        <p:txBody>
          <a:bodyPr>
            <a:normAutofit/>
          </a:bodyPr>
          <a:lstStyle/>
          <a:p>
            <a:r>
              <a:rPr lang="en-US" altLang="zh-TW" dirty="0">
                <a:ea typeface="微軟正黑體" panose="020B0604030504040204" pitchFamily="34" charset="-120"/>
              </a:rPr>
              <a:t>Wet events are </a:t>
            </a:r>
            <a:r>
              <a:rPr lang="en-US" altLang="zh-TW" i="1" u="sng" dirty="0">
                <a:ea typeface="微軟正黑體" panose="020B0604030504040204" pitchFamily="34" charset="-120"/>
              </a:rPr>
              <a:t>even distribution</a:t>
            </a:r>
            <a:r>
              <a:rPr lang="en-US" altLang="zh-TW" dirty="0">
                <a:ea typeface="微軟正黑體" panose="020B0604030504040204" pitchFamily="34" charset="-120"/>
              </a:rPr>
              <a:t> throughout the year in northern Taiwan </a:t>
            </a:r>
            <a:endParaRPr lang="en-US" altLang="zh-TW" dirty="0" smtClean="0">
              <a:ea typeface="微軟正黑體" panose="020B0604030504040204" pitchFamily="34" charset="-120"/>
            </a:endParaRPr>
          </a:p>
          <a:p>
            <a:endParaRPr lang="en-US" altLang="zh-TW" dirty="0">
              <a:ea typeface="微軟正黑體" panose="020B0604030504040204" pitchFamily="34" charset="-120"/>
            </a:endParaRPr>
          </a:p>
          <a:p>
            <a:r>
              <a:rPr lang="en-US" altLang="zh-TW" dirty="0" smtClean="0">
                <a:ea typeface="微軟正黑體" panose="020B0604030504040204" pitchFamily="34" charset="-120"/>
              </a:rPr>
              <a:t>In summer , heavy rains are mostly triggered by </a:t>
            </a:r>
            <a:r>
              <a:rPr lang="en-US" altLang="zh-TW" i="1" u="sng" dirty="0" smtClean="0">
                <a:ea typeface="微軟正黑體" panose="020B0604030504040204" pitchFamily="34" charset="-120"/>
              </a:rPr>
              <a:t>CAR and tropical cyclones</a:t>
            </a:r>
          </a:p>
          <a:p>
            <a:endParaRPr lang="en-US" altLang="zh-TW" dirty="0">
              <a:ea typeface="微軟正黑體" panose="020B0604030504040204" pitchFamily="34" charset="-120"/>
            </a:endParaRPr>
          </a:p>
          <a:p>
            <a:r>
              <a:rPr lang="en-US" altLang="zh-TW" dirty="0">
                <a:ea typeface="微軟正黑體" panose="020B0604030504040204" pitchFamily="34" charset="-120"/>
              </a:rPr>
              <a:t>T</a:t>
            </a:r>
            <a:r>
              <a:rPr lang="en-US" altLang="zh-TW" dirty="0" smtClean="0">
                <a:ea typeface="微軟正黑體" panose="020B0604030504040204" pitchFamily="34" charset="-120"/>
              </a:rPr>
              <a:t>he weather is dominated by </a:t>
            </a:r>
            <a:r>
              <a:rPr lang="en-US" altLang="zh-TW" i="1" u="sng" dirty="0" smtClean="0">
                <a:ea typeface="微軟正黑體" panose="020B0604030504040204" pitchFamily="34" charset="-120"/>
              </a:rPr>
              <a:t>northeast monsoon</a:t>
            </a:r>
            <a:r>
              <a:rPr lang="en-US" altLang="zh-TW" dirty="0" smtClean="0">
                <a:ea typeface="微軟正黑體" panose="020B0604030504040204" pitchFamily="34" charset="-120"/>
              </a:rPr>
              <a:t> in winter</a:t>
            </a:r>
          </a:p>
          <a:p>
            <a:endParaRPr lang="en-US" altLang="zh-TW" dirty="0"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014" y="475485"/>
            <a:ext cx="5625662" cy="576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73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44"/>
    </mc:Choice>
    <mc:Fallback xmlns="">
      <p:transition spd="slow" advTm="23144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678545" y="636813"/>
            <a:ext cx="4996384" cy="5568043"/>
          </a:xfrm>
        </p:spPr>
        <p:txBody>
          <a:bodyPr>
            <a:normAutofit/>
          </a:bodyPr>
          <a:lstStyle/>
          <a:p>
            <a:r>
              <a:rPr lang="en-US" altLang="zh-TW" sz="2500" dirty="0" smtClean="0"/>
              <a:t>The behavior of NCDR data is roughly </a:t>
            </a:r>
            <a:r>
              <a:rPr lang="en-US" altLang="zh-TW" sz="2500" i="1" u="sng" dirty="0" smtClean="0"/>
              <a:t>similar</a:t>
            </a:r>
            <a:r>
              <a:rPr lang="en-US" altLang="zh-TW" sz="2500" dirty="0" smtClean="0"/>
              <a:t> to weather station data</a:t>
            </a:r>
          </a:p>
          <a:p>
            <a:pPr marL="0" indent="0">
              <a:buNone/>
            </a:pPr>
            <a:endParaRPr lang="en-US" altLang="zh-TW" sz="2500" dirty="0"/>
          </a:p>
          <a:p>
            <a:r>
              <a:rPr lang="en-US" altLang="zh-TW" sz="2500" dirty="0" smtClean="0"/>
              <a:t>In northern Taiwan, </a:t>
            </a:r>
            <a:r>
              <a:rPr lang="en-US" altLang="zh-TW" sz="2500" i="1" u="sng" dirty="0" smtClean="0"/>
              <a:t>90</a:t>
            </a:r>
            <a:r>
              <a:rPr lang="en-US" altLang="zh-TW" sz="2500" i="1" u="sng" baseline="30000" dirty="0" smtClean="0"/>
              <a:t>th</a:t>
            </a:r>
            <a:r>
              <a:rPr lang="en-US" altLang="zh-TW" sz="2500" i="1" u="sng" dirty="0" smtClean="0"/>
              <a:t> percentile is smaller than C-C</a:t>
            </a:r>
            <a:r>
              <a:rPr lang="en-US" altLang="zh-TW" sz="2500" dirty="0" smtClean="0"/>
              <a:t>  for a lower temperature range</a:t>
            </a:r>
          </a:p>
          <a:p>
            <a:pPr marL="0" indent="0">
              <a:buNone/>
            </a:pPr>
            <a:endParaRPr lang="en-US" altLang="zh-TW" sz="2500" dirty="0" smtClean="0"/>
          </a:p>
          <a:p>
            <a:r>
              <a:rPr lang="en-US" altLang="zh-TW" sz="2500" dirty="0" smtClean="0"/>
              <a:t>NCDR </a:t>
            </a:r>
            <a:r>
              <a:rPr lang="en-US" altLang="zh-TW" sz="2500" dirty="0"/>
              <a:t>have </a:t>
            </a:r>
            <a:r>
              <a:rPr lang="en-US" altLang="zh-TW" sz="2500" dirty="0" smtClean="0"/>
              <a:t>some </a:t>
            </a:r>
            <a:r>
              <a:rPr lang="en-US" altLang="zh-TW" sz="2500" i="1" u="sng" dirty="0" smtClean="0"/>
              <a:t>underestimation</a:t>
            </a:r>
            <a:r>
              <a:rPr lang="en-US" altLang="zh-TW" sz="2500" dirty="0" smtClean="0"/>
              <a:t> </a:t>
            </a:r>
            <a:r>
              <a:rPr lang="en-US" altLang="zh-TW" sz="2500" dirty="0"/>
              <a:t>of the precipitation for heavy </a:t>
            </a:r>
            <a:r>
              <a:rPr lang="en-US" altLang="zh-TW" sz="2500" dirty="0" smtClean="0"/>
              <a:t>rainfall in southern Taiwan</a:t>
            </a:r>
            <a:endParaRPr lang="en-US" altLang="zh-TW" sz="2500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35" y="179615"/>
            <a:ext cx="6401511" cy="6544354"/>
          </a:xfrm>
          <a:prstGeom prst="rect">
            <a:avLst/>
          </a:prstGeom>
        </p:spPr>
      </p:pic>
      <p:cxnSp>
        <p:nvCxnSpPr>
          <p:cNvPr id="24" name="直線接點 23"/>
          <p:cNvCxnSpPr/>
          <p:nvPr/>
        </p:nvCxnSpPr>
        <p:spPr>
          <a:xfrm>
            <a:off x="1063439" y="4849887"/>
            <a:ext cx="5245769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8" name="直線接點 27"/>
          <p:cNvCxnSpPr/>
          <p:nvPr/>
        </p:nvCxnSpPr>
        <p:spPr>
          <a:xfrm>
            <a:off x="1063439" y="4617276"/>
            <a:ext cx="5245769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1063439" y="4232266"/>
            <a:ext cx="5245769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1" name="橢圓 30"/>
          <p:cNvSpPr/>
          <p:nvPr/>
        </p:nvSpPr>
        <p:spPr>
          <a:xfrm rot="20818424">
            <a:off x="4109546" y="2315943"/>
            <a:ext cx="978568" cy="321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16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506"/>
    </mc:Choice>
    <mc:Fallback xmlns="">
      <p:transition spd="slow" advTm="58506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7972" y="247972"/>
            <a:ext cx="11716719" cy="56345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TW" sz="5400" b="1" dirty="0" smtClean="0"/>
          </a:p>
          <a:p>
            <a:pPr marL="0" indent="0" algn="ctr">
              <a:buNone/>
            </a:pPr>
            <a:r>
              <a:rPr lang="en-US" altLang="zh-TW" sz="5400" b="1" dirty="0" smtClean="0">
                <a:ea typeface="Yu Gothic Light" panose="020B0300000000000000" pitchFamily="34" charset="-128"/>
              </a:rPr>
              <a:t>PART B</a:t>
            </a:r>
          </a:p>
          <a:p>
            <a:pPr marL="0" indent="0" algn="ctr">
              <a:buNone/>
            </a:pPr>
            <a:endParaRPr lang="en-US" altLang="zh-TW" sz="5400" b="1" dirty="0" smtClean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0" indent="0" algn="ctr">
              <a:buNone/>
            </a:pPr>
            <a:r>
              <a:rPr lang="en-US" altLang="zh-TW" sz="3200" dirty="0" smtClean="0">
                <a:latin typeface="Helvetica LT" panose="02000503040000020004" pitchFamily="2" charset="0"/>
                <a:ea typeface="Yu Gothic" panose="020B0400000000000000" pitchFamily="34" charset="-128"/>
              </a:rPr>
              <a:t>Observed relationships between</a:t>
            </a:r>
          </a:p>
          <a:p>
            <a:pPr marL="0" indent="0" algn="ctr">
              <a:buNone/>
            </a:pPr>
            <a:endParaRPr lang="en-US" altLang="zh-TW" sz="3200" dirty="0" smtClean="0">
              <a:latin typeface="Helvetica LT" panose="02000503040000020004" pitchFamily="2" charset="0"/>
              <a:ea typeface="Yu Gothic" panose="020B0400000000000000" pitchFamily="34" charset="-128"/>
            </a:endParaRPr>
          </a:p>
          <a:p>
            <a:pPr marL="0" indent="0" algn="ctr">
              <a:buNone/>
            </a:pPr>
            <a:r>
              <a:rPr lang="en-US" altLang="zh-TW" sz="3200" dirty="0" smtClean="0">
                <a:latin typeface="Helvetica LT" panose="02000503040000020004" pitchFamily="2" charset="0"/>
                <a:ea typeface="Yu Gothic" panose="020B0400000000000000" pitchFamily="34" charset="-128"/>
              </a:rPr>
              <a:t>Daily Mean Temperature and Extreme “Daily” Precipitation</a:t>
            </a:r>
          </a:p>
          <a:p>
            <a:pPr marL="0" indent="0" algn="ctr">
              <a:buNone/>
            </a:pPr>
            <a:r>
              <a:rPr lang="en-US" altLang="zh-TW" sz="3200" dirty="0" smtClean="0">
                <a:latin typeface="Helvetica LT" panose="02000503040000020004" pitchFamily="2" charset="0"/>
                <a:ea typeface="Yu Gothic" panose="020B0400000000000000" pitchFamily="34" charset="-128"/>
              </a:rPr>
              <a:t> </a:t>
            </a:r>
          </a:p>
          <a:p>
            <a:pPr marL="0" indent="0" algn="ctr">
              <a:buNone/>
            </a:pPr>
            <a:r>
              <a:rPr lang="en-US" altLang="zh-TW" sz="3200" dirty="0" smtClean="0">
                <a:latin typeface="Helvetica LT" panose="02000503040000020004" pitchFamily="2" charset="0"/>
                <a:ea typeface="Yu Gothic" panose="020B0400000000000000" pitchFamily="34" charset="-128"/>
              </a:rPr>
              <a:t>from CWB stations and TCCIP 5km grid</a:t>
            </a:r>
            <a:endParaRPr lang="zh-TW" altLang="en-US" sz="3200" dirty="0">
              <a:latin typeface="Helvetica LT" panose="02000503040000020004" pitchFamily="2" charset="0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995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38"/>
    </mc:Choice>
    <mc:Fallback xmlns="">
      <p:transition spd="slow" advTm="12638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6847" y="312000"/>
            <a:ext cx="3134161" cy="294574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625463" y="2170348"/>
            <a:ext cx="2539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Lon:120.9</a:t>
            </a:r>
            <a:r>
              <a:rPr lang="en-US" altLang="zh-TW" dirty="0" smtClean="0">
                <a:latin typeface="+mj-ea"/>
                <a:ea typeface="+mj-ea"/>
              </a:rPr>
              <a:t>~</a:t>
            </a:r>
            <a:r>
              <a:rPr lang="en-US" altLang="zh-TW" dirty="0" smtClean="0"/>
              <a:t>121.8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>Lat:24.75</a:t>
            </a:r>
            <a:r>
              <a:rPr lang="en-US" altLang="zh-TW" dirty="0" smtClean="0">
                <a:latin typeface="+mj-ea"/>
                <a:ea typeface="+mj-ea"/>
              </a:rPr>
              <a:t>~</a:t>
            </a:r>
            <a:r>
              <a:rPr lang="en-US" altLang="zh-TW" dirty="0" smtClean="0"/>
              <a:t>25.2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Total Grid:190</a:t>
            </a:r>
            <a:endParaRPr lang="zh-TW" altLang="en-US" dirty="0"/>
          </a:p>
        </p:txBody>
      </p:sp>
      <p:cxnSp>
        <p:nvCxnSpPr>
          <p:cNvPr id="6" name="直線接點 5"/>
          <p:cNvCxnSpPr/>
          <p:nvPr/>
        </p:nvCxnSpPr>
        <p:spPr>
          <a:xfrm>
            <a:off x="6096000" y="914512"/>
            <a:ext cx="75747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>
            <a:off x="6096000" y="662969"/>
            <a:ext cx="757473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6853473" y="675622"/>
            <a:ext cx="0" cy="242975"/>
          </a:xfrm>
          <a:prstGeom prst="line">
            <a:avLst/>
          </a:prstGeom>
          <a:ln w="28575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6096000" y="662969"/>
            <a:ext cx="0" cy="251543"/>
          </a:xfrm>
          <a:prstGeom prst="line">
            <a:avLst/>
          </a:prstGeom>
          <a:ln w="28575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491" y="39971"/>
            <a:ext cx="3292981" cy="6602536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6846" y="3608712"/>
            <a:ext cx="3134161" cy="2945743"/>
          </a:xfrm>
          <a:prstGeom prst="rect">
            <a:avLst/>
          </a:prstGeom>
        </p:spPr>
      </p:pic>
      <p:sp>
        <p:nvSpPr>
          <p:cNvPr id="40" name="矩形 39"/>
          <p:cNvSpPr/>
          <p:nvPr/>
        </p:nvSpPr>
        <p:spPr>
          <a:xfrm>
            <a:off x="4625463" y="3648289"/>
            <a:ext cx="3234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Lon:120.65</a:t>
            </a:r>
            <a:r>
              <a:rPr lang="en-US" altLang="zh-TW" dirty="0" smtClean="0">
                <a:latin typeface="+mj-ea"/>
                <a:ea typeface="+mj-ea"/>
              </a:rPr>
              <a:t>~</a:t>
            </a:r>
            <a:r>
              <a:rPr lang="en-US" altLang="zh-TW" dirty="0" smtClean="0"/>
              <a:t>120.9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       /120.25</a:t>
            </a:r>
            <a:r>
              <a:rPr lang="en-US" altLang="zh-TW" dirty="0" smtClean="0">
                <a:latin typeface="+mj-ea"/>
                <a:ea typeface="+mj-ea"/>
              </a:rPr>
              <a:t>~</a:t>
            </a:r>
            <a:r>
              <a:rPr lang="en-US" altLang="zh-TW" dirty="0" smtClean="0"/>
              <a:t>120.6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err="1" smtClean="0"/>
              <a:t>Lat</a:t>
            </a:r>
            <a:r>
              <a:rPr lang="en-US" altLang="zh-TW" dirty="0" smtClean="0"/>
              <a:t>: 22</a:t>
            </a:r>
            <a:r>
              <a:rPr lang="en-US" altLang="zh-TW" dirty="0" smtClean="0">
                <a:latin typeface="+mj-ea"/>
                <a:ea typeface="+mj-ea"/>
              </a:rPr>
              <a:t>~</a:t>
            </a:r>
            <a:r>
              <a:rPr lang="en-US" altLang="zh-TW" dirty="0" smtClean="0"/>
              <a:t>22.45/22.5</a:t>
            </a:r>
            <a:r>
              <a:rPr lang="en-US" altLang="zh-TW" dirty="0" smtClean="0">
                <a:latin typeface="+mj-ea"/>
                <a:ea typeface="+mj-ea"/>
              </a:rPr>
              <a:t>~</a:t>
            </a:r>
            <a:r>
              <a:rPr lang="en-US" altLang="zh-TW" dirty="0" smtClean="0"/>
              <a:t>23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 smtClean="0"/>
              <a:t>Total Grid:148</a:t>
            </a:r>
            <a:endParaRPr lang="zh-TW" altLang="en-US" dirty="0"/>
          </a:p>
        </p:txBody>
      </p:sp>
      <p:sp>
        <p:nvSpPr>
          <p:cNvPr id="47" name="矩形 46"/>
          <p:cNvSpPr/>
          <p:nvPr/>
        </p:nvSpPr>
        <p:spPr>
          <a:xfrm>
            <a:off x="5445456" y="5363652"/>
            <a:ext cx="388470" cy="328706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矩形 47"/>
          <p:cNvSpPr/>
          <p:nvPr/>
        </p:nvSpPr>
        <p:spPr>
          <a:xfrm>
            <a:off x="5904753" y="5747656"/>
            <a:ext cx="191247" cy="292689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9" name="文字方塊 48"/>
          <p:cNvSpPr txBox="1"/>
          <p:nvPr/>
        </p:nvSpPr>
        <p:spPr>
          <a:xfrm>
            <a:off x="7165255" y="2124182"/>
            <a:ext cx="45720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TW" sz="2400" dirty="0" smtClean="0"/>
              <a:t>The time series of the </a:t>
            </a:r>
            <a:r>
              <a:rPr lang="en-US" altLang="zh-TW" sz="2400" dirty="0"/>
              <a:t>individual </a:t>
            </a:r>
            <a:r>
              <a:rPr lang="en-US" altLang="zh-TW" sz="2400" dirty="0" smtClean="0"/>
              <a:t>grid points are pooled to obtain one data set and </a:t>
            </a:r>
            <a:r>
              <a:rPr lang="en-US" altLang="zh-TW" sz="2400" dirty="0"/>
              <a:t>the different percentiles of the distribution are computed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5868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508"/>
    </mc:Choice>
    <mc:Fallback xmlns="">
      <p:transition spd="slow" advTm="37508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448698" y="621773"/>
            <a:ext cx="5183077" cy="5830539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sz="2500" dirty="0"/>
              <a:t>The </a:t>
            </a:r>
            <a:r>
              <a:rPr lang="en-US" altLang="zh-TW" sz="2500" i="1" u="sng" dirty="0"/>
              <a:t>event time scale</a:t>
            </a:r>
            <a:r>
              <a:rPr lang="en-US" altLang="zh-TW" sz="2500" dirty="0"/>
              <a:t> has an </a:t>
            </a:r>
            <a:endParaRPr lang="en-US" altLang="zh-TW" sz="2500" dirty="0" smtClean="0"/>
          </a:p>
          <a:p>
            <a:pPr marL="0" indent="0">
              <a:buNone/>
            </a:pPr>
            <a:r>
              <a:rPr lang="en-US" altLang="zh-TW" sz="2500" dirty="0"/>
              <a:t> </a:t>
            </a:r>
            <a:r>
              <a:rPr lang="en-US" altLang="zh-TW" sz="2500" dirty="0" smtClean="0"/>
              <a:t>   important </a:t>
            </a:r>
            <a:r>
              <a:rPr lang="en-US" altLang="zh-TW" sz="2500" dirty="0"/>
              <a:t>influence on the scaling </a:t>
            </a:r>
            <a:endParaRPr lang="en-US" altLang="zh-TW" sz="2500" dirty="0" smtClean="0"/>
          </a:p>
          <a:p>
            <a:pPr marL="0" indent="0">
              <a:buNone/>
            </a:pPr>
            <a:r>
              <a:rPr lang="en-US" altLang="zh-TW" sz="2500" dirty="0"/>
              <a:t> </a:t>
            </a:r>
            <a:r>
              <a:rPr lang="en-US" altLang="zh-TW" sz="2500" dirty="0" smtClean="0"/>
              <a:t>   relationship , showing </a:t>
            </a:r>
            <a:r>
              <a:rPr lang="en-US" altLang="zh-TW" sz="2500" i="1" u="sng" dirty="0"/>
              <a:t>lower scaling </a:t>
            </a:r>
            <a:endParaRPr lang="en-US" altLang="zh-TW" sz="2500" i="1" u="sng" dirty="0" smtClean="0"/>
          </a:p>
          <a:p>
            <a:pPr marL="0" indent="0">
              <a:buNone/>
            </a:pPr>
            <a:r>
              <a:rPr lang="en-US" altLang="zh-TW" sz="2500" dirty="0"/>
              <a:t> </a:t>
            </a:r>
            <a:r>
              <a:rPr lang="en-US" altLang="zh-TW" sz="2500" dirty="0" smtClean="0"/>
              <a:t>   </a:t>
            </a:r>
            <a:r>
              <a:rPr lang="en-US" altLang="zh-TW" sz="2500" i="1" u="sng" dirty="0" smtClean="0"/>
              <a:t>rates </a:t>
            </a:r>
            <a:r>
              <a:rPr lang="en-US" altLang="zh-TW" sz="2500" i="1" u="sng" dirty="0"/>
              <a:t>for daily durations</a:t>
            </a:r>
          </a:p>
          <a:p>
            <a:pPr marL="0" indent="0">
              <a:buNone/>
            </a:pPr>
            <a:r>
              <a:rPr lang="en-US" altLang="zh-TW" sz="2500" dirty="0" smtClean="0"/>
              <a:t>    (Especially lower temperature)</a:t>
            </a:r>
          </a:p>
          <a:p>
            <a:pPr marL="0" indent="0">
              <a:buNone/>
            </a:pPr>
            <a:r>
              <a:rPr lang="en-US" altLang="zh-TW" sz="2500" dirty="0"/>
              <a:t> </a:t>
            </a:r>
            <a:r>
              <a:rPr lang="en-US" altLang="zh-TW" sz="2500" dirty="0" smtClean="0"/>
              <a:t>   Compared with hourly intensities, </a:t>
            </a:r>
          </a:p>
          <a:p>
            <a:pPr marL="0" indent="0">
              <a:buNone/>
            </a:pPr>
            <a:r>
              <a:rPr lang="en-US" altLang="zh-TW" sz="2500" dirty="0"/>
              <a:t> </a:t>
            </a:r>
            <a:r>
              <a:rPr lang="en-US" altLang="zh-TW" sz="2500" dirty="0" smtClean="0"/>
              <a:t>   the daily intensities have a less well-</a:t>
            </a:r>
          </a:p>
          <a:p>
            <a:pPr marL="0" indent="0">
              <a:buNone/>
            </a:pPr>
            <a:r>
              <a:rPr lang="en-US" altLang="zh-TW" sz="2500" dirty="0"/>
              <a:t> </a:t>
            </a:r>
            <a:r>
              <a:rPr lang="en-US" altLang="zh-TW" sz="2500" dirty="0" smtClean="0"/>
              <a:t>   defined scaling behavior </a:t>
            </a:r>
          </a:p>
          <a:p>
            <a:pPr marL="0" indent="0">
              <a:buNone/>
            </a:pPr>
            <a:endParaRPr lang="en-US" altLang="zh-TW" sz="2500" dirty="0" smtClean="0"/>
          </a:p>
          <a:p>
            <a:r>
              <a:rPr lang="en-US" altLang="zh-TW" sz="2500" dirty="0"/>
              <a:t>Super C-C </a:t>
            </a:r>
            <a:r>
              <a:rPr lang="en-US" altLang="zh-TW" sz="2500" dirty="0" smtClean="0"/>
              <a:t>relation </a:t>
            </a:r>
            <a:r>
              <a:rPr lang="en-US" altLang="zh-TW" sz="2500" dirty="0"/>
              <a:t>is not vanished for daily </a:t>
            </a:r>
            <a:r>
              <a:rPr lang="en-US" altLang="zh-TW" sz="2500" dirty="0" smtClean="0"/>
              <a:t>durations</a:t>
            </a:r>
          </a:p>
          <a:p>
            <a:endParaRPr lang="en-US" altLang="zh-TW" sz="2500" dirty="0"/>
          </a:p>
          <a:p>
            <a:r>
              <a:rPr lang="en-US" altLang="zh-TW" sz="2500" dirty="0" smtClean="0"/>
              <a:t>Lower </a:t>
            </a:r>
            <a:r>
              <a:rPr lang="en-US" altLang="zh-TW" sz="2500" dirty="0"/>
              <a:t>temperature </a:t>
            </a:r>
            <a:r>
              <a:rPr lang="en-US" altLang="zh-TW" sz="2500" dirty="0" smtClean="0"/>
              <a:t>in northern, scaling appears to be lower than C-C</a:t>
            </a:r>
          </a:p>
          <a:p>
            <a:endParaRPr lang="en-US" altLang="zh-TW" sz="2500" dirty="0" smtClean="0"/>
          </a:p>
          <a:p>
            <a:pPr marL="0" indent="0">
              <a:buNone/>
            </a:pPr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81" y="332134"/>
            <a:ext cx="6163917" cy="6409819"/>
          </a:xfrm>
          <a:prstGeom prst="rect">
            <a:avLst/>
          </a:prstGeom>
        </p:spPr>
      </p:pic>
      <p:sp>
        <p:nvSpPr>
          <p:cNvPr id="2" name="橢圓 1"/>
          <p:cNvSpPr/>
          <p:nvPr/>
        </p:nvSpPr>
        <p:spPr>
          <a:xfrm rot="20851818">
            <a:off x="3689686" y="2117558"/>
            <a:ext cx="1138989" cy="4010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 rot="20851818">
            <a:off x="746298" y="2001944"/>
            <a:ext cx="1138989" cy="4010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874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21"/>
    </mc:Choice>
    <mc:Fallback xmlns="">
      <p:transition spd="slow" advTm="4872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latin typeface="Helvetica LT" panose="02000503040000020004" pitchFamily="2" charset="0"/>
              </a:rPr>
              <a:t>Introduction</a:t>
            </a:r>
            <a:endParaRPr lang="zh-TW" altLang="en-US" b="1" dirty="0">
              <a:latin typeface="Helvetica LT" panose="02000503040000020004" pitchFamily="2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4739" y="2311280"/>
            <a:ext cx="10842524" cy="4262940"/>
          </a:xfrm>
        </p:spPr>
        <p:txBody>
          <a:bodyPr>
            <a:normAutofit lnSpcReduction="10000"/>
          </a:bodyPr>
          <a:lstStyle/>
          <a:p>
            <a:r>
              <a:rPr lang="en-US" altLang="zh-TW" dirty="0"/>
              <a:t>It is generally conceived that the </a:t>
            </a:r>
            <a:r>
              <a:rPr lang="en-US" altLang="zh-TW" dirty="0" smtClean="0"/>
              <a:t>intensity </a:t>
            </a:r>
            <a:r>
              <a:rPr lang="en-US" altLang="zh-TW" dirty="0"/>
              <a:t>of </a:t>
            </a:r>
            <a:r>
              <a:rPr lang="en-US" altLang="zh-TW" dirty="0" smtClean="0"/>
              <a:t>precipitation extremes </a:t>
            </a:r>
            <a:r>
              <a:rPr lang="en-US" altLang="zh-TW" dirty="0"/>
              <a:t>will increase as the climate warms (IPCC, </a:t>
            </a:r>
            <a:r>
              <a:rPr lang="en-US" altLang="zh-TW"/>
              <a:t>2007</a:t>
            </a:r>
            <a:r>
              <a:rPr lang="en-US" altLang="zh-TW" smtClean="0"/>
              <a:t>) 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en-US" altLang="zh-TW" dirty="0" smtClean="0"/>
              <a:t>Warmer atmosphere </a:t>
            </a:r>
            <a:r>
              <a:rPr lang="en-US" altLang="zh-TW" dirty="0"/>
              <a:t>can </a:t>
            </a:r>
            <a:r>
              <a:rPr lang="en-US" altLang="zh-TW" dirty="0" smtClean="0"/>
              <a:t>hold more moisture(</a:t>
            </a:r>
            <a:r>
              <a:rPr lang="en-US" altLang="zh-TW" dirty="0"/>
              <a:t>saturated vapor </a:t>
            </a:r>
            <a:r>
              <a:rPr lang="en-US" altLang="zh-TW" dirty="0" smtClean="0"/>
              <a:t>pressure)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US" altLang="zh-TW" sz="2800" dirty="0" smtClean="0">
                <a:sym typeface="Wingdings" panose="05000000000000000000" pitchFamily="2" charset="2"/>
              </a:rPr>
              <a:t> Governed by the </a:t>
            </a:r>
            <a:r>
              <a:rPr lang="en-US" altLang="zh-TW" sz="2800" b="1" i="1" u="sng" dirty="0" smtClean="0">
                <a:sym typeface="Wingdings" panose="05000000000000000000" pitchFamily="2" charset="2"/>
              </a:rPr>
              <a:t>“</a:t>
            </a:r>
            <a:r>
              <a:rPr lang="en-US" altLang="zh-TW" sz="2800" b="1" i="1" u="sng" dirty="0" err="1" smtClean="0">
                <a:sym typeface="Wingdings" panose="05000000000000000000" pitchFamily="2" charset="2"/>
              </a:rPr>
              <a:t>Clausius</a:t>
            </a:r>
            <a:r>
              <a:rPr lang="en-US" altLang="zh-TW" sz="2800" b="1" i="1" u="sng" dirty="0" smtClean="0">
                <a:sym typeface="Wingdings" panose="05000000000000000000" pitchFamily="2" charset="2"/>
              </a:rPr>
              <a:t> </a:t>
            </a:r>
            <a:r>
              <a:rPr lang="en-US" altLang="zh-TW" sz="2800" b="1" i="1" u="sng" dirty="0" err="1" smtClean="0">
                <a:sym typeface="Wingdings" panose="05000000000000000000" pitchFamily="2" charset="2"/>
              </a:rPr>
              <a:t>Clapeyron</a:t>
            </a:r>
            <a:r>
              <a:rPr lang="en-US" altLang="zh-TW" sz="2800" b="1" i="1" u="sng" dirty="0" smtClean="0">
                <a:sym typeface="Wingdings" panose="05000000000000000000" pitchFamily="2" charset="2"/>
              </a:rPr>
              <a:t> equation</a:t>
            </a:r>
            <a:r>
              <a:rPr lang="en-US" altLang="zh-TW" b="1" i="1" u="sng" dirty="0" smtClean="0">
                <a:sym typeface="Wingdings" panose="05000000000000000000" pitchFamily="2" charset="2"/>
              </a:rPr>
              <a:t>”</a:t>
            </a:r>
            <a:r>
              <a:rPr lang="en-US" altLang="zh-TW" dirty="0" smtClean="0">
                <a:sym typeface="Wingdings" panose="05000000000000000000" pitchFamily="2" charset="2"/>
              </a:rPr>
              <a:t>(hereafter C-C </a:t>
            </a:r>
            <a:r>
              <a:rPr lang="en-US" altLang="zh-TW" dirty="0" err="1" smtClean="0">
                <a:sym typeface="Wingdings" panose="05000000000000000000" pitchFamily="2" charset="2"/>
              </a:rPr>
              <a:t>eqation</a:t>
            </a:r>
            <a:r>
              <a:rPr lang="en-US" altLang="zh-TW" dirty="0" smtClean="0">
                <a:sym typeface="Wingdings" panose="05000000000000000000" pitchFamily="2" charset="2"/>
              </a:rPr>
              <a:t>)</a:t>
            </a:r>
          </a:p>
          <a:p>
            <a:pPr marL="457200" lvl="1" indent="0">
              <a:buNone/>
            </a:pPr>
            <a:endParaRPr lang="en-US" altLang="zh-TW" sz="2800" dirty="0"/>
          </a:p>
          <a:p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</a:t>
            </a:r>
          </a:p>
          <a:p>
            <a:pPr marL="0" indent="0">
              <a:buNone/>
            </a:pPr>
            <a:r>
              <a:rPr lang="en-US" altLang="zh-TW" dirty="0">
                <a:sym typeface="Wingdings" panose="05000000000000000000" pitchFamily="2" charset="2"/>
              </a:rPr>
              <a:t> </a:t>
            </a:r>
            <a:r>
              <a:rPr lang="en-US" altLang="zh-TW" dirty="0" smtClean="0">
                <a:sym typeface="Wingdings" panose="05000000000000000000" pitchFamily="2" charset="2"/>
              </a:rPr>
              <a:t>     </a:t>
            </a:r>
            <a:r>
              <a:rPr lang="en-US" altLang="zh-TW" dirty="0">
                <a:sym typeface="Wingdings" panose="05000000000000000000" pitchFamily="2" charset="2"/>
              </a:rPr>
              <a:t>A</a:t>
            </a:r>
            <a:r>
              <a:rPr lang="en-US" altLang="zh-TW" dirty="0" smtClean="0"/>
              <a:t>pproximately “7%” </a:t>
            </a:r>
            <a:r>
              <a:rPr lang="en-US" altLang="zh-TW" dirty="0"/>
              <a:t>per degree temperature rise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4938803" y="4627621"/>
                <a:ext cx="3442871" cy="9221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zh-TW" altLang="en-US" sz="2400">
                          <a:latin typeface="Cambria Math" panose="02040503050406030204" pitchFamily="18" charset="0"/>
                        </a:rPr>
                        <m:t>ln</m:t>
                      </m:r>
                      <m:f>
                        <m:fPr>
                          <m:ctrlPr>
                            <a:rPr lang="zh-TW" alt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zh-TW" altLang="en-US" sz="2400" i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zh-TW" altLang="en-US" sz="2400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zh-TW" altLang="en-US" sz="2400" i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zh-TW" altLang="en-US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zh-TW" alt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TW" altLang="en-US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zh-TW" altLang="en-US" sz="2400" i="0">
                                  <a:latin typeface="Cambria Math" panose="02040503050406030204" pitchFamily="18" charset="0"/>
                                </a:rPr>
                                <m:t>273</m:t>
                              </m:r>
                            </m:den>
                          </m:f>
                          <m:r>
                            <a:rPr lang="zh-TW" altLang="en-US" sz="2400" i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TW" altLang="en-US" sz="2400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8803" y="4627621"/>
                <a:ext cx="3442871" cy="9221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1635393" y="4620036"/>
                <a:ext cx="2327840" cy="8560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TW" alt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4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zh-TW" alt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zh-TW" altLang="en-US" sz="2400" i="1">
                              <a:latin typeface="Cambria Math" panose="02040503050406030204" pitchFamily="18" charset="0"/>
                            </a:rPr>
                            <m:t>𝑑𝑇</m:t>
                          </m:r>
                        </m:den>
                      </m:f>
                      <m:r>
                        <a:rPr lang="zh-TW" altLang="en-US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TW" alt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  <m:sSup>
                            <m:sSupPr>
                              <m:ctrlP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zh-TW" altLang="en-US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393" y="4620036"/>
                <a:ext cx="2327840" cy="8560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向右箭號 6"/>
          <p:cNvSpPr/>
          <p:nvPr/>
        </p:nvSpPr>
        <p:spPr>
          <a:xfrm>
            <a:off x="4060186" y="4802400"/>
            <a:ext cx="781664" cy="565032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674099" y="4620036"/>
            <a:ext cx="2212272" cy="9297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5015665" y="4627621"/>
            <a:ext cx="3211491" cy="9297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9794824" y="727582"/>
            <a:ext cx="2100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latin typeface="HelveticaGreek Upright" panose="04010800000000000000" pitchFamily="82" charset="0"/>
              </a:rPr>
              <a:t>Hurricane </a:t>
            </a:r>
            <a:r>
              <a:rPr lang="en-US" altLang="zh-TW" dirty="0" smtClean="0">
                <a:latin typeface="HelveticaGreek Upright" panose="04010800000000000000" pitchFamily="82" charset="0"/>
              </a:rPr>
              <a:t>Irma tears through Caribbean on 9/8</a:t>
            </a:r>
            <a:endParaRPr lang="en-US" altLang="zh-TW" dirty="0">
              <a:latin typeface="HelveticaGreek Upright" panose="04010800000000000000" pitchFamily="82" charset="0"/>
            </a:endParaRPr>
          </a:p>
          <a:p>
            <a:r>
              <a:rPr lang="en-US" altLang="zh-TW" dirty="0" smtClean="0">
                <a:latin typeface="HelveticaGreek Upright" panose="04010800000000000000" pitchFamily="82" charset="0"/>
              </a:rPr>
              <a:t>(Source: CNN)</a:t>
            </a:r>
            <a:endParaRPr lang="zh-TW" altLang="en-US" dirty="0">
              <a:latin typeface="HelveticaGreek Upright" panose="04010800000000000000" pitchFamily="82" charset="0"/>
            </a:endParaRPr>
          </a:p>
        </p:txBody>
      </p:sp>
      <p:pic>
        <p:nvPicPr>
          <p:cNvPr id="1042" name="Picture 18" descr="A man carries a child through a flooded street in Fort-Liberte, Haiti, on Friday, September 8. Hurricane Irma has barreled through the Caribbean, leaving catastrophic damage to islands in its path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714" y="452592"/>
            <a:ext cx="3116986" cy="175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文字方塊 21"/>
          <p:cNvSpPr txBox="1"/>
          <p:nvPr/>
        </p:nvSpPr>
        <p:spPr>
          <a:xfrm>
            <a:off x="9416452" y="6321230"/>
            <a:ext cx="2100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HelveticaGreek Upright" panose="04010800000000000000" pitchFamily="82" charset="0"/>
              </a:rPr>
              <a:t>(Source: CWB)</a:t>
            </a:r>
            <a:endParaRPr lang="zh-TW" altLang="en-US" dirty="0">
              <a:latin typeface="HelveticaGreek Upright" panose="04010800000000000000" pitchFamily="82" charset="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050" y="4485827"/>
            <a:ext cx="219075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68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33"/>
    </mc:Choice>
    <mc:Fallback xmlns="">
      <p:transition spd="slow" advTm="70033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7972" y="247972"/>
            <a:ext cx="11716719" cy="56345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TW" sz="5400" b="1" dirty="0" smtClean="0"/>
          </a:p>
          <a:p>
            <a:pPr marL="0" indent="0" algn="ctr">
              <a:buNone/>
            </a:pPr>
            <a:r>
              <a:rPr lang="en-US" altLang="zh-TW" sz="5400" b="1" dirty="0" smtClean="0">
                <a:ea typeface="Yu Gothic Light" panose="020B0300000000000000" pitchFamily="34" charset="-128"/>
              </a:rPr>
              <a:t>PART C</a:t>
            </a:r>
          </a:p>
          <a:p>
            <a:pPr marL="0" indent="0" algn="ctr">
              <a:buNone/>
            </a:pPr>
            <a:endParaRPr lang="en-US" altLang="zh-TW" sz="5400" b="1" dirty="0" smtClean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0" indent="0" algn="ctr">
              <a:buNone/>
            </a:pPr>
            <a:r>
              <a:rPr lang="en-US" altLang="zh-TW" sz="3200" dirty="0" smtClean="0">
                <a:latin typeface="Helvetica LT" panose="02000503040000020004" pitchFamily="2" charset="0"/>
                <a:ea typeface="Yu Gothic" panose="020B0400000000000000" pitchFamily="34" charset="-128"/>
              </a:rPr>
              <a:t>Observed relationships between</a:t>
            </a:r>
          </a:p>
          <a:p>
            <a:pPr marL="0" indent="0" algn="ctr">
              <a:buNone/>
            </a:pPr>
            <a:endParaRPr lang="en-US" altLang="zh-TW" sz="3200" dirty="0" smtClean="0">
              <a:latin typeface="Helvetica LT" panose="02000503040000020004" pitchFamily="2" charset="0"/>
              <a:ea typeface="Yu Gothic" panose="020B0400000000000000" pitchFamily="34" charset="-128"/>
            </a:endParaRPr>
          </a:p>
          <a:p>
            <a:pPr marL="0" indent="0" algn="ctr">
              <a:buNone/>
            </a:pPr>
            <a:r>
              <a:rPr lang="en-US" altLang="zh-TW" sz="3200" dirty="0" smtClean="0">
                <a:latin typeface="Helvetica LT" panose="02000503040000020004" pitchFamily="2" charset="0"/>
                <a:ea typeface="Yu Gothic" panose="020B0400000000000000" pitchFamily="34" charset="-128"/>
              </a:rPr>
              <a:t>Daily Mean Temperature and Hourly Relative Humidity</a:t>
            </a:r>
          </a:p>
          <a:p>
            <a:pPr marL="0" indent="0" algn="ctr">
              <a:buNone/>
            </a:pPr>
            <a:endParaRPr lang="en-US" altLang="zh-TW" sz="3200" dirty="0" smtClean="0">
              <a:latin typeface="Helvetica LT" panose="02000503040000020004" pitchFamily="2" charset="0"/>
              <a:ea typeface="Yu Gothic" panose="020B0400000000000000" pitchFamily="34" charset="-128"/>
            </a:endParaRPr>
          </a:p>
          <a:p>
            <a:pPr marL="0" indent="0" algn="ctr">
              <a:buNone/>
            </a:pPr>
            <a:r>
              <a:rPr lang="en-US" altLang="zh-TW" sz="3200" dirty="0" smtClean="0">
                <a:latin typeface="Helvetica LT" panose="02000503040000020004" pitchFamily="2" charset="0"/>
                <a:ea typeface="Yu Gothic" panose="020B0400000000000000" pitchFamily="34" charset="-128"/>
              </a:rPr>
              <a:t>from CWB stations</a:t>
            </a:r>
            <a:endParaRPr lang="zh-TW" altLang="en-US" sz="3200" dirty="0">
              <a:latin typeface="Helvetica LT" panose="02000503040000020004" pitchFamily="2" charset="0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469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17"/>
    </mc:Choice>
    <mc:Fallback xmlns="">
      <p:transition spd="slow" advTm="13017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21" y="365127"/>
            <a:ext cx="5687879" cy="5687878"/>
          </a:xfrm>
        </p:spPr>
      </p:pic>
      <p:sp>
        <p:nvSpPr>
          <p:cNvPr id="3" name="文字方塊 2"/>
          <p:cNvSpPr txBox="1"/>
          <p:nvPr/>
        </p:nvSpPr>
        <p:spPr>
          <a:xfrm>
            <a:off x="5956515" y="3341301"/>
            <a:ext cx="574221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Helvetica LT" panose="02000503040000020004" pitchFamily="2" charset="0"/>
              </a:rPr>
              <a:t>Relative humidity(RH) as a function of the temperature</a:t>
            </a:r>
          </a:p>
          <a:p>
            <a:r>
              <a:rPr lang="en-US" altLang="zh-TW" dirty="0" smtClean="0">
                <a:latin typeface="Helvetica LT" panose="02000503040000020004" pitchFamily="2" charset="0"/>
              </a:rPr>
              <a:t>in South </a:t>
            </a:r>
            <a:r>
              <a:rPr lang="en-US" altLang="zh-TW" dirty="0">
                <a:latin typeface="Helvetica LT" panose="02000503040000020004" pitchFamily="2" charset="0"/>
              </a:rPr>
              <a:t>Western </a:t>
            </a:r>
            <a:r>
              <a:rPr lang="en-US" altLang="zh-TW" dirty="0" smtClean="0">
                <a:latin typeface="Helvetica LT" panose="02000503040000020004" pitchFamily="2" charset="0"/>
              </a:rPr>
              <a:t>Germany </a:t>
            </a:r>
            <a:r>
              <a:rPr lang="en-US" altLang="zh-TW" b="1" dirty="0" smtClean="0">
                <a:latin typeface="Helvetica LT" panose="02000503040000020004" pitchFamily="2" charset="0"/>
              </a:rPr>
              <a:t>[</a:t>
            </a:r>
            <a:r>
              <a:rPr lang="da-DK" altLang="zh-TW" b="1" dirty="0">
                <a:latin typeface="Helvetica LT" panose="02000503040000020004" pitchFamily="2" charset="0"/>
              </a:rPr>
              <a:t>Berg and Haerter, 2013</a:t>
            </a:r>
            <a:r>
              <a:rPr lang="en-US" altLang="zh-TW" b="1" dirty="0">
                <a:latin typeface="Helvetica LT" panose="02000503040000020004" pitchFamily="2" charset="0"/>
              </a:rPr>
              <a:t>]</a:t>
            </a:r>
            <a:endParaRPr lang="zh-TW" altLang="en-US" b="1" dirty="0">
              <a:latin typeface="Helvetica LT" panose="02000503040000020004" pitchFamily="2" charset="0"/>
            </a:endParaRPr>
          </a:p>
          <a:p>
            <a:endParaRPr lang="en-US" altLang="zh-TW" dirty="0" smtClean="0"/>
          </a:p>
          <a:p>
            <a:r>
              <a:rPr lang="en-US" altLang="zh-TW" dirty="0" smtClean="0"/>
              <a:t>Try to repeat </a:t>
            </a:r>
            <a:r>
              <a:rPr lang="en-US" altLang="zh-TW" dirty="0" err="1" smtClean="0"/>
              <a:t>Dr.Berg</a:t>
            </a:r>
            <a:r>
              <a:rPr lang="en-US" altLang="zh-TW" dirty="0" smtClean="0"/>
              <a:t> analysis to RH from our</a:t>
            </a:r>
            <a:r>
              <a:rPr lang="zh-TW" altLang="en-US" dirty="0" smtClean="0"/>
              <a:t> </a:t>
            </a:r>
            <a:r>
              <a:rPr lang="en-US" altLang="zh-TW" dirty="0" smtClean="0"/>
              <a:t>CWB</a:t>
            </a:r>
            <a:r>
              <a:rPr lang="zh-TW" altLang="en-US" dirty="0" smtClean="0"/>
              <a:t> </a:t>
            </a:r>
            <a:r>
              <a:rPr lang="en-US" altLang="zh-TW" dirty="0" smtClean="0"/>
              <a:t>stations</a:t>
            </a:r>
          </a:p>
          <a:p>
            <a:endParaRPr lang="en-US" altLang="zh-TW" dirty="0"/>
          </a:p>
          <a:p>
            <a:r>
              <a:rPr lang="en-US" altLang="zh-TW" b="1" dirty="0" smtClean="0"/>
              <a:t>Red </a:t>
            </a:r>
            <a:r>
              <a:rPr lang="en-US" altLang="zh-TW" b="1" dirty="0" err="1" smtClean="0"/>
              <a:t>soild</a:t>
            </a:r>
            <a:r>
              <a:rPr lang="en-US" altLang="zh-TW" b="1" dirty="0" smtClean="0"/>
              <a:t> line </a:t>
            </a:r>
            <a:r>
              <a:rPr lang="en-US" altLang="zh-TW" dirty="0" smtClean="0"/>
              <a:t>indicates the mean of RH for each bin</a:t>
            </a:r>
          </a:p>
          <a:p>
            <a:r>
              <a:rPr lang="en-US" altLang="zh-TW" dirty="0"/>
              <a:t>i</a:t>
            </a:r>
            <a:r>
              <a:rPr lang="en-US" altLang="zh-TW" dirty="0" smtClean="0"/>
              <a:t>n Northern Taiwan</a:t>
            </a:r>
          </a:p>
          <a:p>
            <a:r>
              <a:rPr lang="en-US" altLang="zh-TW" b="1" dirty="0" smtClean="0"/>
              <a:t>Blue dash line </a:t>
            </a:r>
            <a:r>
              <a:rPr lang="en-US" altLang="zh-TW" dirty="0" smtClean="0"/>
              <a:t>is in Southern Taiwan</a:t>
            </a:r>
          </a:p>
          <a:p>
            <a:endParaRPr lang="en-US" altLang="zh-TW" dirty="0"/>
          </a:p>
          <a:p>
            <a:r>
              <a:rPr lang="en-US" altLang="zh-TW" dirty="0" smtClean="0"/>
              <a:t>Below </a:t>
            </a:r>
            <a:r>
              <a:rPr lang="en-US" altLang="zh-TW" b="1" dirty="0" smtClean="0"/>
              <a:t>26°C</a:t>
            </a:r>
            <a:r>
              <a:rPr lang="en-US" altLang="zh-TW" dirty="0" smtClean="0"/>
              <a:t> RH remains approximately the same</a:t>
            </a:r>
          </a:p>
          <a:p>
            <a:r>
              <a:rPr lang="en-US" altLang="zh-TW" b="1" dirty="0" smtClean="0"/>
              <a:t>Decrease</a:t>
            </a:r>
            <a:r>
              <a:rPr lang="en-US" altLang="zh-TW" dirty="0" smtClean="0"/>
              <a:t> in RH at high temperature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65127"/>
            <a:ext cx="4955977" cy="297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06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799"/>
    </mc:Choice>
    <mc:Fallback xmlns="">
      <p:transition spd="slow" advTm="40799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6552716" y="108296"/>
            <a:ext cx="521776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300" dirty="0" smtClean="0"/>
              <a:t>I </a:t>
            </a:r>
            <a:r>
              <a:rPr lang="en-US" altLang="zh-TW" sz="2300" dirty="0"/>
              <a:t>think the mean of RH for each bin </a:t>
            </a:r>
            <a:r>
              <a:rPr lang="en-US" altLang="zh-TW" sz="2300" dirty="0" smtClean="0"/>
              <a:t>   </a:t>
            </a:r>
          </a:p>
          <a:p>
            <a:r>
              <a:rPr lang="en-US" altLang="zh-TW" sz="2300" dirty="0"/>
              <a:t> </a:t>
            </a:r>
            <a:r>
              <a:rPr lang="en-US" altLang="zh-TW" sz="2300" dirty="0" smtClean="0"/>
              <a:t>    can </a:t>
            </a:r>
            <a:r>
              <a:rPr lang="en-US" altLang="zh-TW" sz="2300" dirty="0"/>
              <a:t>not represent </a:t>
            </a:r>
            <a:r>
              <a:rPr lang="en-US" altLang="zh-TW" sz="2300" dirty="0" smtClean="0"/>
              <a:t>RH </a:t>
            </a:r>
            <a:r>
              <a:rPr lang="en-US" altLang="zh-TW" sz="2300" dirty="0"/>
              <a:t>in higher </a:t>
            </a:r>
            <a:r>
              <a:rPr lang="en-US" altLang="zh-TW" sz="2300" dirty="0" smtClean="0"/>
              <a:t>   </a:t>
            </a:r>
          </a:p>
          <a:p>
            <a:r>
              <a:rPr lang="en-US" altLang="zh-TW" sz="2300" dirty="0"/>
              <a:t> </a:t>
            </a:r>
            <a:r>
              <a:rPr lang="en-US" altLang="zh-TW" sz="2300" dirty="0" smtClean="0"/>
              <a:t>    percentile</a:t>
            </a:r>
            <a:endParaRPr lang="en-US" altLang="zh-TW" sz="23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sz="23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300" dirty="0" smtClean="0"/>
              <a:t>In </a:t>
            </a:r>
            <a:r>
              <a:rPr lang="en-US" altLang="zh-TW" sz="2300" dirty="0"/>
              <a:t>order to demonstrate the dependency of RH </a:t>
            </a:r>
            <a:r>
              <a:rPr lang="en-US" altLang="zh-TW" sz="2300" dirty="0" smtClean="0"/>
              <a:t>on </a:t>
            </a:r>
            <a:r>
              <a:rPr lang="en-US" altLang="zh-TW" sz="2300" dirty="0"/>
              <a:t>temperature in </a:t>
            </a:r>
            <a:r>
              <a:rPr lang="en-US" altLang="zh-TW" sz="2300" dirty="0" smtClean="0"/>
              <a:t>high-percentile </a:t>
            </a:r>
            <a:r>
              <a:rPr lang="en-US" altLang="zh-TW" sz="2300" dirty="0"/>
              <a:t>situation, </a:t>
            </a:r>
            <a:r>
              <a:rPr lang="en-US" altLang="zh-TW" sz="2300" dirty="0" smtClean="0"/>
              <a:t>I </a:t>
            </a:r>
            <a:r>
              <a:rPr lang="en-US" altLang="zh-TW" sz="2300" i="1" u="sng" dirty="0"/>
              <a:t>extended the scope of data selection when I was </a:t>
            </a:r>
            <a:r>
              <a:rPr lang="en-US" altLang="zh-TW" sz="2300" i="1" u="sng" dirty="0" smtClean="0"/>
              <a:t>calculation </a:t>
            </a:r>
            <a:r>
              <a:rPr lang="en-US" altLang="zh-TW" sz="2300" i="1" u="sng" dirty="0"/>
              <a:t>the mean </a:t>
            </a:r>
            <a:r>
              <a:rPr lang="en-US" altLang="zh-TW" sz="2300" i="1" u="sng" dirty="0" smtClean="0"/>
              <a:t>RH</a:t>
            </a:r>
            <a:r>
              <a:rPr lang="en-US" altLang="zh-TW" sz="2300" dirty="0" smtClean="0"/>
              <a:t>, such as </a:t>
            </a:r>
            <a:r>
              <a:rPr lang="en-US" altLang="zh-TW" sz="2300" dirty="0"/>
              <a:t>for </a:t>
            </a:r>
            <a:r>
              <a:rPr lang="en-US" altLang="zh-TW" sz="2300" dirty="0" smtClean="0"/>
              <a:t>99</a:t>
            </a:r>
            <a:r>
              <a:rPr lang="en-US" altLang="zh-TW" sz="2300" baseline="30000" dirty="0" smtClean="0"/>
              <a:t>th</a:t>
            </a:r>
            <a:r>
              <a:rPr lang="en-US" altLang="zh-TW" sz="2300" dirty="0" smtClean="0"/>
              <a:t> percentile</a:t>
            </a:r>
            <a:r>
              <a:rPr lang="en-US" altLang="zh-TW" sz="2300" dirty="0"/>
              <a:t>, </a:t>
            </a:r>
            <a:r>
              <a:rPr lang="en-US" altLang="zh-TW" sz="2300" dirty="0" smtClean="0"/>
              <a:t>I </a:t>
            </a:r>
            <a:r>
              <a:rPr lang="en-US" altLang="zh-TW" sz="2300" dirty="0"/>
              <a:t>calculated +/- 1%, </a:t>
            </a:r>
            <a:r>
              <a:rPr lang="en-US" altLang="zh-TW" sz="2300" dirty="0" smtClean="0"/>
              <a:t>however</a:t>
            </a:r>
            <a:r>
              <a:rPr lang="en-US" altLang="zh-TW" sz="2300" dirty="0"/>
              <a:t>, for </a:t>
            </a:r>
            <a:r>
              <a:rPr lang="en-US" altLang="zh-TW" sz="2300" dirty="0" smtClean="0"/>
              <a:t>90</a:t>
            </a:r>
            <a:r>
              <a:rPr lang="en-US" altLang="zh-TW" sz="2300" baseline="30000" dirty="0" smtClean="0"/>
              <a:t>th</a:t>
            </a:r>
            <a:r>
              <a:rPr lang="en-US" altLang="zh-TW" sz="2300" dirty="0" smtClean="0"/>
              <a:t>  percentile</a:t>
            </a:r>
            <a:r>
              <a:rPr lang="en-US" altLang="zh-TW" sz="2300" dirty="0"/>
              <a:t>, </a:t>
            </a:r>
            <a:endParaRPr lang="en-US" altLang="zh-TW" sz="2300" dirty="0" smtClean="0"/>
          </a:p>
          <a:p>
            <a:r>
              <a:rPr lang="en-US" altLang="zh-TW" sz="2300" dirty="0"/>
              <a:t> </a:t>
            </a:r>
            <a:r>
              <a:rPr lang="en-US" altLang="zh-TW" sz="2300" dirty="0" smtClean="0"/>
              <a:t>    I </a:t>
            </a:r>
            <a:r>
              <a:rPr lang="en-US" altLang="zh-TW" sz="2300" dirty="0"/>
              <a:t>calculated +/- 5% </a:t>
            </a:r>
            <a:r>
              <a:rPr lang="en-US" altLang="zh-TW" sz="2300" dirty="0" smtClean="0"/>
              <a:t>instead</a:t>
            </a:r>
          </a:p>
          <a:p>
            <a:r>
              <a:rPr lang="en-US" altLang="zh-TW" dirty="0" smtClean="0"/>
              <a:t> 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8296"/>
            <a:ext cx="6552716" cy="6749703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3921071" y="5123960"/>
            <a:ext cx="802303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TW" sz="2000" dirty="0">
                <a:latin typeface="Helvetica LT" panose="02000503040000020004" pitchFamily="2" charset="0"/>
              </a:rPr>
              <a:t>Relative humidity </a:t>
            </a:r>
            <a:r>
              <a:rPr lang="en-US" altLang="zh-TW" sz="2000" dirty="0" smtClean="0">
                <a:latin typeface="Helvetica LT" panose="02000503040000020004" pitchFamily="2" charset="0"/>
              </a:rPr>
              <a:t>does </a:t>
            </a:r>
            <a:r>
              <a:rPr lang="en-US" altLang="zh-TW" sz="2000" i="1" u="sng" dirty="0">
                <a:latin typeface="Helvetica LT" panose="02000503040000020004" pitchFamily="2" charset="0"/>
              </a:rPr>
              <a:t>not change considerably </a:t>
            </a:r>
            <a:r>
              <a:rPr lang="en-US" altLang="zh-TW" sz="2000" dirty="0" smtClean="0">
                <a:latin typeface="Helvetica LT" panose="02000503040000020004" pitchFamily="2" charset="0"/>
              </a:rPr>
              <a:t>in the </a:t>
            </a:r>
          </a:p>
          <a:p>
            <a:r>
              <a:rPr lang="en-US" altLang="zh-TW" sz="2000" dirty="0">
                <a:latin typeface="Helvetica LT" panose="02000503040000020004" pitchFamily="2" charset="0"/>
              </a:rPr>
              <a:t> </a:t>
            </a:r>
            <a:r>
              <a:rPr lang="en-US" altLang="zh-TW" sz="2000" dirty="0" smtClean="0">
                <a:latin typeface="Helvetica LT" panose="02000503040000020004" pitchFamily="2" charset="0"/>
              </a:rPr>
              <a:t>    transition </a:t>
            </a:r>
            <a:r>
              <a:rPr lang="en-US" altLang="zh-TW" sz="2000" dirty="0">
                <a:latin typeface="Helvetica LT" panose="02000503040000020004" pitchFamily="2" charset="0"/>
              </a:rPr>
              <a:t>between </a:t>
            </a:r>
            <a:r>
              <a:rPr lang="en-US" altLang="zh-TW" sz="2000" dirty="0" smtClean="0">
                <a:latin typeface="Helvetica LT" panose="02000503040000020004" pitchFamily="2" charset="0"/>
              </a:rPr>
              <a:t>C-C </a:t>
            </a:r>
            <a:r>
              <a:rPr lang="en-US" altLang="zh-TW" sz="2000" dirty="0">
                <a:latin typeface="Helvetica LT" panose="02000503040000020004" pitchFamily="2" charset="0"/>
              </a:rPr>
              <a:t>relation and super C-C relation </a:t>
            </a:r>
            <a:endParaRPr lang="en-US" altLang="zh-TW" sz="2000" dirty="0" smtClean="0">
              <a:latin typeface="Helvetica LT" panose="02000503040000020004" pitchFamily="2" charset="0"/>
            </a:endParaRPr>
          </a:p>
          <a:p>
            <a:endParaRPr lang="en-US" altLang="zh-TW" sz="2000" dirty="0">
              <a:latin typeface="Helvetica LT" panose="02000503040000020004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zh-TW" sz="2000" dirty="0" smtClean="0">
                <a:latin typeface="Helvetica LT" panose="02000503040000020004" pitchFamily="2" charset="0"/>
                <a:ea typeface="微軟正黑體" panose="020B0604030504040204" pitchFamily="34" charset="-120"/>
              </a:rPr>
              <a:t>RH in southern(25</a:t>
            </a:r>
            <a:r>
              <a:rPr lang="en-US" altLang="zh-TW" sz="2000" dirty="0" smtClean="0"/>
              <a:t>°C)</a:t>
            </a:r>
            <a:r>
              <a:rPr lang="en-US" altLang="zh-TW" sz="2000" dirty="0" smtClean="0">
                <a:latin typeface="Helvetica LT" panose="02000503040000020004" pitchFamily="2" charset="0"/>
                <a:ea typeface="微軟正黑體" panose="020B0604030504040204" pitchFamily="34" charset="-120"/>
              </a:rPr>
              <a:t> is early slightly decrease than northern(26</a:t>
            </a:r>
            <a:r>
              <a:rPr lang="en-US" altLang="zh-TW" sz="2000" dirty="0" smtClean="0"/>
              <a:t>°C)</a:t>
            </a:r>
            <a:endParaRPr lang="en-US" altLang="zh-TW" sz="2000" dirty="0">
              <a:latin typeface="Helvetica LT" panose="02000503040000020004" pitchFamily="2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8752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631"/>
    </mc:Choice>
    <mc:Fallback xmlns="">
      <p:transition spd="slow" advTm="67631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946232" y="577516"/>
            <a:ext cx="4407568" cy="6015789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i="1" u="sng" dirty="0" smtClean="0">
                <a:ea typeface="微軟正黑體" panose="020B0604030504040204" pitchFamily="34" charset="-120"/>
              </a:rPr>
              <a:t>Relative humidity</a:t>
            </a:r>
          </a:p>
          <a:p>
            <a:pPr marL="0" indent="0">
              <a:buNone/>
            </a:pPr>
            <a:r>
              <a:rPr lang="en-US" altLang="zh-TW" dirty="0" smtClean="0">
                <a:ea typeface="微軟正黑體" panose="020B0604030504040204" pitchFamily="34" charset="-120"/>
              </a:rPr>
              <a:t>   approximately </a:t>
            </a:r>
            <a:r>
              <a:rPr lang="en-US" altLang="zh-TW" i="1" u="sng" dirty="0" smtClean="0">
                <a:ea typeface="微軟正黑體" panose="020B0604030504040204" pitchFamily="34" charset="-120"/>
              </a:rPr>
              <a:t>decreases </a:t>
            </a:r>
          </a:p>
          <a:p>
            <a:pPr marL="0" indent="0">
              <a:buNone/>
            </a:pPr>
            <a:r>
              <a:rPr lang="en-US" altLang="zh-TW" dirty="0" smtClean="0">
                <a:ea typeface="微軟正黑體" panose="020B0604030504040204" pitchFamily="34" charset="-120"/>
              </a:rPr>
              <a:t>   </a:t>
            </a:r>
            <a:r>
              <a:rPr lang="en-US" altLang="zh-TW" i="1" u="sng" dirty="0" smtClean="0">
                <a:ea typeface="微軟正黑體" panose="020B0604030504040204" pitchFamily="34" charset="-120"/>
              </a:rPr>
              <a:t>5</a:t>
            </a:r>
            <a:r>
              <a:rPr lang="en-US" altLang="zh-TW" i="1" u="sng" dirty="0">
                <a:ea typeface="微軟正黑體" panose="020B0604030504040204" pitchFamily="34" charset="-120"/>
              </a:rPr>
              <a:t>%</a:t>
            </a:r>
            <a:r>
              <a:rPr lang="en-US" altLang="zh-TW" dirty="0">
                <a:ea typeface="微軟正黑體" panose="020B0604030504040204" pitchFamily="34" charset="-120"/>
              </a:rPr>
              <a:t> above 26°C. Although </a:t>
            </a:r>
            <a:endParaRPr lang="en-US" altLang="zh-TW" dirty="0" smtClean="0"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dirty="0"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ea typeface="微軟正黑體" panose="020B0604030504040204" pitchFamily="34" charset="-120"/>
              </a:rPr>
              <a:t>  the </a:t>
            </a:r>
            <a:r>
              <a:rPr lang="en-US" altLang="zh-TW" i="1" u="sng" dirty="0">
                <a:ea typeface="微軟正黑體" panose="020B0604030504040204" pitchFamily="34" charset="-120"/>
              </a:rPr>
              <a:t>rainfall intensity</a:t>
            </a:r>
            <a:r>
              <a:rPr lang="en-US" altLang="zh-TW" dirty="0">
                <a:ea typeface="微軟正黑體" panose="020B0604030504040204" pitchFamily="34" charset="-120"/>
              </a:rPr>
              <a:t> has </a:t>
            </a:r>
            <a:r>
              <a:rPr lang="en-US" altLang="zh-TW" dirty="0" smtClean="0">
                <a:ea typeface="微軟正黑體" panose="020B0604030504040204" pitchFamily="34" charset="-120"/>
              </a:rPr>
              <a:t>  </a:t>
            </a:r>
          </a:p>
          <a:p>
            <a:pPr marL="0" indent="0">
              <a:buNone/>
            </a:pPr>
            <a:r>
              <a:rPr lang="en-US" altLang="zh-TW" dirty="0"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ea typeface="微軟正黑體" panose="020B0604030504040204" pitchFamily="34" charset="-120"/>
              </a:rPr>
              <a:t>  declined </a:t>
            </a:r>
            <a:r>
              <a:rPr lang="en-US" altLang="zh-TW" dirty="0">
                <a:ea typeface="微軟正黑體" panose="020B0604030504040204" pitchFamily="34" charset="-120"/>
              </a:rPr>
              <a:t>, it is </a:t>
            </a:r>
            <a:r>
              <a:rPr lang="en-US" altLang="zh-TW" i="1" u="sng" dirty="0">
                <a:ea typeface="微軟正黑體" panose="020B0604030504040204" pitchFamily="34" charset="-120"/>
              </a:rPr>
              <a:t>much higher </a:t>
            </a:r>
            <a:endParaRPr lang="en-US" altLang="zh-TW" i="1" u="sng" dirty="0" smtClean="0"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dirty="0"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ea typeface="微軟正黑體" panose="020B0604030504040204" pitchFamily="34" charset="-120"/>
              </a:rPr>
              <a:t>  </a:t>
            </a:r>
            <a:r>
              <a:rPr lang="en-US" altLang="zh-TW" i="1" u="sng" dirty="0" smtClean="0">
                <a:ea typeface="微軟正黑體" panose="020B0604030504040204" pitchFamily="34" charset="-120"/>
              </a:rPr>
              <a:t>than </a:t>
            </a:r>
            <a:r>
              <a:rPr lang="en-US" altLang="zh-TW" i="1" u="sng" dirty="0">
                <a:ea typeface="微軟正黑體" panose="020B0604030504040204" pitchFamily="34" charset="-120"/>
              </a:rPr>
              <a:t>5%</a:t>
            </a:r>
            <a:r>
              <a:rPr lang="en-US" altLang="zh-TW" dirty="0">
                <a:ea typeface="微軟正黑體" panose="020B0604030504040204" pitchFamily="34" charset="-120"/>
              </a:rPr>
              <a:t> ,indicating that </a:t>
            </a:r>
            <a:endParaRPr lang="en-US" altLang="zh-TW" dirty="0" smtClean="0"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dirty="0"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ea typeface="微軟正黑體" panose="020B0604030504040204" pitchFamily="34" charset="-120"/>
              </a:rPr>
              <a:t>  the </a:t>
            </a:r>
            <a:r>
              <a:rPr lang="en-US" altLang="zh-TW" dirty="0">
                <a:ea typeface="微軟正黑體" panose="020B0604030504040204" pitchFamily="34" charset="-120"/>
              </a:rPr>
              <a:t>negative scaling at high </a:t>
            </a:r>
            <a:endParaRPr lang="en-US" altLang="zh-TW" dirty="0" smtClean="0"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dirty="0"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ea typeface="微軟正黑體" panose="020B0604030504040204" pitchFamily="34" charset="-120"/>
              </a:rPr>
              <a:t>  temperatures </a:t>
            </a:r>
            <a:r>
              <a:rPr lang="en-US" altLang="zh-TW" dirty="0">
                <a:ea typeface="微軟正黑體" panose="020B0604030504040204" pitchFamily="34" charset="-120"/>
              </a:rPr>
              <a:t>is </a:t>
            </a:r>
            <a:r>
              <a:rPr lang="en-US" altLang="zh-TW" b="1" dirty="0">
                <a:ea typeface="微軟正黑體" panose="020B0604030504040204" pitchFamily="34" charset="-120"/>
              </a:rPr>
              <a:t>not only </a:t>
            </a:r>
            <a:endParaRPr lang="en-US" altLang="zh-TW" b="1" dirty="0" smtClean="0"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b="1" dirty="0"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ea typeface="微軟正黑體" panose="020B0604030504040204" pitchFamily="34" charset="-120"/>
              </a:rPr>
              <a:t>  </a:t>
            </a:r>
            <a:r>
              <a:rPr lang="en-US" altLang="zh-TW" dirty="0" smtClean="0">
                <a:ea typeface="微軟正黑體" panose="020B0604030504040204" pitchFamily="34" charset="-120"/>
              </a:rPr>
              <a:t>related </a:t>
            </a:r>
            <a:r>
              <a:rPr lang="en-US" altLang="zh-TW" dirty="0">
                <a:ea typeface="微軟正黑體" panose="020B0604030504040204" pitchFamily="34" charset="-120"/>
              </a:rPr>
              <a:t>to the decreasing of </a:t>
            </a:r>
            <a:endParaRPr lang="en-US" altLang="zh-TW" dirty="0" smtClean="0"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dirty="0"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ea typeface="微軟正黑體" panose="020B0604030504040204" pitchFamily="34" charset="-120"/>
              </a:rPr>
              <a:t>  moisture </a:t>
            </a:r>
            <a:r>
              <a:rPr lang="en-US" altLang="zh-TW" dirty="0">
                <a:ea typeface="微軟正黑體" panose="020B0604030504040204" pitchFamily="34" charset="-120"/>
              </a:rPr>
              <a:t>availability and </a:t>
            </a:r>
            <a:endParaRPr lang="en-US" altLang="zh-TW" dirty="0" smtClean="0"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dirty="0"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ea typeface="微軟正黑體" panose="020B0604030504040204" pitchFamily="34" charset="-120"/>
              </a:rPr>
              <a:t>  may </a:t>
            </a:r>
            <a:r>
              <a:rPr lang="en-US" altLang="zh-TW" dirty="0">
                <a:ea typeface="微軟正黑體" panose="020B0604030504040204" pitchFamily="34" charset="-120"/>
              </a:rPr>
              <a:t>be related to large </a:t>
            </a:r>
            <a:endParaRPr lang="en-US" altLang="zh-TW" dirty="0" smtClean="0"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dirty="0"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ea typeface="微軟正黑體" panose="020B0604030504040204" pitchFamily="34" charset="-120"/>
              </a:rPr>
              <a:t>  scale </a:t>
            </a:r>
            <a:r>
              <a:rPr lang="en-US" altLang="zh-TW" dirty="0">
                <a:ea typeface="微軟正黑體" panose="020B0604030504040204" pitchFamily="34" charset="-120"/>
              </a:rPr>
              <a:t>atmosphere </a:t>
            </a:r>
            <a:endParaRPr lang="en-US" altLang="zh-TW" dirty="0" smtClean="0"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dirty="0"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ea typeface="微軟正黑體" panose="020B0604030504040204" pitchFamily="34" charset="-120"/>
              </a:rPr>
              <a:t>  conditions changing.</a:t>
            </a:r>
            <a:endParaRPr lang="en-US" altLang="zh-TW" dirty="0"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85" y="306053"/>
            <a:ext cx="6416389" cy="6551947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 rot="1674325">
            <a:off x="5525599" y="823569"/>
            <a:ext cx="1167062" cy="4652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 rot="2666300">
            <a:off x="5622307" y="5056343"/>
            <a:ext cx="1020500" cy="3931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 rot="2666300">
            <a:off x="2390686" y="878544"/>
            <a:ext cx="1020500" cy="393150"/>
          </a:xfrm>
          <a:prstGeom prst="ellipse">
            <a:avLst/>
          </a:prstGeom>
          <a:noFill/>
          <a:ln>
            <a:solidFill>
              <a:srgbClr val="FF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 rot="2666300">
            <a:off x="5546174" y="4294008"/>
            <a:ext cx="1128187" cy="330737"/>
          </a:xfrm>
          <a:prstGeom prst="ellipse">
            <a:avLst/>
          </a:prstGeom>
          <a:noFill/>
          <a:ln>
            <a:solidFill>
              <a:srgbClr val="FF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 rot="2666300">
            <a:off x="2568540" y="5120398"/>
            <a:ext cx="837524" cy="3931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095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322"/>
    </mc:Choice>
    <mc:Fallback xmlns="">
      <p:transition spd="slow" advTm="104322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Helvetica LT" panose="02000503040000020004" pitchFamily="2" charset="0"/>
              </a:rPr>
              <a:t>Results</a:t>
            </a:r>
            <a:endParaRPr lang="zh-TW" altLang="en-US" dirty="0">
              <a:latin typeface="Helvetica LT" panose="02000503040000020004" pitchFamily="2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199" y="1614572"/>
            <a:ext cx="10875579" cy="5243428"/>
          </a:xfrm>
        </p:spPr>
        <p:txBody>
          <a:bodyPr>
            <a:normAutofit/>
          </a:bodyPr>
          <a:lstStyle/>
          <a:p>
            <a:r>
              <a:rPr lang="en-US" altLang="zh-TW" sz="2400" dirty="0">
                <a:latin typeface="Helvetica LT" panose="02000503040000020004" pitchFamily="2" charset="0"/>
                <a:ea typeface="微軟正黑體" panose="020B0604030504040204" pitchFamily="34" charset="-120"/>
              </a:rPr>
              <a:t>There are many types of weather system associated with extreme rainfall in </a:t>
            </a:r>
            <a:endParaRPr lang="en-US" altLang="zh-TW" sz="2400" dirty="0" smtClean="0">
              <a:latin typeface="Helvetica LT" panose="02000503040000020004" pitchFamily="2" charset="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400" dirty="0">
                <a:latin typeface="Helvetica LT" panose="02000503040000020004" pitchFamily="2" charset="0"/>
                <a:ea typeface="微軟正黑體" panose="020B0604030504040204" pitchFamily="34" charset="-120"/>
              </a:rPr>
              <a:t> </a:t>
            </a:r>
            <a:r>
              <a:rPr lang="en-US" altLang="zh-TW" sz="2400" dirty="0" smtClean="0">
                <a:latin typeface="Helvetica LT" panose="02000503040000020004" pitchFamily="2" charset="0"/>
                <a:ea typeface="微軟正黑體" panose="020B0604030504040204" pitchFamily="34" charset="-120"/>
              </a:rPr>
              <a:t>  Taiwan , including </a:t>
            </a:r>
            <a:r>
              <a:rPr lang="en-US" altLang="zh-TW" sz="2400" dirty="0">
                <a:latin typeface="Helvetica LT" panose="02000503040000020004" pitchFamily="2" charset="0"/>
                <a:ea typeface="微軟正黑體" panose="020B0604030504040204" pitchFamily="34" charset="-120"/>
              </a:rPr>
              <a:t>typhoon </a:t>
            </a:r>
            <a:r>
              <a:rPr lang="en-US" altLang="zh-TW" sz="2400" dirty="0" smtClean="0">
                <a:latin typeface="Helvetica LT" panose="02000503040000020004" pitchFamily="2" charset="0"/>
                <a:ea typeface="微軟正黑體" panose="020B0604030504040204" pitchFamily="34" charset="-120"/>
              </a:rPr>
              <a:t>, frontal </a:t>
            </a:r>
            <a:r>
              <a:rPr lang="en-US" altLang="zh-TW" sz="2400" dirty="0">
                <a:latin typeface="Helvetica LT" panose="02000503040000020004" pitchFamily="2" charset="0"/>
                <a:ea typeface="微軟正黑體" panose="020B0604030504040204" pitchFamily="34" charset="-120"/>
              </a:rPr>
              <a:t>system(especially MCS) </a:t>
            </a:r>
            <a:r>
              <a:rPr lang="en-US" altLang="zh-TW" sz="2400" dirty="0" smtClean="0">
                <a:latin typeface="Helvetica LT" panose="02000503040000020004" pitchFamily="2" charset="0"/>
                <a:ea typeface="微軟正黑體" panose="020B0604030504040204" pitchFamily="34" charset="-120"/>
              </a:rPr>
              <a:t>, and </a:t>
            </a:r>
            <a:r>
              <a:rPr lang="en-US" altLang="zh-TW" sz="2400" dirty="0">
                <a:latin typeface="Helvetica LT" panose="02000503040000020004" pitchFamily="2" charset="0"/>
                <a:ea typeface="微軟正黑體" panose="020B0604030504040204" pitchFamily="34" charset="-120"/>
              </a:rPr>
              <a:t>convective </a:t>
            </a:r>
            <a:r>
              <a:rPr lang="en-US" altLang="zh-TW" sz="2400" dirty="0" smtClean="0">
                <a:latin typeface="Helvetica LT" panose="02000503040000020004" pitchFamily="2" charset="0"/>
                <a:ea typeface="微軟正黑體" panose="020B0604030504040204" pitchFamily="34" charset="-120"/>
              </a:rPr>
              <a:t>  </a:t>
            </a:r>
            <a:endParaRPr lang="en-US" altLang="zh-TW" sz="2400" dirty="0">
              <a:latin typeface="Helvetica LT" panose="02000503040000020004" pitchFamily="2" charset="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400" dirty="0">
                <a:latin typeface="Helvetica LT" panose="02000503040000020004" pitchFamily="2" charset="0"/>
                <a:ea typeface="微軟正黑體" panose="020B0604030504040204" pitchFamily="34" charset="-120"/>
              </a:rPr>
              <a:t>   </a:t>
            </a:r>
            <a:r>
              <a:rPr lang="en-US" altLang="zh-TW" sz="2400" dirty="0" smtClean="0">
                <a:latin typeface="Helvetica LT" panose="02000503040000020004" pitchFamily="2" charset="0"/>
                <a:ea typeface="微軟正黑體" panose="020B0604030504040204" pitchFamily="34" charset="-120"/>
              </a:rPr>
              <a:t>afternoon </a:t>
            </a:r>
            <a:r>
              <a:rPr lang="en-US" altLang="zh-TW" sz="2400" dirty="0">
                <a:latin typeface="Helvetica LT" panose="02000503040000020004" pitchFamily="2" charset="0"/>
                <a:ea typeface="微軟正黑體" panose="020B0604030504040204" pitchFamily="34" charset="-120"/>
              </a:rPr>
              <a:t>rainfall(CAR). These events are mainly </a:t>
            </a:r>
            <a:r>
              <a:rPr lang="en-US" altLang="zh-TW" sz="2400" i="1" u="sng" dirty="0">
                <a:latin typeface="Helvetica LT" panose="02000503040000020004" pitchFamily="2" charset="0"/>
                <a:ea typeface="微軟正黑體" panose="020B0604030504040204" pitchFamily="34" charset="-120"/>
              </a:rPr>
              <a:t>strong convective </a:t>
            </a:r>
            <a:r>
              <a:rPr lang="en-US" altLang="zh-TW" sz="2400" i="1" u="sng" dirty="0" smtClean="0">
                <a:latin typeface="Helvetica LT" panose="02000503040000020004" pitchFamily="2" charset="0"/>
                <a:ea typeface="微軟正黑體" panose="020B0604030504040204" pitchFamily="34" charset="-120"/>
              </a:rPr>
              <a:t>events    </a:t>
            </a:r>
          </a:p>
          <a:p>
            <a:pPr marL="0" indent="0">
              <a:buNone/>
            </a:pPr>
            <a:r>
              <a:rPr lang="en-US" altLang="zh-TW" sz="2400" dirty="0">
                <a:latin typeface="Helvetica LT" panose="02000503040000020004" pitchFamily="2" charset="0"/>
                <a:ea typeface="微軟正黑體" panose="020B0604030504040204" pitchFamily="34" charset="-120"/>
              </a:rPr>
              <a:t> </a:t>
            </a:r>
            <a:r>
              <a:rPr lang="en-US" altLang="zh-TW" sz="2400" dirty="0" smtClean="0">
                <a:latin typeface="Helvetica LT" panose="02000503040000020004" pitchFamily="2" charset="0"/>
                <a:ea typeface="微軟正黑體" panose="020B0604030504040204" pitchFamily="34" charset="-120"/>
              </a:rPr>
              <a:t>  (special </a:t>
            </a:r>
            <a:r>
              <a:rPr lang="en-US" altLang="zh-TW" sz="2400" dirty="0">
                <a:latin typeface="Helvetica LT" panose="02000503040000020004" pitchFamily="2" charset="0"/>
                <a:ea typeface="微軟正黑體" panose="020B0604030504040204" pitchFamily="34" charset="-120"/>
              </a:rPr>
              <a:t>cases) </a:t>
            </a:r>
            <a:r>
              <a:rPr lang="en-US" altLang="zh-TW" sz="2400" dirty="0" smtClean="0">
                <a:latin typeface="Helvetica LT" panose="02000503040000020004" pitchFamily="2" charset="0"/>
                <a:ea typeface="微軟正黑體" panose="020B0604030504040204" pitchFamily="34" charset="-120"/>
              </a:rPr>
              <a:t>so </a:t>
            </a:r>
            <a:r>
              <a:rPr lang="en-US" altLang="zh-TW" sz="2400" dirty="0">
                <a:latin typeface="Helvetica LT" panose="02000503040000020004" pitchFamily="2" charset="0"/>
                <a:ea typeface="微軟正黑體" panose="020B0604030504040204" pitchFamily="34" charset="-120"/>
              </a:rPr>
              <a:t>there is no typical behavior as </a:t>
            </a:r>
            <a:r>
              <a:rPr lang="en-US" altLang="zh-TW" sz="2400" dirty="0" smtClean="0">
                <a:latin typeface="Helvetica LT" panose="02000503040000020004" pitchFamily="2" charset="0"/>
                <a:ea typeface="微軟正黑體" panose="020B0604030504040204" pitchFamily="34" charset="-120"/>
              </a:rPr>
              <a:t>mid-latitude regions</a:t>
            </a:r>
          </a:p>
          <a:p>
            <a:pPr marL="0" indent="0">
              <a:buNone/>
            </a:pPr>
            <a:r>
              <a:rPr lang="en-US" altLang="zh-TW" sz="2400" dirty="0" smtClean="0">
                <a:latin typeface="Helvetica LT" panose="02000503040000020004" pitchFamily="2" charset="0"/>
                <a:ea typeface="微軟正黑體" panose="020B0604030504040204" pitchFamily="34" charset="-120"/>
              </a:rPr>
              <a:t>   (dominated by </a:t>
            </a:r>
            <a:r>
              <a:rPr lang="en-US" altLang="zh-TW" sz="2400" dirty="0" err="1" smtClean="0">
                <a:latin typeface="Helvetica LT" panose="02000503040000020004" pitchFamily="2" charset="0"/>
                <a:ea typeface="微軟正黑體" panose="020B0604030504040204" pitchFamily="34" charset="-120"/>
              </a:rPr>
              <a:t>baroclinic</a:t>
            </a:r>
            <a:r>
              <a:rPr lang="en-US" altLang="zh-TW" sz="2400" dirty="0" smtClean="0">
                <a:latin typeface="Helvetica LT" panose="02000503040000020004" pitchFamily="2" charset="0"/>
                <a:ea typeface="微軟正黑體" panose="020B0604030504040204" pitchFamily="34" charset="-120"/>
              </a:rPr>
              <a:t> systems).</a:t>
            </a:r>
          </a:p>
          <a:p>
            <a:pPr marL="0" indent="0">
              <a:buNone/>
            </a:pPr>
            <a:endParaRPr lang="en-US" altLang="zh-TW" sz="2400" dirty="0" smtClean="0">
              <a:latin typeface="Helvetica LT" panose="02000503040000020004" pitchFamily="2" charset="0"/>
              <a:ea typeface="微軟正黑體" panose="020B0604030504040204" pitchFamily="34" charset="-120"/>
            </a:endParaRPr>
          </a:p>
          <a:p>
            <a:r>
              <a:rPr lang="en-US" altLang="zh-TW" sz="2400" dirty="0">
                <a:latin typeface="Helvetica LT" panose="02000503040000020004" pitchFamily="2" charset="0"/>
              </a:rPr>
              <a:t>Our discussion about the scaling relation is not emphasizing the dynamic </a:t>
            </a:r>
            <a:endParaRPr lang="en-US" altLang="zh-TW" sz="2400" dirty="0" smtClean="0">
              <a:latin typeface="Helvetica LT" panose="02000503040000020004" pitchFamily="2" charset="0"/>
            </a:endParaRPr>
          </a:p>
          <a:p>
            <a:pPr marL="0" indent="0">
              <a:buNone/>
            </a:pPr>
            <a:r>
              <a:rPr lang="en-US" altLang="zh-TW" sz="2400" dirty="0">
                <a:latin typeface="Helvetica LT" panose="02000503040000020004" pitchFamily="2" charset="0"/>
              </a:rPr>
              <a:t> </a:t>
            </a:r>
            <a:r>
              <a:rPr lang="en-US" altLang="zh-TW" sz="2400" dirty="0" smtClean="0">
                <a:latin typeface="Helvetica LT" panose="02000503040000020004" pitchFamily="2" charset="0"/>
              </a:rPr>
              <a:t>  effect compared </a:t>
            </a:r>
            <a:r>
              <a:rPr lang="en-US" altLang="zh-TW" sz="2400" dirty="0">
                <a:latin typeface="Helvetica LT" panose="02000503040000020004" pitchFamily="2" charset="0"/>
              </a:rPr>
              <a:t>with the thermodynamic </a:t>
            </a:r>
            <a:r>
              <a:rPr lang="en-US" altLang="zh-TW" sz="2400" dirty="0" smtClean="0">
                <a:latin typeface="Helvetica LT" panose="02000503040000020004" pitchFamily="2" charset="0"/>
              </a:rPr>
              <a:t>effect . Changes </a:t>
            </a:r>
            <a:r>
              <a:rPr lang="en-US" altLang="zh-TW" sz="2400" dirty="0">
                <a:latin typeface="Helvetica LT" panose="02000503040000020004" pitchFamily="2" charset="0"/>
              </a:rPr>
              <a:t>in the atmospheric   </a:t>
            </a:r>
          </a:p>
          <a:p>
            <a:pPr marL="0" indent="0">
              <a:buNone/>
            </a:pPr>
            <a:r>
              <a:rPr lang="en-US" altLang="zh-TW" sz="2400" dirty="0">
                <a:latin typeface="Helvetica LT" panose="02000503040000020004" pitchFamily="2" charset="0"/>
              </a:rPr>
              <a:t>   large scale motions , rain types , and the dynamics of the clouds also play a </a:t>
            </a:r>
          </a:p>
          <a:p>
            <a:pPr marL="0" indent="0">
              <a:buNone/>
            </a:pPr>
            <a:r>
              <a:rPr lang="en-US" altLang="zh-TW" sz="2400" dirty="0">
                <a:latin typeface="Helvetica LT" panose="02000503040000020004" pitchFamily="2" charset="0"/>
              </a:rPr>
              <a:t>   vital role in extreme events discussion. </a:t>
            </a:r>
          </a:p>
          <a:p>
            <a:pPr marL="0" indent="0">
              <a:buNone/>
            </a:pPr>
            <a:endParaRPr lang="en-US" altLang="zh-TW" sz="2500" dirty="0" smtClean="0"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3100" dirty="0" smtClean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0902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837"/>
    </mc:Choice>
    <mc:Fallback xmlns="">
      <p:transition spd="slow" advTm="68837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Helvetica LT" panose="02000503040000020004" pitchFamily="2" charset="0"/>
              </a:rPr>
              <a:t>Results</a:t>
            </a:r>
            <a:endParaRPr lang="zh-TW" altLang="en-US" dirty="0">
              <a:latin typeface="Helvetica LT" panose="02000503040000020004" pitchFamily="2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199" y="1825625"/>
            <a:ext cx="10885715" cy="4351338"/>
          </a:xfrm>
        </p:spPr>
        <p:txBody>
          <a:bodyPr>
            <a:normAutofit/>
          </a:bodyPr>
          <a:lstStyle/>
          <a:p>
            <a:r>
              <a:rPr lang="en-US" altLang="zh-TW" sz="2500" dirty="0" smtClean="0">
                <a:latin typeface="Helvetica LT" panose="02000503040000020004" pitchFamily="2" charset="0"/>
              </a:rPr>
              <a:t>NCDR have </a:t>
            </a:r>
            <a:r>
              <a:rPr lang="en-US" altLang="zh-TW" sz="2500" dirty="0">
                <a:latin typeface="Helvetica LT" panose="02000503040000020004" pitchFamily="2" charset="0"/>
              </a:rPr>
              <a:t>some underestimation of the temperature </a:t>
            </a:r>
            <a:r>
              <a:rPr lang="en-US" altLang="zh-TW" sz="2500" dirty="0" smtClean="0">
                <a:latin typeface="Helvetica LT" panose="02000503040000020004" pitchFamily="2" charset="0"/>
              </a:rPr>
              <a:t>dependency .</a:t>
            </a:r>
          </a:p>
          <a:p>
            <a:pPr marL="0" indent="0">
              <a:buNone/>
            </a:pPr>
            <a:r>
              <a:rPr lang="en-US" altLang="zh-TW" sz="2500" dirty="0">
                <a:latin typeface="Helvetica LT" panose="02000503040000020004" pitchFamily="2" charset="0"/>
              </a:rPr>
              <a:t> </a:t>
            </a:r>
            <a:r>
              <a:rPr lang="en-US" altLang="zh-TW" sz="2500" dirty="0" smtClean="0">
                <a:latin typeface="Helvetica LT" panose="02000503040000020004" pitchFamily="2" charset="0"/>
              </a:rPr>
              <a:t>  Even so , NCDR and TCCIP are still a good simulation of the station data.</a:t>
            </a:r>
          </a:p>
          <a:p>
            <a:endParaRPr lang="en-US" altLang="zh-TW" sz="2500" dirty="0">
              <a:latin typeface="Helvetica LT" panose="02000503040000020004" pitchFamily="2" charset="0"/>
            </a:endParaRPr>
          </a:p>
          <a:p>
            <a:r>
              <a:rPr lang="en-US" altLang="zh-TW" sz="2500" dirty="0" smtClean="0">
                <a:latin typeface="Helvetica LT" panose="02000503040000020004" pitchFamily="2" charset="0"/>
              </a:rPr>
              <a:t>The two transition are very interesting issue for extreme precipitation</a:t>
            </a:r>
          </a:p>
          <a:p>
            <a:pPr marL="0" indent="0">
              <a:buNone/>
            </a:pPr>
            <a:r>
              <a:rPr lang="en-US" altLang="zh-TW" sz="2500" dirty="0">
                <a:latin typeface="Helvetica LT" panose="02000503040000020004" pitchFamily="2" charset="0"/>
              </a:rPr>
              <a:t> </a:t>
            </a:r>
            <a:r>
              <a:rPr lang="en-US" altLang="zh-TW" sz="2500" dirty="0" smtClean="0">
                <a:latin typeface="Helvetica LT" panose="02000503040000020004" pitchFamily="2" charset="0"/>
              </a:rPr>
              <a:t>  discussion . Especially negative scaling for higher temperature.</a:t>
            </a:r>
          </a:p>
          <a:p>
            <a:pPr marL="0" indent="0">
              <a:buNone/>
            </a:pPr>
            <a:r>
              <a:rPr lang="en-US" altLang="zh-TW" sz="2500" dirty="0">
                <a:latin typeface="Helvetica LT" panose="02000503040000020004" pitchFamily="2" charset="0"/>
              </a:rPr>
              <a:t> </a:t>
            </a:r>
            <a:r>
              <a:rPr lang="en-US" altLang="zh-TW" sz="2500" dirty="0" smtClean="0">
                <a:latin typeface="Helvetica LT" panose="02000503040000020004" pitchFamily="2" charset="0"/>
              </a:rPr>
              <a:t>  (No scientists can give good reason to explain this behavior)</a:t>
            </a:r>
          </a:p>
          <a:p>
            <a:pPr marL="0" indent="0">
              <a:buNone/>
            </a:pPr>
            <a:r>
              <a:rPr lang="en-US" altLang="zh-TW" sz="2700" dirty="0">
                <a:latin typeface="Helvetica LT" panose="02000503040000020004" pitchFamily="2" charset="0"/>
              </a:rPr>
              <a:t> </a:t>
            </a:r>
            <a:r>
              <a:rPr lang="en-US" altLang="zh-TW" sz="2700" dirty="0" smtClean="0">
                <a:latin typeface="Helvetica LT" panose="02000503040000020004" pitchFamily="2" charset="0"/>
              </a:rPr>
              <a:t>   </a:t>
            </a:r>
            <a:endParaRPr lang="en-US" altLang="zh-TW" sz="2700" dirty="0">
              <a:latin typeface="Helvetica LT" panose="02000503040000020004" pitchFamily="2" charset="0"/>
            </a:endParaRPr>
          </a:p>
          <a:p>
            <a:endParaRPr lang="en-US" altLang="zh-TW" sz="2700" dirty="0" smtClean="0">
              <a:ea typeface="微軟正黑體" panose="020B0604030504040204" pitchFamily="34" charset="-120"/>
            </a:endParaRPr>
          </a:p>
          <a:p>
            <a:endParaRPr lang="en-US" altLang="zh-TW" dirty="0">
              <a:ea typeface="微軟正黑體" panose="020B0604030504040204" pitchFamily="34" charset="-120"/>
            </a:endParaRPr>
          </a:p>
          <a:p>
            <a:endParaRPr lang="en-US" altLang="zh-TW" dirty="0"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4313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691"/>
    </mc:Choice>
    <mc:Fallback xmlns="">
      <p:transition spd="slow" advTm="36691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Helvetica LT" panose="02000503040000020004" pitchFamily="2" charset="0"/>
              </a:rPr>
              <a:t>Future work</a:t>
            </a:r>
            <a:endParaRPr lang="zh-TW" altLang="en-US" dirty="0">
              <a:latin typeface="Helvetica LT" panose="02000503040000020004" pitchFamily="2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65329"/>
            <a:ext cx="10515600" cy="4611634"/>
          </a:xfrm>
        </p:spPr>
        <p:txBody>
          <a:bodyPr>
            <a:normAutofit/>
          </a:bodyPr>
          <a:lstStyle/>
          <a:p>
            <a:r>
              <a:rPr lang="en-US" altLang="zh-TW" sz="2700" dirty="0" smtClean="0">
                <a:latin typeface="Helvetica CE" panose="020B0604020102020204" pitchFamily="34" charset="0"/>
              </a:rPr>
              <a:t> </a:t>
            </a:r>
            <a:r>
              <a:rPr lang="en-US" altLang="zh-TW" sz="2700" dirty="0" smtClean="0">
                <a:latin typeface="Helvetica LT" panose="02000503040000020004" pitchFamily="2" charset="0"/>
              </a:rPr>
              <a:t>From a </a:t>
            </a:r>
            <a:r>
              <a:rPr lang="en-US" altLang="zh-TW" sz="2700" dirty="0">
                <a:latin typeface="Helvetica LT" panose="02000503040000020004" pitchFamily="2" charset="0"/>
              </a:rPr>
              <a:t>dynamic point of view, </a:t>
            </a:r>
            <a:r>
              <a:rPr lang="en-US" altLang="zh-TW" sz="2700" dirty="0" smtClean="0">
                <a:latin typeface="Helvetica LT" panose="02000503040000020004" pitchFamily="2" charset="0"/>
              </a:rPr>
              <a:t>including </a:t>
            </a:r>
            <a:r>
              <a:rPr lang="en-US" altLang="zh-TW" sz="2700" dirty="0">
                <a:latin typeface="Helvetica LT" panose="02000503040000020004" pitchFamily="2" charset="0"/>
              </a:rPr>
              <a:t>atmospheric stability or </a:t>
            </a:r>
            <a:endParaRPr lang="en-US" altLang="zh-TW" sz="2700" dirty="0" smtClean="0">
              <a:latin typeface="Helvetica LT" panose="02000503040000020004" pitchFamily="2" charset="0"/>
            </a:endParaRPr>
          </a:p>
          <a:p>
            <a:pPr marL="0" indent="0">
              <a:buNone/>
            </a:pPr>
            <a:r>
              <a:rPr lang="en-US" altLang="zh-TW" sz="2700" dirty="0">
                <a:latin typeface="Helvetica LT" panose="02000503040000020004" pitchFamily="2" charset="0"/>
              </a:rPr>
              <a:t> </a:t>
            </a:r>
            <a:r>
              <a:rPr lang="en-US" altLang="zh-TW" sz="2700" dirty="0" smtClean="0">
                <a:latin typeface="Helvetica LT" panose="02000503040000020004" pitchFamily="2" charset="0"/>
              </a:rPr>
              <a:t>  vertical </a:t>
            </a:r>
            <a:r>
              <a:rPr lang="en-US" altLang="zh-TW" sz="2700" dirty="0">
                <a:latin typeface="Helvetica LT" panose="02000503040000020004" pitchFamily="2" charset="0"/>
              </a:rPr>
              <a:t>velocity </a:t>
            </a:r>
            <a:r>
              <a:rPr lang="en-US" altLang="zh-TW" sz="2700" dirty="0" smtClean="0">
                <a:latin typeface="Helvetica LT" panose="02000503040000020004" pitchFamily="2" charset="0"/>
              </a:rPr>
              <a:t>omega to discuss the two transition in extreme </a:t>
            </a:r>
          </a:p>
          <a:p>
            <a:pPr marL="0" indent="0">
              <a:buNone/>
            </a:pPr>
            <a:r>
              <a:rPr lang="en-US" altLang="zh-TW" sz="2700" dirty="0">
                <a:latin typeface="Helvetica LT" panose="02000503040000020004" pitchFamily="2" charset="0"/>
              </a:rPr>
              <a:t> </a:t>
            </a:r>
            <a:r>
              <a:rPr lang="en-US" altLang="zh-TW" sz="2700" dirty="0" smtClean="0">
                <a:latin typeface="Helvetica LT" panose="02000503040000020004" pitchFamily="2" charset="0"/>
              </a:rPr>
              <a:t>  precipitation. (</a:t>
            </a:r>
            <a:r>
              <a:rPr lang="en-US" altLang="zh-TW" sz="2700" dirty="0">
                <a:latin typeface="Helvetica LT" panose="02000503040000020004" pitchFamily="2" charset="0"/>
              </a:rPr>
              <a:t>T</a:t>
            </a:r>
            <a:r>
              <a:rPr lang="en-US" altLang="zh-TW" sz="2700" dirty="0" smtClean="0">
                <a:latin typeface="Helvetica LT" panose="02000503040000020004" pitchFamily="2" charset="0"/>
              </a:rPr>
              <a:t>ake </a:t>
            </a:r>
            <a:r>
              <a:rPr lang="en-US" altLang="zh-TW" sz="2700" dirty="0" err="1">
                <a:latin typeface="Helvetica LT" panose="02000503040000020004" pitchFamily="2" charset="0"/>
              </a:rPr>
              <a:t>Lenderink</a:t>
            </a:r>
            <a:r>
              <a:rPr lang="en-US" altLang="zh-TW" sz="2700" dirty="0">
                <a:latin typeface="Helvetica LT" panose="02000503040000020004" pitchFamily="2" charset="0"/>
              </a:rPr>
              <a:t>, G. et al. </a:t>
            </a:r>
            <a:r>
              <a:rPr lang="en-US" altLang="zh-TW" sz="2700" dirty="0" smtClean="0">
                <a:latin typeface="Helvetica LT" panose="02000503040000020004" pitchFamily="2" charset="0"/>
              </a:rPr>
              <a:t>(2017) as </a:t>
            </a:r>
            <a:r>
              <a:rPr lang="en-US" altLang="zh-TW" sz="2700" dirty="0">
                <a:latin typeface="Helvetica LT" panose="02000503040000020004" pitchFamily="2" charset="0"/>
              </a:rPr>
              <a:t>a reference )</a:t>
            </a:r>
          </a:p>
          <a:p>
            <a:pPr marL="0" indent="0">
              <a:buNone/>
            </a:pPr>
            <a:endParaRPr lang="en-US" altLang="zh-TW" sz="2700" dirty="0" smtClean="0">
              <a:latin typeface="Helvetica LT" panose="02000503040000020004" pitchFamily="2" charset="0"/>
            </a:endParaRPr>
          </a:p>
          <a:p>
            <a:r>
              <a:rPr lang="en-US" altLang="zh-TW" sz="2700" dirty="0" smtClean="0">
                <a:latin typeface="Helvetica LT" panose="02000503040000020004" pitchFamily="2" charset="0"/>
              </a:rPr>
              <a:t> Find </a:t>
            </a:r>
            <a:r>
              <a:rPr lang="en-US" altLang="zh-TW" sz="2700" dirty="0">
                <a:latin typeface="Helvetica LT" panose="02000503040000020004" pitchFamily="2" charset="0"/>
              </a:rPr>
              <a:t>out the time and place of extreme </a:t>
            </a:r>
            <a:r>
              <a:rPr lang="en-US" altLang="zh-TW" sz="2700" dirty="0" smtClean="0">
                <a:latin typeface="Helvetica LT" panose="02000503040000020004" pitchFamily="2" charset="0"/>
              </a:rPr>
              <a:t>rainfall events and select</a:t>
            </a:r>
          </a:p>
          <a:p>
            <a:pPr marL="0" indent="0">
              <a:buNone/>
            </a:pPr>
            <a:r>
              <a:rPr lang="en-US" altLang="zh-TW" sz="2700" dirty="0">
                <a:latin typeface="Helvetica LT" panose="02000503040000020004" pitchFamily="2" charset="0"/>
                <a:ea typeface="微軟正黑體" panose="020B0604030504040204" pitchFamily="34" charset="-120"/>
              </a:rPr>
              <a:t> </a:t>
            </a:r>
            <a:r>
              <a:rPr lang="en-US" altLang="zh-TW" sz="2700" dirty="0" smtClean="0">
                <a:latin typeface="Helvetica LT" panose="02000503040000020004" pitchFamily="2" charset="0"/>
                <a:ea typeface="微軟正黑體" panose="020B0604030504040204" pitchFamily="34" charset="-120"/>
              </a:rPr>
              <a:t>  special cases such as CAR and typhoon events and discuss </a:t>
            </a:r>
          </a:p>
          <a:p>
            <a:pPr marL="0" indent="0">
              <a:buNone/>
            </a:pPr>
            <a:r>
              <a:rPr lang="en-US" altLang="zh-TW" sz="2700" dirty="0">
                <a:latin typeface="Helvetica LT" panose="02000503040000020004" pitchFamily="2" charset="0"/>
                <a:ea typeface="微軟正黑體" panose="020B0604030504040204" pitchFamily="34" charset="-120"/>
              </a:rPr>
              <a:t> </a:t>
            </a:r>
            <a:r>
              <a:rPr lang="en-US" altLang="zh-TW" sz="2700" dirty="0" smtClean="0">
                <a:latin typeface="Helvetica LT" panose="02000503040000020004" pitchFamily="2" charset="0"/>
                <a:ea typeface="微軟正黑體" panose="020B0604030504040204" pitchFamily="34" charset="-120"/>
              </a:rPr>
              <a:t>  the</a:t>
            </a:r>
            <a:r>
              <a:rPr lang="en-US" altLang="zh-TW" sz="2700" dirty="0" smtClean="0">
                <a:latin typeface="Helvetica LT" panose="02000503040000020004" pitchFamily="2" charset="0"/>
              </a:rPr>
              <a:t> dependency </a:t>
            </a:r>
            <a:r>
              <a:rPr lang="en-US" altLang="zh-TW" sz="2700" dirty="0">
                <a:latin typeface="Helvetica LT" panose="02000503040000020004" pitchFamily="2" charset="0"/>
              </a:rPr>
              <a:t>of </a:t>
            </a:r>
            <a:r>
              <a:rPr lang="en-US" altLang="zh-TW" sz="2700" dirty="0" smtClean="0">
                <a:latin typeface="Helvetica LT" panose="02000503040000020004" pitchFamily="2" charset="0"/>
              </a:rPr>
              <a:t>extreme precipitation </a:t>
            </a:r>
            <a:r>
              <a:rPr lang="en-US" altLang="zh-TW" sz="2700" dirty="0">
                <a:latin typeface="Helvetica LT" panose="02000503040000020004" pitchFamily="2" charset="0"/>
              </a:rPr>
              <a:t>intensity </a:t>
            </a:r>
            <a:r>
              <a:rPr lang="en-US" altLang="zh-TW" sz="2700" dirty="0" smtClean="0">
                <a:latin typeface="Helvetica LT" panose="02000503040000020004" pitchFamily="2" charset="0"/>
              </a:rPr>
              <a:t>on temperature</a:t>
            </a:r>
            <a:r>
              <a:rPr lang="en-US" altLang="zh-TW" sz="2700" dirty="0">
                <a:latin typeface="Helvetica LT" panose="02000503040000020004" pitchFamily="2" charset="0"/>
                <a:ea typeface="微軟正黑體" panose="020B0604030504040204" pitchFamily="34" charset="-120"/>
              </a:rPr>
              <a:t>.</a:t>
            </a:r>
            <a:endParaRPr lang="en-US" altLang="zh-TW" sz="2700" dirty="0" smtClean="0">
              <a:latin typeface="Helvetica LT" panose="02000503040000020004" pitchFamily="2" charset="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700" dirty="0" smtClean="0">
                <a:latin typeface="Helvetica LT" panose="02000503040000020004" pitchFamily="2" charset="0"/>
                <a:ea typeface="微軟正黑體" panose="020B0604030504040204" pitchFamily="34" charset="-120"/>
              </a:rPr>
              <a:t>   I will follow </a:t>
            </a:r>
            <a:r>
              <a:rPr lang="en-US" altLang="zh-TW" sz="2700" dirty="0">
                <a:latin typeface="Helvetica LT" panose="02000503040000020004" pitchFamily="2" charset="0"/>
              </a:rPr>
              <a:t>Wan-Ru Huang</a:t>
            </a:r>
            <a:r>
              <a:rPr lang="en-US" altLang="zh-TW" sz="2700" dirty="0" smtClean="0">
                <a:latin typeface="Helvetica LT" panose="02000503040000020004" pitchFamily="2" charset="0"/>
                <a:ea typeface="微軟正黑體" panose="020B0604030504040204" pitchFamily="34" charset="-120"/>
              </a:rPr>
              <a:t> et al.(2016) about </a:t>
            </a:r>
            <a:r>
              <a:rPr lang="en-US" altLang="zh-TW" sz="2700" dirty="0">
                <a:latin typeface="Helvetica LT" panose="02000503040000020004" pitchFamily="2" charset="0"/>
                <a:ea typeface="微軟正黑體" panose="020B0604030504040204" pitchFamily="34" charset="-120"/>
              </a:rPr>
              <a:t>the CAR </a:t>
            </a:r>
            <a:r>
              <a:rPr lang="en-US" altLang="zh-TW" sz="2700" dirty="0" smtClean="0">
                <a:latin typeface="Helvetica LT" panose="02000503040000020004" pitchFamily="2" charset="0"/>
                <a:ea typeface="微軟正黑體" panose="020B0604030504040204" pitchFamily="34" charset="-120"/>
              </a:rPr>
              <a:t>definition. </a:t>
            </a:r>
            <a:endParaRPr lang="zh-TW" altLang="en-US" sz="2700" dirty="0">
              <a:latin typeface="Helvetica LT" panose="02000503040000020004" pitchFamily="2" charset="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9850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887"/>
    </mc:Choice>
    <mc:Fallback xmlns="">
      <p:transition spd="slow" advTm="48887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175941"/>
            <a:ext cx="10515600" cy="1325563"/>
          </a:xfrm>
        </p:spPr>
        <p:txBody>
          <a:bodyPr/>
          <a:lstStyle/>
          <a:p>
            <a:r>
              <a:rPr lang="en-US" altLang="zh-TW" dirty="0" smtClean="0">
                <a:latin typeface="Helvetica LT" panose="02000503040000020004" pitchFamily="2" charset="0"/>
              </a:rPr>
              <a:t>Reference</a:t>
            </a:r>
            <a:endParaRPr lang="zh-TW" altLang="en-US" dirty="0">
              <a:latin typeface="Helvetica LT" panose="02000503040000020004" pitchFamily="2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253222"/>
            <a:ext cx="10515600" cy="5342020"/>
          </a:xfrm>
        </p:spPr>
        <p:txBody>
          <a:bodyPr>
            <a:noAutofit/>
          </a:bodyPr>
          <a:lstStyle/>
          <a:p>
            <a:r>
              <a:rPr lang="en-US" altLang="zh-TW" sz="1900" dirty="0">
                <a:latin typeface="HelveticaGreek Upright" panose="04010800000000000000" pitchFamily="82" charset="0"/>
              </a:rPr>
              <a:t>Berg, P.,</a:t>
            </a:r>
            <a:r>
              <a:rPr lang="en-US" altLang="zh-TW" sz="1900" dirty="0" err="1">
                <a:latin typeface="HelveticaGreek Upright" panose="04010800000000000000" pitchFamily="82" charset="0"/>
              </a:rPr>
              <a:t>C.Moseley</a:t>
            </a:r>
            <a:r>
              <a:rPr lang="en-US" altLang="zh-TW" sz="1900" dirty="0">
                <a:latin typeface="HelveticaGreek Upright" panose="04010800000000000000" pitchFamily="82" charset="0"/>
              </a:rPr>
              <a:t>, and J. O. </a:t>
            </a:r>
            <a:r>
              <a:rPr lang="en-US" altLang="zh-TW" sz="1900" dirty="0" err="1">
                <a:latin typeface="HelveticaGreek Upright" panose="04010800000000000000" pitchFamily="82" charset="0"/>
              </a:rPr>
              <a:t>Haerter</a:t>
            </a:r>
            <a:r>
              <a:rPr lang="en-US" altLang="zh-TW" sz="1900" dirty="0">
                <a:latin typeface="HelveticaGreek Upright" panose="04010800000000000000" pitchFamily="82" charset="0"/>
              </a:rPr>
              <a:t> (2013), Strong increase in convective precipitation in response to higher temperatures</a:t>
            </a:r>
            <a:endParaRPr lang="zh-TW" altLang="zh-TW" sz="1900" dirty="0">
              <a:latin typeface="HelveticaGreek Upright" panose="04010800000000000000" pitchFamily="82" charset="0"/>
            </a:endParaRPr>
          </a:p>
          <a:p>
            <a:r>
              <a:rPr lang="en-US" altLang="zh-TW" sz="1900" dirty="0">
                <a:latin typeface="HelveticaGreek Upright" panose="04010800000000000000" pitchFamily="82" charset="0"/>
              </a:rPr>
              <a:t>Hardwick-Jones, R., S. </a:t>
            </a:r>
            <a:r>
              <a:rPr lang="en-US" altLang="zh-TW" sz="1900" dirty="0" err="1">
                <a:latin typeface="HelveticaGreek Upright" panose="04010800000000000000" pitchFamily="82" charset="0"/>
              </a:rPr>
              <a:t>Westra</a:t>
            </a:r>
            <a:r>
              <a:rPr lang="en-US" altLang="zh-TW" sz="1900" dirty="0">
                <a:latin typeface="HelveticaGreek Upright" panose="04010800000000000000" pitchFamily="82" charset="0"/>
              </a:rPr>
              <a:t>, and A. Sharma (2010), Observed relationships between extreme sub-daily precipitation, surface temperature and relative </a:t>
            </a:r>
            <a:r>
              <a:rPr lang="en-US" altLang="zh-TW" sz="1900" dirty="0" smtClean="0">
                <a:latin typeface="HelveticaGreek Upright" panose="04010800000000000000" pitchFamily="82" charset="0"/>
              </a:rPr>
              <a:t>humidity</a:t>
            </a:r>
          </a:p>
          <a:p>
            <a:r>
              <a:rPr lang="en-US" altLang="zh-TW" sz="1900" dirty="0" err="1" smtClean="0">
                <a:latin typeface="HelveticaGreek Upright" panose="04010800000000000000" pitchFamily="82" charset="0"/>
              </a:rPr>
              <a:t>Lenderink</a:t>
            </a:r>
            <a:r>
              <a:rPr lang="en-US" altLang="zh-TW" sz="1900" dirty="0">
                <a:latin typeface="HelveticaGreek Upright" panose="04010800000000000000" pitchFamily="82" charset="0"/>
              </a:rPr>
              <a:t>, G. et al. </a:t>
            </a:r>
            <a:r>
              <a:rPr lang="en-US" altLang="zh-TW" sz="1900" dirty="0" smtClean="0">
                <a:latin typeface="HelveticaGreek Upright" panose="04010800000000000000" pitchFamily="82" charset="0"/>
              </a:rPr>
              <a:t>(</a:t>
            </a:r>
            <a:r>
              <a:rPr lang="en-US" altLang="zh-TW" sz="1900" dirty="0">
                <a:latin typeface="HelveticaGreek Upright" panose="04010800000000000000" pitchFamily="82" charset="0"/>
              </a:rPr>
              <a:t>2017</a:t>
            </a:r>
            <a:r>
              <a:rPr lang="en-US" altLang="zh-TW" sz="1900" dirty="0" smtClean="0">
                <a:latin typeface="HelveticaGreek Upright" panose="04010800000000000000" pitchFamily="82" charset="0"/>
              </a:rPr>
              <a:t>) , Super-</a:t>
            </a:r>
            <a:r>
              <a:rPr lang="en-US" altLang="zh-TW" sz="1900" dirty="0" err="1" smtClean="0">
                <a:latin typeface="HelveticaGreek Upright" panose="04010800000000000000" pitchFamily="82" charset="0"/>
              </a:rPr>
              <a:t>Clausius</a:t>
            </a:r>
            <a:r>
              <a:rPr lang="en-US" altLang="zh-TW" sz="1900" dirty="0" smtClean="0">
                <a:latin typeface="HelveticaGreek Upright" panose="04010800000000000000" pitchFamily="82" charset="0"/>
              </a:rPr>
              <a:t>–</a:t>
            </a:r>
            <a:r>
              <a:rPr lang="en-US" altLang="zh-TW" sz="1900" dirty="0" err="1" smtClean="0">
                <a:latin typeface="HelveticaGreek Upright" panose="04010800000000000000" pitchFamily="82" charset="0"/>
              </a:rPr>
              <a:t>Clapeyron</a:t>
            </a:r>
            <a:r>
              <a:rPr lang="en-US" altLang="zh-TW" sz="1900" dirty="0" smtClean="0">
                <a:latin typeface="HelveticaGreek Upright" panose="04010800000000000000" pitchFamily="82" charset="0"/>
              </a:rPr>
              <a:t> </a:t>
            </a:r>
            <a:r>
              <a:rPr lang="en-US" altLang="zh-TW" sz="1900" dirty="0">
                <a:latin typeface="HelveticaGreek Upright" panose="04010800000000000000" pitchFamily="82" charset="0"/>
              </a:rPr>
              <a:t>Scaling of Extreme Hourly </a:t>
            </a:r>
            <a:r>
              <a:rPr lang="en-US" altLang="zh-TW" sz="1900" dirty="0" smtClean="0">
                <a:latin typeface="HelveticaGreek Upright" panose="04010800000000000000" pitchFamily="82" charset="0"/>
              </a:rPr>
              <a:t>Convective Precipitation </a:t>
            </a:r>
            <a:r>
              <a:rPr lang="en-US" altLang="zh-TW" sz="1900" dirty="0">
                <a:latin typeface="HelveticaGreek Upright" panose="04010800000000000000" pitchFamily="82" charset="0"/>
              </a:rPr>
              <a:t>and Its Relation to Large-Scale Atmospheric </a:t>
            </a:r>
            <a:r>
              <a:rPr lang="en-US" altLang="zh-TW" sz="1900" dirty="0" smtClean="0">
                <a:latin typeface="HelveticaGreek Upright" panose="04010800000000000000" pitchFamily="82" charset="0"/>
              </a:rPr>
              <a:t>Conditions</a:t>
            </a:r>
            <a:endParaRPr lang="zh-TW" altLang="zh-TW" sz="1900" dirty="0">
              <a:latin typeface="HelveticaGreek Upright" panose="04010800000000000000" pitchFamily="82" charset="0"/>
            </a:endParaRPr>
          </a:p>
          <a:p>
            <a:r>
              <a:rPr lang="en-US" altLang="zh-TW" sz="1900" dirty="0" err="1">
                <a:latin typeface="HelveticaGreek Upright" panose="04010800000000000000" pitchFamily="82" charset="0"/>
              </a:rPr>
              <a:t>Lenderink</a:t>
            </a:r>
            <a:r>
              <a:rPr lang="en-US" altLang="zh-TW" sz="1900" dirty="0">
                <a:latin typeface="HelveticaGreek Upright" panose="04010800000000000000" pitchFamily="82" charset="0"/>
              </a:rPr>
              <a:t>, G., H. Y. </a:t>
            </a:r>
            <a:r>
              <a:rPr lang="en-US" altLang="zh-TW" sz="1900" dirty="0" err="1">
                <a:latin typeface="HelveticaGreek Upright" panose="04010800000000000000" pitchFamily="82" charset="0"/>
              </a:rPr>
              <a:t>Mok</a:t>
            </a:r>
            <a:r>
              <a:rPr lang="en-US" altLang="zh-TW" sz="1900" dirty="0">
                <a:latin typeface="HelveticaGreek Upright" panose="04010800000000000000" pitchFamily="82" charset="0"/>
              </a:rPr>
              <a:t>, T. C. Lee, and G. J. van </a:t>
            </a:r>
            <a:r>
              <a:rPr lang="en-US" altLang="zh-TW" sz="1900" dirty="0" err="1">
                <a:latin typeface="HelveticaGreek Upright" panose="04010800000000000000" pitchFamily="82" charset="0"/>
              </a:rPr>
              <a:t>Oldenborgh</a:t>
            </a:r>
            <a:r>
              <a:rPr lang="en-US" altLang="zh-TW" sz="1900" dirty="0">
                <a:latin typeface="HelveticaGreek Upright" panose="04010800000000000000" pitchFamily="82" charset="0"/>
              </a:rPr>
              <a:t> (2011), Scaling and trends of hourly precipitation extremes in two different climate zones – Hong Kong and the Netherlands</a:t>
            </a:r>
            <a:endParaRPr lang="zh-TW" altLang="zh-TW" sz="1900" dirty="0">
              <a:latin typeface="HelveticaGreek Upright" panose="04010800000000000000" pitchFamily="82" charset="0"/>
            </a:endParaRPr>
          </a:p>
          <a:p>
            <a:r>
              <a:rPr lang="en-US" altLang="zh-TW" sz="1900" dirty="0" err="1">
                <a:latin typeface="HelveticaGreek Upright" panose="04010800000000000000" pitchFamily="82" charset="0"/>
              </a:rPr>
              <a:t>Lenderink</a:t>
            </a:r>
            <a:r>
              <a:rPr lang="en-US" altLang="zh-TW" sz="1900" dirty="0">
                <a:latin typeface="HelveticaGreek Upright" panose="04010800000000000000" pitchFamily="82" charset="0"/>
              </a:rPr>
              <a:t>, G., and E. van </a:t>
            </a:r>
            <a:r>
              <a:rPr lang="en-US" altLang="zh-TW" sz="1900" dirty="0" err="1">
                <a:latin typeface="HelveticaGreek Upright" panose="04010800000000000000" pitchFamily="82" charset="0"/>
              </a:rPr>
              <a:t>Meijgaard</a:t>
            </a:r>
            <a:r>
              <a:rPr lang="en-US" altLang="zh-TW" sz="1900" dirty="0">
                <a:latin typeface="HelveticaGreek Upright" panose="04010800000000000000" pitchFamily="82" charset="0"/>
              </a:rPr>
              <a:t> (2010), Linking increases in hourly precipitation extremes to atmospheric temperature and </a:t>
            </a:r>
            <a:r>
              <a:rPr lang="en-US" altLang="zh-TW" sz="1900" dirty="0" smtClean="0">
                <a:latin typeface="HelveticaGreek Upright" panose="04010800000000000000" pitchFamily="82" charset="0"/>
              </a:rPr>
              <a:t>moisture</a:t>
            </a:r>
            <a:r>
              <a:rPr lang="en-US" altLang="zh-TW" sz="1900" dirty="0">
                <a:latin typeface="HelveticaGreek Upright" panose="04010800000000000000" pitchFamily="82" charset="0"/>
              </a:rPr>
              <a:t> </a:t>
            </a:r>
            <a:r>
              <a:rPr lang="en-US" altLang="zh-TW" sz="1900" dirty="0" smtClean="0">
                <a:latin typeface="HelveticaGreek Upright" panose="04010800000000000000" pitchFamily="82" charset="0"/>
              </a:rPr>
              <a:t>Changes</a:t>
            </a:r>
            <a:endParaRPr lang="zh-TW" altLang="zh-TW" sz="1900" dirty="0">
              <a:latin typeface="HelveticaGreek Upright" panose="04010800000000000000" pitchFamily="82" charset="0"/>
            </a:endParaRPr>
          </a:p>
          <a:p>
            <a:r>
              <a:rPr lang="en-US" altLang="zh-TW" sz="1900" dirty="0" err="1">
                <a:latin typeface="HelveticaGreek Upright" panose="04010800000000000000" pitchFamily="82" charset="0"/>
              </a:rPr>
              <a:t>Lenderink</a:t>
            </a:r>
            <a:r>
              <a:rPr lang="en-US" altLang="zh-TW" sz="1900" dirty="0">
                <a:latin typeface="HelveticaGreek Upright" panose="04010800000000000000" pitchFamily="82" charset="0"/>
              </a:rPr>
              <a:t>, G. and E. van </a:t>
            </a:r>
            <a:r>
              <a:rPr lang="en-US" altLang="zh-TW" sz="1900" dirty="0" err="1">
                <a:latin typeface="HelveticaGreek Upright" panose="04010800000000000000" pitchFamily="82" charset="0"/>
              </a:rPr>
              <a:t>Meijgaard</a:t>
            </a:r>
            <a:r>
              <a:rPr lang="en-US" altLang="zh-TW" sz="1900" dirty="0">
                <a:latin typeface="HelveticaGreek Upright" panose="04010800000000000000" pitchFamily="82" charset="0"/>
              </a:rPr>
              <a:t>, E (2008), Increase in hourly precipitation extremes beyond expectations from temperature changes</a:t>
            </a:r>
            <a:endParaRPr lang="zh-TW" altLang="zh-TW" sz="1900" dirty="0">
              <a:latin typeface="HelveticaGreek Upright" panose="04010800000000000000" pitchFamily="82" charset="0"/>
            </a:endParaRPr>
          </a:p>
          <a:p>
            <a:r>
              <a:rPr lang="en-US" altLang="zh-TW" sz="1900" dirty="0">
                <a:latin typeface="HelveticaGreek Upright" panose="04010800000000000000" pitchFamily="82" charset="0"/>
              </a:rPr>
              <a:t>S. </a:t>
            </a:r>
            <a:r>
              <a:rPr lang="en-US" altLang="zh-TW" sz="1900" dirty="0" err="1">
                <a:latin typeface="HelveticaGreek Upright" panose="04010800000000000000" pitchFamily="82" charset="0"/>
              </a:rPr>
              <a:t>Westra</a:t>
            </a:r>
            <a:r>
              <a:rPr lang="en-US" altLang="zh-TW" sz="1900" dirty="0">
                <a:latin typeface="HelveticaGreek Upright" panose="04010800000000000000" pitchFamily="82" charset="0"/>
              </a:rPr>
              <a:t> et al.(2014), Future changes to the intensity and frequency of </a:t>
            </a:r>
            <a:r>
              <a:rPr lang="en-US" altLang="zh-TW" sz="1900" dirty="0" smtClean="0">
                <a:latin typeface="HelveticaGreek Upright" panose="04010800000000000000" pitchFamily="82" charset="0"/>
              </a:rPr>
              <a:t>short - duration </a:t>
            </a:r>
            <a:r>
              <a:rPr lang="en-US" altLang="zh-TW" sz="1900" dirty="0">
                <a:latin typeface="HelveticaGreek Upright" panose="04010800000000000000" pitchFamily="82" charset="0"/>
              </a:rPr>
              <a:t>extreme </a:t>
            </a:r>
            <a:r>
              <a:rPr lang="en-US" altLang="zh-TW" sz="1900" dirty="0" smtClean="0">
                <a:latin typeface="HelveticaGreek Upright" panose="04010800000000000000" pitchFamily="82" charset="0"/>
              </a:rPr>
              <a:t>rainfall</a:t>
            </a:r>
          </a:p>
          <a:p>
            <a:r>
              <a:rPr lang="en-US" altLang="zh-TW" sz="1900" dirty="0">
                <a:latin typeface="HelveticaGreek Upright" panose="04010800000000000000" pitchFamily="82" charset="0"/>
              </a:rPr>
              <a:t>Wan-Ru Huang et al. </a:t>
            </a:r>
            <a:r>
              <a:rPr lang="en-US" altLang="zh-TW" sz="1900" dirty="0" smtClean="0">
                <a:latin typeface="HelveticaGreek Upright" panose="04010800000000000000" pitchFamily="82" charset="0"/>
              </a:rPr>
              <a:t>(</a:t>
            </a:r>
            <a:r>
              <a:rPr lang="en-US" altLang="zh-TW" sz="1900" dirty="0">
                <a:latin typeface="HelveticaGreek Upright" panose="04010800000000000000" pitchFamily="82" charset="0"/>
              </a:rPr>
              <a:t>2016) </a:t>
            </a:r>
            <a:r>
              <a:rPr lang="en-US" altLang="zh-TW" sz="1900" dirty="0" smtClean="0">
                <a:latin typeface="HelveticaGreek Upright" panose="04010800000000000000" pitchFamily="82" charset="0"/>
              </a:rPr>
              <a:t>, Summer </a:t>
            </a:r>
            <a:r>
              <a:rPr lang="en-US" altLang="zh-TW" sz="1900" dirty="0">
                <a:latin typeface="HelveticaGreek Upright" panose="04010800000000000000" pitchFamily="82" charset="0"/>
              </a:rPr>
              <a:t>Convective Afternoon Rainfall Simulation and Projection Using WRF Driven by Global Climate Model. </a:t>
            </a:r>
            <a:r>
              <a:rPr lang="en-US" altLang="zh-TW" sz="1900" dirty="0" smtClean="0">
                <a:latin typeface="HelveticaGreek Upright" panose="04010800000000000000" pitchFamily="82" charset="0"/>
              </a:rPr>
              <a:t>Part </a:t>
            </a:r>
            <a:r>
              <a:rPr lang="en-US" altLang="zh-TW" sz="1900" dirty="0">
                <a:latin typeface="HelveticaGreek Upright" panose="04010800000000000000" pitchFamily="82" charset="0"/>
              </a:rPr>
              <a:t>I: Over Taiwan</a:t>
            </a:r>
          </a:p>
          <a:p>
            <a:endParaRPr lang="en-US" altLang="zh-TW" sz="2100" dirty="0" smtClean="0"/>
          </a:p>
          <a:p>
            <a:endParaRPr lang="zh-TW" altLang="zh-TW" sz="2100" dirty="0"/>
          </a:p>
          <a:p>
            <a:endParaRPr lang="zh-TW" altLang="en-US" sz="2300" dirty="0"/>
          </a:p>
        </p:txBody>
      </p:sp>
    </p:spTree>
    <p:extLst>
      <p:ext uri="{BB962C8B-B14F-4D97-AF65-F5344CB8AC3E}">
        <p14:creationId xmlns:p14="http://schemas.microsoft.com/office/powerpoint/2010/main" val="118305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64"/>
    </mc:Choice>
    <mc:Fallback xmlns="">
      <p:transition spd="slow" advTm="1596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Helvetica LT" panose="02000503040000020004" pitchFamily="2" charset="0"/>
              </a:rPr>
              <a:t>Introduction</a:t>
            </a:r>
            <a:endParaRPr lang="zh-TW" altLang="en-US" dirty="0">
              <a:latin typeface="Helvetica LT" panose="02000503040000020004" pitchFamily="2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28420" y="1825625"/>
            <a:ext cx="10802320" cy="4351338"/>
          </a:xfrm>
        </p:spPr>
        <p:txBody>
          <a:bodyPr/>
          <a:lstStyle/>
          <a:p>
            <a:r>
              <a:rPr lang="en-US" altLang="zh-TW" dirty="0" smtClean="0"/>
              <a:t>The notion that the C-C relation in extreme precipitation is based on following arguments: (</a:t>
            </a:r>
            <a:r>
              <a:rPr lang="en-US" altLang="zh-TW" dirty="0" err="1" smtClean="0"/>
              <a:t>Lenderink</a:t>
            </a:r>
            <a:r>
              <a:rPr lang="en-US" altLang="zh-TW" dirty="0" smtClean="0"/>
              <a:t> et al. </a:t>
            </a:r>
            <a:r>
              <a:rPr lang="en-US" altLang="zh-TW" dirty="0"/>
              <a:t>,</a:t>
            </a:r>
            <a:r>
              <a:rPr lang="en-US" altLang="zh-TW" dirty="0" smtClean="0"/>
              <a:t>2008)</a:t>
            </a:r>
          </a:p>
          <a:p>
            <a:pPr marL="0" indent="0">
              <a:buNone/>
            </a:pPr>
            <a:r>
              <a:rPr lang="en-US" altLang="zh-TW" dirty="0" smtClean="0"/>
              <a:t>1. If the </a:t>
            </a:r>
            <a:r>
              <a:rPr lang="en-US" altLang="zh-TW" i="1" u="sng" dirty="0" smtClean="0"/>
              <a:t>relative humidity</a:t>
            </a:r>
            <a:r>
              <a:rPr lang="en-US" altLang="zh-TW" i="1" dirty="0" smtClean="0"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ea typeface="微軟正黑體" panose="020B0604030504040204" pitchFamily="34" charset="-120"/>
              </a:rPr>
              <a:t>as climate changes </a:t>
            </a:r>
            <a:r>
              <a:rPr lang="en-US" altLang="zh-TW" i="1" u="sng" dirty="0" smtClean="0">
                <a:ea typeface="微軟正黑體" panose="020B0604030504040204" pitchFamily="34" charset="-120"/>
              </a:rPr>
              <a:t>approximately the same</a:t>
            </a:r>
            <a:r>
              <a:rPr lang="en-US" altLang="zh-TW" dirty="0" smtClean="0">
                <a:ea typeface="微軟正黑體" panose="020B0604030504040204" pitchFamily="34" charset="-120"/>
              </a:rPr>
              <a:t>, </a:t>
            </a:r>
          </a:p>
          <a:p>
            <a:pPr marL="0" indent="0">
              <a:buNone/>
            </a:pPr>
            <a:r>
              <a:rPr lang="en-US" altLang="zh-TW" dirty="0"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ea typeface="微軟正黑體" panose="020B0604030504040204" pitchFamily="34" charset="-120"/>
              </a:rPr>
              <a:t>   the  </a:t>
            </a:r>
            <a:r>
              <a:rPr lang="en-US" altLang="zh-TW" dirty="0" smtClean="0"/>
              <a:t>amount </a:t>
            </a:r>
            <a:r>
              <a:rPr lang="en-US" altLang="zh-TW" dirty="0"/>
              <a:t>of water vapor in the </a:t>
            </a:r>
            <a:r>
              <a:rPr lang="en-US" altLang="zh-TW" dirty="0" smtClean="0"/>
              <a:t>atmosphere will </a:t>
            </a:r>
            <a:r>
              <a:rPr lang="en-US" altLang="zh-TW" i="1" u="sng" dirty="0"/>
              <a:t>increase at </a:t>
            </a:r>
            <a:r>
              <a:rPr lang="en-US" altLang="zh-TW" i="1" u="sng" dirty="0" smtClean="0"/>
              <a:t>the </a:t>
            </a:r>
            <a:r>
              <a:rPr lang="en-US" altLang="zh-TW" i="1" dirty="0" smtClean="0"/>
              <a:t>    </a:t>
            </a:r>
          </a:p>
          <a:p>
            <a:pPr marL="0" indent="0">
              <a:buNone/>
            </a:pPr>
            <a:r>
              <a:rPr lang="en-US" altLang="zh-TW" i="1" dirty="0"/>
              <a:t> </a:t>
            </a:r>
            <a:r>
              <a:rPr lang="en-US" altLang="zh-TW" i="1" dirty="0" smtClean="0"/>
              <a:t>   </a:t>
            </a:r>
            <a:r>
              <a:rPr lang="en-US" altLang="zh-TW" i="1" u="sng" dirty="0" smtClean="0"/>
              <a:t>similar  rate</a:t>
            </a:r>
            <a:r>
              <a:rPr lang="en-US" altLang="zh-TW" dirty="0" smtClean="0"/>
              <a:t>(7%)  ̶  </a:t>
            </a:r>
            <a:r>
              <a:rPr lang="en-US" altLang="zh-TW" dirty="0"/>
              <a:t>w</a:t>
            </a:r>
            <a:r>
              <a:rPr lang="en-US" altLang="zh-TW" dirty="0" smtClean="0"/>
              <a:t>hich </a:t>
            </a:r>
            <a:r>
              <a:rPr lang="en-US" altLang="zh-TW" dirty="0"/>
              <a:t>is generally excepted based on model </a:t>
            </a:r>
            <a:r>
              <a:rPr lang="en-US" altLang="zh-TW" dirty="0" smtClean="0"/>
              <a:t>results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en-US" altLang="zh-TW" dirty="0" smtClean="0"/>
              <a:t>2. If the nature of </a:t>
            </a:r>
            <a:r>
              <a:rPr lang="en-US" altLang="zh-TW" dirty="0"/>
              <a:t>the </a:t>
            </a:r>
            <a:r>
              <a:rPr lang="en-US" altLang="zh-TW" i="1" u="sng" dirty="0"/>
              <a:t>atmospheric circulation</a:t>
            </a:r>
            <a:r>
              <a:rPr lang="en-US" altLang="zh-TW" dirty="0"/>
              <a:t>, with mainly the upward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motions producing </a:t>
            </a:r>
            <a:r>
              <a:rPr lang="en-US" altLang="zh-TW" dirty="0"/>
              <a:t>precipitation, does </a:t>
            </a:r>
            <a:r>
              <a:rPr lang="en-US" altLang="zh-TW" i="1" u="sng" dirty="0"/>
              <a:t>not change considerably</a:t>
            </a:r>
            <a:endParaRPr lang="zh-TW" altLang="en-US" i="1" u="sng" dirty="0">
              <a:ea typeface="微軟正黑體" panose="020B0604030504040204" pitchFamily="34" charset="-120"/>
            </a:endParaRPr>
          </a:p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1330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95"/>
    </mc:Choice>
    <mc:Fallback xmlns="">
      <p:transition spd="slow" advTm="4309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Helvetica LT" panose="02000503040000020004" pitchFamily="2" charset="0"/>
              </a:rPr>
              <a:t>Data </a:t>
            </a:r>
            <a:r>
              <a:rPr lang="en-US" altLang="zh-TW" b="1" dirty="0" smtClean="0">
                <a:latin typeface="Helvetica LT" panose="02000503040000020004" pitchFamily="2" charset="0"/>
              </a:rPr>
              <a:t>Description</a:t>
            </a:r>
            <a:endParaRPr lang="zh-TW" altLang="en-US" b="1" dirty="0">
              <a:latin typeface="Helvetica LT" panose="02000503040000020004" pitchFamily="2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89589" y="1690690"/>
            <a:ext cx="10278979" cy="4604837"/>
          </a:xfrm>
        </p:spPr>
        <p:txBody>
          <a:bodyPr/>
          <a:lstStyle/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</p:txBody>
      </p:sp>
      <p:sp>
        <p:nvSpPr>
          <p:cNvPr id="7" name="文字方塊 6"/>
          <p:cNvSpPr txBox="1"/>
          <p:nvPr/>
        </p:nvSpPr>
        <p:spPr>
          <a:xfrm>
            <a:off x="6343000" y="770450"/>
            <a:ext cx="4551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Helvetica LT" panose="02000503040000020004" pitchFamily="2" charset="0"/>
              </a:rPr>
              <a:t>Note: TCCIP and NCDR data used </a:t>
            </a:r>
          </a:p>
          <a:p>
            <a:r>
              <a:rPr lang="en-US" altLang="zh-TW" dirty="0" smtClean="0">
                <a:latin typeface="Helvetica LT" panose="02000503040000020004" pitchFamily="2" charset="0"/>
              </a:rPr>
              <a:t>         </a:t>
            </a:r>
            <a:r>
              <a:rPr lang="en-US" altLang="zh-TW" b="1" u="sng" dirty="0" smtClean="0">
                <a:latin typeface="Helvetica LT" panose="02000503040000020004" pitchFamily="2" charset="0"/>
              </a:rPr>
              <a:t>objective analysis</a:t>
            </a:r>
            <a:r>
              <a:rPr lang="en-US" altLang="zh-TW" dirty="0" smtClean="0">
                <a:latin typeface="Helvetica LT" panose="02000503040000020004" pitchFamily="2" charset="0"/>
              </a:rPr>
              <a:t> from CWB stations</a:t>
            </a:r>
            <a:endParaRPr lang="zh-TW" altLang="en-US" dirty="0">
              <a:latin typeface="Helvetica LT" panose="02000503040000020004" pitchFamily="2" charset="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1932"/>
              </p:ext>
            </p:extLst>
          </p:nvPr>
        </p:nvGraphicFramePr>
        <p:xfrm>
          <a:off x="1145106" y="1540757"/>
          <a:ext cx="9767944" cy="2561467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863809">
                  <a:extLst>
                    <a:ext uri="{9D8B030D-6E8A-4147-A177-3AD203B41FA5}">
                      <a16:colId xmlns:a16="http://schemas.microsoft.com/office/drawing/2014/main" val="2986220737"/>
                    </a:ext>
                  </a:extLst>
                </a:gridCol>
                <a:gridCol w="3068664">
                  <a:extLst>
                    <a:ext uri="{9D8B030D-6E8A-4147-A177-3AD203B41FA5}">
                      <a16:colId xmlns:a16="http://schemas.microsoft.com/office/drawing/2014/main" val="951744935"/>
                    </a:ext>
                  </a:extLst>
                </a:gridCol>
                <a:gridCol w="2355742">
                  <a:extLst>
                    <a:ext uri="{9D8B030D-6E8A-4147-A177-3AD203B41FA5}">
                      <a16:colId xmlns:a16="http://schemas.microsoft.com/office/drawing/2014/main" val="1128204730"/>
                    </a:ext>
                  </a:extLst>
                </a:gridCol>
                <a:gridCol w="2479729">
                  <a:extLst>
                    <a:ext uri="{9D8B030D-6E8A-4147-A177-3AD203B41FA5}">
                      <a16:colId xmlns:a16="http://schemas.microsoft.com/office/drawing/2014/main" val="697601037"/>
                    </a:ext>
                  </a:extLst>
                </a:gridCol>
              </a:tblGrid>
              <a:tr h="4804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 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Helvetica CE" panose="020B060402010202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CWB Stations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Helvetica CE" panose="020B060402010202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TCCIP 5km Grid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Helvetica CE" panose="020B060402010202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NCDR 5km Grid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Helvetica CE" panose="020B060402010202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20971745"/>
                  </a:ext>
                </a:extLst>
              </a:tr>
              <a:tr h="7624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Atmospheric Parameters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Helvetica CE" panose="020B060402010202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T</a:t>
                      </a:r>
                      <a:r>
                        <a:rPr lang="zh-TW" sz="2400" kern="0" dirty="0">
                          <a:effectLst/>
                        </a:rPr>
                        <a:t>、</a:t>
                      </a:r>
                      <a:r>
                        <a:rPr lang="en-US" sz="2400" kern="0" dirty="0">
                          <a:effectLst/>
                        </a:rPr>
                        <a:t>T</a:t>
                      </a:r>
                      <a:r>
                        <a:rPr lang="en-US" sz="2400" kern="0" baseline="-25000" dirty="0">
                          <a:effectLst/>
                        </a:rPr>
                        <a:t>d</a:t>
                      </a:r>
                      <a:r>
                        <a:rPr lang="zh-TW" sz="2400" kern="0" dirty="0">
                          <a:effectLst/>
                        </a:rPr>
                        <a:t>、</a:t>
                      </a:r>
                      <a:r>
                        <a:rPr lang="en-US" sz="2400" kern="0" dirty="0">
                          <a:effectLst/>
                        </a:rPr>
                        <a:t>RH</a:t>
                      </a:r>
                      <a:r>
                        <a:rPr lang="zh-TW" sz="2400" kern="0" dirty="0">
                          <a:effectLst/>
                        </a:rPr>
                        <a:t>、</a:t>
                      </a:r>
                      <a:r>
                        <a:rPr lang="en-US" sz="2400" kern="0" dirty="0">
                          <a:effectLst/>
                        </a:rPr>
                        <a:t>Precipitation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Helvetica CE" panose="020B060402010202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T</a:t>
                      </a:r>
                      <a:r>
                        <a:rPr lang="zh-TW" sz="2400" kern="0" dirty="0">
                          <a:effectLst/>
                        </a:rPr>
                        <a:t>、</a:t>
                      </a:r>
                      <a:r>
                        <a:rPr lang="en-US" sz="2400" kern="0" dirty="0">
                          <a:effectLst/>
                        </a:rPr>
                        <a:t>Precipitation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Helvetica CE" panose="020B060402010202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T</a:t>
                      </a:r>
                      <a:r>
                        <a:rPr lang="zh-TW" sz="2400" kern="0" dirty="0">
                          <a:effectLst/>
                        </a:rPr>
                        <a:t>、</a:t>
                      </a:r>
                      <a:r>
                        <a:rPr lang="en-US" sz="2400" kern="0" dirty="0">
                          <a:effectLst/>
                        </a:rPr>
                        <a:t>Precipitation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Helvetica CE" panose="020B060402010202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24334694"/>
                  </a:ext>
                </a:extLst>
              </a:tr>
              <a:tr h="5581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Time Scale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Helvetica CE" panose="020B060402010202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Hourly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Helvetica CE" panose="020B060402010202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Daily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Helvetica CE" panose="020B060402010202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Hourly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Helvetica CE" panose="020B060402010202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28622035"/>
                  </a:ext>
                </a:extLst>
              </a:tr>
              <a:tr h="7604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Duration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Helvetica CE" panose="020B060402010202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1911/1/1(Earliest</a:t>
                      </a:r>
                      <a:r>
                        <a:rPr lang="en-US" sz="2400" kern="0" dirty="0" smtClean="0">
                          <a:effectLst/>
                        </a:rPr>
                        <a:t>)</a:t>
                      </a:r>
                      <a:r>
                        <a:rPr lang="en-US" sz="2400" kern="0" dirty="0" smtClean="0">
                          <a:effectLst/>
                          <a:latin typeface="+mj-ea"/>
                          <a:ea typeface="+mj-ea"/>
                        </a:rPr>
                        <a:t>~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 smtClean="0">
                          <a:effectLst/>
                        </a:rPr>
                        <a:t>2017/5/31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Helvetica CE" panose="020B060402010202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1960</a:t>
                      </a:r>
                      <a:r>
                        <a:rPr lang="en-US" sz="2400" kern="0" dirty="0">
                          <a:effectLst/>
                          <a:latin typeface="+mj-ea"/>
                          <a:ea typeface="+mj-ea"/>
                        </a:rPr>
                        <a:t>~</a:t>
                      </a:r>
                      <a:r>
                        <a:rPr lang="en-US" sz="2400" kern="0" dirty="0">
                          <a:effectLst/>
                        </a:rPr>
                        <a:t>2013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Helvetica CE" panose="020B060402010202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effectLst/>
                        </a:rPr>
                        <a:t>1991</a:t>
                      </a:r>
                      <a:r>
                        <a:rPr lang="en-US" sz="2400" kern="0" dirty="0">
                          <a:effectLst/>
                          <a:latin typeface="+mj-ea"/>
                          <a:ea typeface="+mj-ea"/>
                        </a:rPr>
                        <a:t>~</a:t>
                      </a:r>
                      <a:r>
                        <a:rPr lang="en-US" sz="2400" kern="0" dirty="0">
                          <a:effectLst/>
                        </a:rPr>
                        <a:t>2013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Helvetica CE" panose="020B060402010202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51115019"/>
                  </a:ext>
                </a:extLst>
              </a:tr>
            </a:tbl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1537" y="4208036"/>
            <a:ext cx="2183350" cy="228262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6385" y="4185975"/>
            <a:ext cx="2517695" cy="2326746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1248" y="4168677"/>
            <a:ext cx="2573325" cy="2366105"/>
          </a:xfrm>
          <a:prstGeom prst="rect">
            <a:avLst/>
          </a:prstGeom>
        </p:spPr>
      </p:pic>
      <p:sp>
        <p:nvSpPr>
          <p:cNvPr id="15" name="橢圓 14"/>
          <p:cNvSpPr/>
          <p:nvPr/>
        </p:nvSpPr>
        <p:spPr>
          <a:xfrm>
            <a:off x="5104958" y="4465321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5213755" y="4510289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5230381" y="445420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橢圓 18"/>
          <p:cNvSpPr/>
          <p:nvPr/>
        </p:nvSpPr>
        <p:spPr>
          <a:xfrm>
            <a:off x="5298990" y="443345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橢圓 19"/>
          <p:cNvSpPr/>
          <p:nvPr/>
        </p:nvSpPr>
        <p:spPr>
          <a:xfrm>
            <a:off x="4808417" y="4492935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橢圓 20"/>
          <p:cNvSpPr/>
          <p:nvPr/>
        </p:nvSpPr>
        <p:spPr>
          <a:xfrm>
            <a:off x="5302704" y="4698235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橢圓 21"/>
          <p:cNvSpPr/>
          <p:nvPr/>
        </p:nvSpPr>
        <p:spPr>
          <a:xfrm>
            <a:off x="5298989" y="4600409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橢圓 22"/>
          <p:cNvSpPr/>
          <p:nvPr/>
        </p:nvSpPr>
        <p:spPr>
          <a:xfrm>
            <a:off x="4743405" y="455600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橢圓 24"/>
          <p:cNvSpPr/>
          <p:nvPr/>
        </p:nvSpPr>
        <p:spPr>
          <a:xfrm>
            <a:off x="4795451" y="4554690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橢圓 26"/>
          <p:cNvSpPr/>
          <p:nvPr/>
        </p:nvSpPr>
        <p:spPr>
          <a:xfrm>
            <a:off x="4224820" y="5543362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橢圓 27"/>
          <p:cNvSpPr/>
          <p:nvPr/>
        </p:nvSpPr>
        <p:spPr>
          <a:xfrm>
            <a:off x="4233008" y="546441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/>
          <p:cNvSpPr/>
          <p:nvPr/>
        </p:nvSpPr>
        <p:spPr>
          <a:xfrm>
            <a:off x="4324573" y="575949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橢圓 29"/>
          <p:cNvSpPr/>
          <p:nvPr/>
        </p:nvSpPr>
        <p:spPr>
          <a:xfrm>
            <a:off x="4370736" y="530597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橢圓 30"/>
          <p:cNvSpPr/>
          <p:nvPr/>
        </p:nvSpPr>
        <p:spPr>
          <a:xfrm>
            <a:off x="4612245" y="6019959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橢圓 31"/>
          <p:cNvSpPr/>
          <p:nvPr/>
        </p:nvSpPr>
        <p:spPr>
          <a:xfrm>
            <a:off x="4221233" y="5488103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489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249"/>
    </mc:Choice>
    <mc:Fallback xmlns="">
      <p:transition spd="slow" advTm="6524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6427" y="365127"/>
            <a:ext cx="10687373" cy="1325563"/>
          </a:xfrm>
        </p:spPr>
        <p:txBody>
          <a:bodyPr/>
          <a:lstStyle/>
          <a:p>
            <a:r>
              <a:rPr lang="en-US" altLang="zh-TW" b="1" dirty="0">
                <a:latin typeface="Helvetica LT" panose="02000503040000020004" pitchFamily="2" charset="0"/>
              </a:rPr>
              <a:t>Methodology</a:t>
            </a:r>
            <a:endParaRPr lang="zh-TW" altLang="en-US" dirty="0">
              <a:latin typeface="Helvetica LT" panose="02000503040000020004" pitchFamily="2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67717" y="3088207"/>
            <a:ext cx="1244085" cy="103016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200" b="1" dirty="0" smtClean="0">
                <a:solidFill>
                  <a:prstClr val="white"/>
                </a:solidFill>
                <a:ea typeface="標楷體" panose="03000509000000000000" pitchFamily="65" charset="-120"/>
                <a:cs typeface="Consolas" panose="020B0609020204030204" pitchFamily="49" charset="0"/>
              </a:rPr>
              <a:t>Daily mean Temp</a:t>
            </a:r>
            <a:endParaRPr kumimoji="0" lang="zh-TW" alt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標楷體" panose="03000509000000000000" pitchFamily="65" charset="-120"/>
              <a:cs typeface="Consolas" panose="020B06090202040302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399329" y="2980509"/>
            <a:ext cx="1430066" cy="1058310"/>
          </a:xfrm>
          <a:prstGeom prst="rect">
            <a:avLst/>
          </a:prstGeom>
          <a:solidFill>
            <a:srgbClr val="FF99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200" b="1" dirty="0" smtClean="0"/>
              <a:t>Binning technique</a:t>
            </a:r>
          </a:p>
        </p:txBody>
      </p:sp>
      <p:sp>
        <p:nvSpPr>
          <p:cNvPr id="7" name="矩形 6"/>
          <p:cNvSpPr/>
          <p:nvPr/>
        </p:nvSpPr>
        <p:spPr>
          <a:xfrm>
            <a:off x="789590" y="1922304"/>
            <a:ext cx="1953432" cy="60396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標楷體" panose="03000509000000000000" pitchFamily="65" charset="-120"/>
                <a:cs typeface="Consolas" panose="020B0609020204030204" pitchFamily="49" charset="0"/>
              </a:rPr>
              <a:t>CWB</a:t>
            </a:r>
            <a:r>
              <a:rPr kumimoji="0" lang="en-US" altLang="zh-TW" sz="2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標楷體" panose="03000509000000000000" pitchFamily="65" charset="-120"/>
                <a:cs typeface="Consolas" panose="020B0609020204030204" pitchFamily="49" charset="0"/>
              </a:rPr>
              <a:t> Stations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標楷體" panose="03000509000000000000" pitchFamily="65" charset="-120"/>
              <a:cs typeface="Consolas" panose="020B0609020204030204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67889" y="4491432"/>
            <a:ext cx="1975133" cy="61076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b="1" dirty="0" smtClean="0">
                <a:solidFill>
                  <a:prstClr val="white"/>
                </a:solidFill>
                <a:ea typeface="標楷體" panose="03000509000000000000" pitchFamily="65" charset="-120"/>
                <a:cs typeface="Consolas" panose="020B0609020204030204" pitchFamily="49" charset="0"/>
              </a:rPr>
              <a:t>TCCIP 5km 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標楷體" panose="03000509000000000000" pitchFamily="65" charset="-120"/>
              <a:cs typeface="Consolas" panose="020B0609020204030204" pitchFamily="49" charset="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0830" y="1708089"/>
            <a:ext cx="1694363" cy="121911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9975335" y="2890270"/>
            <a:ext cx="1423338" cy="1154764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lang="en-US" altLang="zh-TW" b="1" dirty="0" smtClean="0"/>
          </a:p>
          <a:p>
            <a:pPr lvl="0" algn="ctr">
              <a:defRPr/>
            </a:pPr>
            <a:r>
              <a:rPr lang="en-US" altLang="zh-TW" b="1" dirty="0" smtClean="0"/>
              <a:t>Median temperature</a:t>
            </a:r>
          </a:p>
          <a:p>
            <a:pPr algn="ctr">
              <a:defRPr/>
            </a:pPr>
            <a:r>
              <a:rPr lang="en-US" altLang="zh-TW" b="1" dirty="0">
                <a:solidFill>
                  <a:prstClr val="white"/>
                </a:solidFill>
                <a:ea typeface="標楷體" panose="03000509000000000000" pitchFamily="65" charset="-120"/>
                <a:cs typeface="Consolas" panose="020B0609020204030204" pitchFamily="49" charset="0"/>
              </a:rPr>
              <a:t>Precipitation</a:t>
            </a:r>
          </a:p>
          <a:p>
            <a:pPr lvl="0" algn="ctr">
              <a:defRPr/>
            </a:pP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標楷體" panose="03000509000000000000" pitchFamily="65" charset="-120"/>
              <a:cs typeface="Consolas" panose="020B0609020204030204" pitchFamily="49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67889" y="3225375"/>
            <a:ext cx="1975133" cy="61076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b="1" dirty="0" smtClean="0">
                <a:solidFill>
                  <a:prstClr val="white"/>
                </a:solidFill>
                <a:ea typeface="標楷體" panose="03000509000000000000" pitchFamily="65" charset="-120"/>
                <a:cs typeface="Consolas" panose="020B0609020204030204" pitchFamily="49" charset="0"/>
              </a:rPr>
              <a:t>NCDR 5km 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標楷體" panose="03000509000000000000" pitchFamily="65" charset="-120"/>
              <a:cs typeface="Consolas" panose="020B0609020204030204" pitchFamily="49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575270" y="4054694"/>
            <a:ext cx="1669017" cy="136963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標楷體" panose="03000509000000000000" pitchFamily="65" charset="-120"/>
                <a:cs typeface="Consolas" panose="020B0609020204030204" pitchFamily="49" charset="0"/>
              </a:rPr>
              <a:t>Precipitation</a:t>
            </a:r>
          </a:p>
          <a:p>
            <a:pPr lvl="0" algn="ctr">
              <a:defRPr/>
            </a:pPr>
            <a:r>
              <a:rPr lang="en-US" altLang="zh-TW" b="1" dirty="0" smtClean="0">
                <a:solidFill>
                  <a:prstClr val="white"/>
                </a:solidFill>
                <a:ea typeface="標楷體" panose="03000509000000000000" pitchFamily="65" charset="-120"/>
                <a:cs typeface="Consolas" panose="020B0609020204030204" pitchFamily="49" charset="0"/>
              </a:rPr>
              <a:t>(</a:t>
            </a:r>
            <a:r>
              <a:rPr lang="zh-TW" altLang="en-US" dirty="0"/>
              <a:t>≥ </a:t>
            </a:r>
            <a:r>
              <a:rPr lang="en-US" altLang="zh-TW" i="1" dirty="0" smtClean="0"/>
              <a:t>0.1mm/day</a:t>
            </a:r>
            <a:r>
              <a:rPr lang="en-US" altLang="zh-TW" dirty="0" smtClean="0"/>
              <a:t> </a:t>
            </a:r>
            <a:r>
              <a:rPr lang="en-US" altLang="zh-TW" b="1" dirty="0" smtClean="0"/>
              <a:t>)</a:t>
            </a:r>
          </a:p>
          <a:p>
            <a:pPr lvl="0" algn="ctr">
              <a:defRPr/>
            </a:pPr>
            <a:r>
              <a:rPr kumimoji="0" lang="en-US" altLang="zh-TW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標楷體" panose="03000509000000000000" pitchFamily="65" charset="-120"/>
                <a:cs typeface="Consolas" panose="020B0609020204030204" pitchFamily="49" charset="0"/>
              </a:rPr>
              <a:t>Remove missing value</a:t>
            </a:r>
            <a:endParaRPr kumimoji="0" lang="zh-TW" altLang="en-US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標楷體" panose="03000509000000000000" pitchFamily="65" charset="-120"/>
              <a:cs typeface="Consolas" panose="020B0609020204030204" pitchFamily="49" charset="0"/>
            </a:endParaRPr>
          </a:p>
        </p:txBody>
      </p:sp>
      <p:sp>
        <p:nvSpPr>
          <p:cNvPr id="17" name="向右箭號 16"/>
          <p:cNvSpPr/>
          <p:nvPr/>
        </p:nvSpPr>
        <p:spPr>
          <a:xfrm rot="2409557">
            <a:off x="2884307" y="2369965"/>
            <a:ext cx="839201" cy="464949"/>
          </a:xfrm>
          <a:prstGeom prst="rightArrow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向右箭號 17"/>
          <p:cNvSpPr/>
          <p:nvPr/>
        </p:nvSpPr>
        <p:spPr>
          <a:xfrm rot="20001402">
            <a:off x="2900587" y="4344526"/>
            <a:ext cx="839201" cy="464949"/>
          </a:xfrm>
          <a:prstGeom prst="rightArrow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19" name="向右箭號 18"/>
          <p:cNvSpPr/>
          <p:nvPr/>
        </p:nvSpPr>
        <p:spPr>
          <a:xfrm>
            <a:off x="2980553" y="3306342"/>
            <a:ext cx="591222" cy="464949"/>
          </a:xfrm>
          <a:prstGeom prst="rightArrow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5546358" y="1708089"/>
            <a:ext cx="1644856" cy="137567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標楷體" panose="03000509000000000000" pitchFamily="65" charset="-120"/>
                <a:cs typeface="Consolas" panose="020B0609020204030204" pitchFamily="49" charset="0"/>
              </a:rPr>
              <a:t>Precipitation</a:t>
            </a:r>
          </a:p>
          <a:p>
            <a:pPr lvl="0" algn="ctr">
              <a:defRPr/>
            </a:pPr>
            <a:r>
              <a:rPr lang="en-US" altLang="zh-TW" b="1" dirty="0" smtClean="0">
                <a:solidFill>
                  <a:prstClr val="white"/>
                </a:solidFill>
                <a:ea typeface="標楷體" panose="03000509000000000000" pitchFamily="65" charset="-120"/>
                <a:cs typeface="Consolas" panose="020B0609020204030204" pitchFamily="49" charset="0"/>
              </a:rPr>
              <a:t>(</a:t>
            </a:r>
            <a:r>
              <a:rPr lang="zh-TW" altLang="en-US" dirty="0"/>
              <a:t>≥ </a:t>
            </a:r>
            <a:r>
              <a:rPr lang="en-US" altLang="zh-TW" i="1" dirty="0"/>
              <a:t>0.1mm</a:t>
            </a:r>
            <a:r>
              <a:rPr lang="en-US" altLang="zh-TW" i="1" dirty="0" smtClean="0"/>
              <a:t>/”</a:t>
            </a:r>
            <a:r>
              <a:rPr lang="en-US" altLang="zh-TW" i="1" dirty="0" err="1" smtClean="0"/>
              <a:t>hr</a:t>
            </a:r>
            <a:r>
              <a:rPr lang="en-US" altLang="zh-TW" dirty="0" smtClean="0"/>
              <a:t> “</a:t>
            </a:r>
            <a:r>
              <a:rPr lang="en-US" altLang="zh-TW" b="1" dirty="0" smtClean="0"/>
              <a:t>)</a:t>
            </a:r>
          </a:p>
          <a:p>
            <a:pPr lvl="0" algn="ctr">
              <a:defRPr/>
            </a:pPr>
            <a:r>
              <a:rPr kumimoji="0" lang="en-US" altLang="zh-TW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標楷體" panose="03000509000000000000" pitchFamily="65" charset="-120"/>
                <a:cs typeface="Consolas" panose="020B0609020204030204" pitchFamily="49" charset="0"/>
              </a:rPr>
              <a:t>Remove missing value</a:t>
            </a:r>
            <a:endParaRPr kumimoji="0" lang="zh-TW" altLang="en-US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標楷體" panose="03000509000000000000" pitchFamily="65" charset="-120"/>
              <a:cs typeface="Consolas" panose="020B0609020204030204" pitchFamily="49" charset="0"/>
            </a:endParaRPr>
          </a:p>
        </p:txBody>
      </p:sp>
      <p:sp>
        <p:nvSpPr>
          <p:cNvPr id="24" name="向右箭號 23"/>
          <p:cNvSpPr/>
          <p:nvPr/>
        </p:nvSpPr>
        <p:spPr>
          <a:xfrm rot="18700612">
            <a:off x="5137044" y="3228963"/>
            <a:ext cx="505971" cy="464949"/>
          </a:xfrm>
          <a:prstGeom prst="rightArrow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向右箭號 24"/>
          <p:cNvSpPr/>
          <p:nvPr/>
        </p:nvSpPr>
        <p:spPr>
          <a:xfrm rot="19566778">
            <a:off x="4636301" y="2366120"/>
            <a:ext cx="839201" cy="464949"/>
          </a:xfrm>
          <a:prstGeom prst="rightArrow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向右箭號 26"/>
          <p:cNvSpPr/>
          <p:nvPr/>
        </p:nvSpPr>
        <p:spPr>
          <a:xfrm rot="2718074">
            <a:off x="4686001" y="4407946"/>
            <a:ext cx="839201" cy="464949"/>
          </a:xfrm>
          <a:prstGeom prst="rightArrow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v</a:t>
            </a:r>
            <a:endParaRPr lang="zh-TW" altLang="en-US" dirty="0"/>
          </a:p>
        </p:txBody>
      </p:sp>
      <p:sp>
        <p:nvSpPr>
          <p:cNvPr id="28" name="文字方塊 27"/>
          <p:cNvSpPr txBox="1"/>
          <p:nvPr/>
        </p:nvSpPr>
        <p:spPr>
          <a:xfrm>
            <a:off x="7322076" y="1795612"/>
            <a:ext cx="2390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In </a:t>
            </a:r>
            <a:r>
              <a:rPr lang="en-US" altLang="zh-TW" dirty="0"/>
              <a:t>classes of </a:t>
            </a:r>
            <a:r>
              <a:rPr lang="en-US" altLang="zh-TW" b="1" dirty="0"/>
              <a:t>2 °C </a:t>
            </a:r>
            <a:r>
              <a:rPr lang="en-US" altLang="zh-TW" b="1" dirty="0" smtClean="0"/>
              <a:t>width </a:t>
            </a:r>
          </a:p>
          <a:p>
            <a:r>
              <a:rPr lang="en-US" altLang="zh-TW" dirty="0" smtClean="0"/>
              <a:t>Bins </a:t>
            </a:r>
            <a:r>
              <a:rPr lang="en-US" altLang="zh-TW" dirty="0"/>
              <a:t>are </a:t>
            </a:r>
            <a:r>
              <a:rPr lang="en-US" altLang="zh-TW" b="1" u="sng" dirty="0"/>
              <a:t>overlapping</a:t>
            </a:r>
            <a:r>
              <a:rPr lang="en-US" altLang="zh-TW" dirty="0"/>
              <a:t> </a:t>
            </a:r>
            <a:endParaRPr lang="en-US" altLang="zh-TW" dirty="0" smtClean="0"/>
          </a:p>
          <a:p>
            <a:r>
              <a:rPr lang="en-US" altLang="zh-TW" dirty="0" smtClean="0"/>
              <a:t>with </a:t>
            </a:r>
            <a:r>
              <a:rPr lang="en-US" altLang="zh-TW" dirty="0"/>
              <a:t>steps of one degree</a:t>
            </a:r>
            <a:endParaRPr lang="zh-TW" altLang="en-US" dirty="0"/>
          </a:p>
        </p:txBody>
      </p:sp>
      <p:sp>
        <p:nvSpPr>
          <p:cNvPr id="29" name="文字方塊 28"/>
          <p:cNvSpPr txBox="1"/>
          <p:nvPr/>
        </p:nvSpPr>
        <p:spPr>
          <a:xfrm>
            <a:off x="10076535" y="4118373"/>
            <a:ext cx="17917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</a:t>
            </a:r>
            <a:r>
              <a:rPr lang="en-US" altLang="zh-TW" dirty="0" smtClean="0"/>
              <a:t>he </a:t>
            </a:r>
            <a:r>
              <a:rPr lang="en-US" altLang="zh-TW" b="1" dirty="0" smtClean="0"/>
              <a:t>median temperature</a:t>
            </a:r>
            <a:r>
              <a:rPr lang="en-US" altLang="zh-TW" dirty="0" smtClean="0"/>
              <a:t> in </a:t>
            </a:r>
            <a:r>
              <a:rPr lang="en-US" altLang="zh-TW" dirty="0"/>
              <a:t>each bin </a:t>
            </a:r>
            <a:r>
              <a:rPr lang="en-US" altLang="zh-TW" dirty="0" smtClean="0"/>
              <a:t>is </a:t>
            </a:r>
            <a:r>
              <a:rPr lang="en-US" altLang="zh-TW" dirty="0"/>
              <a:t>used as the representative temperature </a:t>
            </a:r>
            <a:endParaRPr lang="en-US" altLang="zh-TW" dirty="0" smtClean="0"/>
          </a:p>
        </p:txBody>
      </p:sp>
      <p:sp>
        <p:nvSpPr>
          <p:cNvPr id="30" name="向右箭號 29"/>
          <p:cNvSpPr/>
          <p:nvPr/>
        </p:nvSpPr>
        <p:spPr>
          <a:xfrm>
            <a:off x="9086148" y="3250537"/>
            <a:ext cx="591222" cy="464949"/>
          </a:xfrm>
          <a:prstGeom prst="right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文字方塊 30"/>
          <p:cNvSpPr txBox="1"/>
          <p:nvPr/>
        </p:nvSpPr>
        <p:spPr>
          <a:xfrm>
            <a:off x="8829395" y="3919651"/>
            <a:ext cx="12128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Different</a:t>
            </a:r>
          </a:p>
          <a:p>
            <a:r>
              <a:rPr lang="en-US" altLang="zh-TW" b="1" dirty="0" smtClean="0"/>
              <a:t>Percentile</a:t>
            </a:r>
          </a:p>
          <a:p>
            <a:r>
              <a:rPr lang="en-US" altLang="zh-TW" dirty="0" smtClean="0"/>
              <a:t>(90-99</a:t>
            </a:r>
            <a:r>
              <a:rPr lang="en-US" altLang="zh-TW" baseline="30000" dirty="0" smtClean="0"/>
              <a:t>th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(rainfall)</a:t>
            </a:r>
          </a:p>
          <a:p>
            <a:r>
              <a:rPr lang="en-US" altLang="zh-TW" dirty="0" smtClean="0"/>
              <a:t> from each   </a:t>
            </a:r>
          </a:p>
          <a:p>
            <a:r>
              <a:rPr lang="en-US" altLang="zh-TW" dirty="0"/>
              <a:t> </a:t>
            </a:r>
            <a:r>
              <a:rPr lang="en-US" altLang="zh-TW" dirty="0" smtClean="0"/>
              <a:t>bin data</a:t>
            </a:r>
            <a:endParaRPr lang="zh-TW" altLang="en-US" dirty="0"/>
          </a:p>
        </p:txBody>
      </p:sp>
      <p:sp>
        <p:nvSpPr>
          <p:cNvPr id="32" name="文字方塊 31"/>
          <p:cNvSpPr txBox="1"/>
          <p:nvPr/>
        </p:nvSpPr>
        <p:spPr>
          <a:xfrm>
            <a:off x="2254032" y="5226122"/>
            <a:ext cx="36353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I </a:t>
            </a:r>
            <a:r>
              <a:rPr lang="en-US" altLang="zh-TW" dirty="0" smtClean="0"/>
              <a:t>take</a:t>
            </a:r>
            <a:r>
              <a:rPr lang="zh-TW" altLang="en-US" dirty="0" smtClean="0"/>
              <a:t> </a:t>
            </a:r>
            <a:r>
              <a:rPr lang="en-US" altLang="zh-TW" dirty="0" smtClean="0"/>
              <a:t>the </a:t>
            </a:r>
            <a:r>
              <a:rPr lang="en-US" altLang="zh-TW" dirty="0"/>
              <a:t>daily mean temperature </a:t>
            </a:r>
            <a:endParaRPr lang="en-US" altLang="zh-TW" dirty="0" smtClean="0"/>
          </a:p>
          <a:p>
            <a:r>
              <a:rPr lang="en-US" altLang="zh-TW" dirty="0" smtClean="0"/>
              <a:t>instead </a:t>
            </a:r>
            <a:r>
              <a:rPr lang="en-US" altLang="zh-TW" dirty="0"/>
              <a:t>of hourly temperature. </a:t>
            </a:r>
            <a:endParaRPr lang="en-US" altLang="zh-TW" dirty="0" smtClean="0"/>
          </a:p>
          <a:p>
            <a:r>
              <a:rPr lang="en-US" altLang="zh-TW" dirty="0" smtClean="0"/>
              <a:t>In </a:t>
            </a:r>
            <a:r>
              <a:rPr lang="en-US" altLang="zh-TW" dirty="0"/>
              <a:t>order to </a:t>
            </a:r>
            <a:r>
              <a:rPr lang="en-US" altLang="zh-TW" b="1" dirty="0"/>
              <a:t>remove</a:t>
            </a:r>
            <a:r>
              <a:rPr lang="en-US" altLang="zh-TW" dirty="0"/>
              <a:t> the possibility </a:t>
            </a:r>
            <a:endParaRPr lang="en-US" altLang="zh-TW" dirty="0" smtClean="0"/>
          </a:p>
          <a:p>
            <a:r>
              <a:rPr lang="en-US" altLang="zh-TW" dirty="0"/>
              <a:t>t</a:t>
            </a:r>
            <a:r>
              <a:rPr lang="en-US" altLang="zh-TW" dirty="0" smtClean="0"/>
              <a:t>o find </a:t>
            </a:r>
            <a:r>
              <a:rPr lang="en-US" altLang="zh-TW" dirty="0"/>
              <a:t>the impact from </a:t>
            </a:r>
            <a:r>
              <a:rPr lang="en-US" altLang="zh-TW" b="1" dirty="0"/>
              <a:t>diurnal </a:t>
            </a:r>
            <a:r>
              <a:rPr lang="en-US" altLang="zh-TW" b="1" dirty="0" smtClean="0"/>
              <a:t>cycle</a:t>
            </a:r>
            <a:r>
              <a:rPr lang="en-US" altLang="zh-TW" dirty="0" smtClean="0"/>
              <a:t> 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8188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868"/>
    </mc:Choice>
    <mc:Fallback xmlns="">
      <p:transition spd="slow" advTm="9386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4189455" y="3599886"/>
            <a:ext cx="6456774" cy="3075701"/>
          </a:xfrm>
        </p:spPr>
        <p:txBody>
          <a:bodyPr>
            <a:normAutofit/>
          </a:bodyPr>
          <a:lstStyle/>
          <a:p>
            <a:r>
              <a:rPr lang="en-US" altLang="zh-TW" sz="2400" dirty="0" smtClean="0"/>
              <a:t>T &lt; 12°C  </a:t>
            </a:r>
            <a:r>
              <a:rPr lang="en-US" altLang="zh-TW" sz="2400" dirty="0" smtClean="0">
                <a:sym typeface="Wingdings" panose="05000000000000000000" pitchFamily="2" charset="2"/>
              </a:rPr>
              <a:t> C-C relation</a:t>
            </a:r>
          </a:p>
          <a:p>
            <a:r>
              <a:rPr lang="en-US" altLang="zh-TW" sz="2400" dirty="0" smtClean="0"/>
              <a:t>12°C </a:t>
            </a:r>
            <a:r>
              <a:rPr lang="zh-TW" altLang="en-US" sz="2400" dirty="0" smtClean="0"/>
              <a:t>≤ </a:t>
            </a:r>
            <a:r>
              <a:rPr lang="en-US" altLang="zh-TW" sz="2400" dirty="0" smtClean="0">
                <a:sym typeface="Wingdings" panose="05000000000000000000" pitchFamily="2" charset="2"/>
              </a:rPr>
              <a:t>T </a:t>
            </a:r>
            <a:r>
              <a:rPr lang="en-US" altLang="zh-TW" sz="2400" dirty="0" smtClean="0"/>
              <a:t>&lt; 24°C </a:t>
            </a:r>
            <a:r>
              <a:rPr lang="en-US" altLang="zh-TW" sz="2400" dirty="0" smtClean="0">
                <a:sym typeface="Wingdings" panose="05000000000000000000" pitchFamily="2" charset="2"/>
              </a:rPr>
              <a:t> Double(Super) C-C relation</a:t>
            </a:r>
          </a:p>
          <a:p>
            <a:pPr marL="0" indent="0">
              <a:buNone/>
            </a:pPr>
            <a:r>
              <a:rPr lang="zh-TW" altLang="en-US" sz="2400" dirty="0" smtClean="0">
                <a:sym typeface="Wingdings" panose="05000000000000000000" pitchFamily="2" charset="2"/>
              </a:rPr>
              <a:t>  </a:t>
            </a:r>
            <a:r>
              <a:rPr lang="en-US" altLang="zh-TW" sz="2400" dirty="0" smtClean="0">
                <a:sym typeface="Wingdings" panose="05000000000000000000" pitchFamily="2" charset="2"/>
              </a:rPr>
              <a:t>(I</a:t>
            </a:r>
            <a:r>
              <a:rPr lang="en-US" altLang="zh-TW" sz="2400" dirty="0" smtClean="0"/>
              <a:t>ncrease in hourly precipitation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extremes of   </a:t>
            </a:r>
          </a:p>
          <a:p>
            <a:pPr marL="0" indent="0">
              <a:buNone/>
            </a:pPr>
            <a:r>
              <a:rPr lang="en-US" altLang="zh-TW" sz="2400" dirty="0"/>
              <a:t> </a:t>
            </a:r>
            <a:r>
              <a:rPr lang="en-US" altLang="zh-TW" sz="2400" dirty="0" smtClean="0"/>
              <a:t>  approximately two times the C-C relation)</a:t>
            </a:r>
            <a:endParaRPr lang="en-US" altLang="zh-TW" sz="2400" dirty="0" smtClean="0">
              <a:sym typeface="Wingdings" panose="05000000000000000000" pitchFamily="2" charset="2"/>
            </a:endParaRPr>
          </a:p>
          <a:p>
            <a:r>
              <a:rPr lang="en-US" altLang="zh-TW" sz="2400" dirty="0" smtClean="0">
                <a:sym typeface="Wingdings" panose="05000000000000000000" pitchFamily="2" charset="2"/>
              </a:rPr>
              <a:t>T</a:t>
            </a:r>
            <a:r>
              <a:rPr lang="zh-TW" altLang="en-US" sz="2400" dirty="0" smtClean="0"/>
              <a:t>  ≥ </a:t>
            </a:r>
            <a:r>
              <a:rPr lang="en-US" altLang="zh-TW" sz="2400" dirty="0" smtClean="0"/>
              <a:t>24°C  </a:t>
            </a:r>
            <a:r>
              <a:rPr lang="en-US" altLang="zh-TW" sz="2400" dirty="0" smtClean="0">
                <a:sym typeface="Wingdings" panose="05000000000000000000" pitchFamily="2" charset="2"/>
              </a:rPr>
              <a:t> Negative Scaling</a:t>
            </a: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0858"/>
            <a:ext cx="3856583" cy="3059028"/>
          </a:xfrm>
          <a:prstGeom prst="rect">
            <a:avLst/>
          </a:prstGeom>
        </p:spPr>
      </p:pic>
      <p:cxnSp>
        <p:nvCxnSpPr>
          <p:cNvPr id="14" name="直線接點 13"/>
          <p:cNvCxnSpPr/>
          <p:nvPr/>
        </p:nvCxnSpPr>
        <p:spPr>
          <a:xfrm>
            <a:off x="1834951" y="1851092"/>
            <a:ext cx="17703" cy="958610"/>
          </a:xfrm>
          <a:prstGeom prst="line">
            <a:avLst/>
          </a:prstGeom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9245613" y="3044111"/>
            <a:ext cx="3616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 dirty="0" smtClean="0"/>
              <a:t>[</a:t>
            </a:r>
            <a:r>
              <a:rPr lang="en-US" altLang="zh-TW" sz="2000" b="1" dirty="0" err="1"/>
              <a:t>Lenderink</a:t>
            </a:r>
            <a:r>
              <a:rPr lang="en-US" altLang="zh-TW" sz="2000" b="1" dirty="0"/>
              <a:t>, G</a:t>
            </a:r>
            <a:r>
              <a:rPr lang="en-US" altLang="zh-TW" sz="2000" b="1" dirty="0" smtClean="0"/>
              <a:t>. et </a:t>
            </a:r>
            <a:r>
              <a:rPr lang="en-US" altLang="zh-TW" sz="2000" b="1" dirty="0"/>
              <a:t>al</a:t>
            </a:r>
            <a:r>
              <a:rPr lang="en-US" altLang="zh-TW" sz="2000" b="1" dirty="0" smtClean="0"/>
              <a:t>. 2011]</a:t>
            </a:r>
            <a:endParaRPr lang="zh-TW" altLang="en-US" sz="2000" b="1" dirty="0"/>
          </a:p>
        </p:txBody>
      </p:sp>
      <p:sp>
        <p:nvSpPr>
          <p:cNvPr id="4" name="文字方塊 3"/>
          <p:cNvSpPr txBox="1"/>
          <p:nvPr/>
        </p:nvSpPr>
        <p:spPr>
          <a:xfrm>
            <a:off x="77374" y="3599886"/>
            <a:ext cx="3959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Helvetica LT" panose="02000503040000020004" pitchFamily="2" charset="0"/>
              </a:rPr>
              <a:t>Conceptual diagram of the observed relationship between temperature and extreme rainfall intensity</a:t>
            </a:r>
            <a:endParaRPr lang="zh-TW" altLang="en-US" dirty="0">
              <a:latin typeface="Helvetica LT" panose="02000503040000020004" pitchFamily="2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52013" y="4573978"/>
            <a:ext cx="3604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/>
              <a:t>[</a:t>
            </a:r>
            <a:r>
              <a:rPr lang="en-US" altLang="zh-TW" sz="2400" b="1" dirty="0" err="1" smtClean="0"/>
              <a:t>Westra</a:t>
            </a:r>
            <a:r>
              <a:rPr lang="en-US" altLang="zh-TW" sz="2400" b="1" dirty="0" smtClean="0"/>
              <a:t> et </a:t>
            </a:r>
            <a:r>
              <a:rPr lang="en-US" altLang="zh-TW" sz="2400" b="1" dirty="0"/>
              <a:t>al</a:t>
            </a:r>
            <a:r>
              <a:rPr lang="en-US" altLang="zh-TW" sz="2400" b="1" dirty="0" smtClean="0"/>
              <a:t>. 2014]</a:t>
            </a:r>
            <a:endParaRPr lang="zh-TW" altLang="en-US" sz="2400" b="1" dirty="0"/>
          </a:p>
        </p:txBody>
      </p:sp>
      <p:sp>
        <p:nvSpPr>
          <p:cNvPr id="2" name="文字方塊 1"/>
          <p:cNvSpPr txBox="1"/>
          <p:nvPr/>
        </p:nvSpPr>
        <p:spPr>
          <a:xfrm>
            <a:off x="9195737" y="1677769"/>
            <a:ext cx="2939587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700" dirty="0">
                <a:latin typeface="Helvetica LT" panose="02000503040000020004" pitchFamily="2" charset="0"/>
              </a:rPr>
              <a:t>Percentiles of precipitation </a:t>
            </a:r>
            <a:endParaRPr lang="en-US" altLang="zh-TW" sz="1700" dirty="0" smtClean="0">
              <a:latin typeface="Helvetica LT" panose="02000503040000020004" pitchFamily="2" charset="0"/>
            </a:endParaRPr>
          </a:p>
          <a:p>
            <a:r>
              <a:rPr lang="en-US" altLang="zh-TW" sz="1700" dirty="0" smtClean="0">
                <a:latin typeface="Helvetica LT" panose="02000503040000020004" pitchFamily="2" charset="0"/>
              </a:rPr>
              <a:t>intensity as </a:t>
            </a:r>
            <a:r>
              <a:rPr lang="en-US" altLang="zh-TW" sz="1700" dirty="0">
                <a:latin typeface="Helvetica LT" panose="02000503040000020004" pitchFamily="2" charset="0"/>
              </a:rPr>
              <a:t>a function of </a:t>
            </a:r>
            <a:endParaRPr lang="en-US" altLang="zh-TW" sz="1700" dirty="0" smtClean="0">
              <a:latin typeface="Helvetica LT" panose="02000503040000020004" pitchFamily="2" charset="0"/>
            </a:endParaRPr>
          </a:p>
          <a:p>
            <a:r>
              <a:rPr lang="en-US" altLang="zh-TW" sz="1700" dirty="0" smtClean="0">
                <a:latin typeface="Helvetica LT" panose="02000503040000020004" pitchFamily="2" charset="0"/>
              </a:rPr>
              <a:t>temperature in the </a:t>
            </a:r>
          </a:p>
          <a:p>
            <a:r>
              <a:rPr lang="en-US" altLang="zh-TW" sz="1700" dirty="0" smtClean="0">
                <a:latin typeface="Helvetica LT" panose="02000503040000020004" pitchFamily="2" charset="0"/>
              </a:rPr>
              <a:t>Netherlands and Hong Kong</a:t>
            </a:r>
            <a:endParaRPr lang="zh-TW" altLang="en-US" sz="1700" dirty="0">
              <a:latin typeface="Helvetica LT" panose="02000503040000020004" pitchFamily="2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3011" y="704480"/>
            <a:ext cx="2782788" cy="2671659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799" y="606925"/>
            <a:ext cx="2785535" cy="276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70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375"/>
    </mc:Choice>
    <mc:Fallback xmlns="">
      <p:transition spd="slow" advTm="75375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 txBox="1">
            <a:spLocks noGrp="1"/>
          </p:cNvSpPr>
          <p:nvPr>
            <p:ph idx="1"/>
          </p:nvPr>
        </p:nvSpPr>
        <p:spPr>
          <a:xfrm>
            <a:off x="483475" y="1372860"/>
            <a:ext cx="11230304" cy="7746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dirty="0"/>
              <a:t>Few meteorologists </a:t>
            </a:r>
            <a:r>
              <a:rPr lang="en-US" altLang="zh-TW" sz="2600" dirty="0" smtClean="0"/>
              <a:t>discussed (</a:t>
            </a:r>
            <a:r>
              <a:rPr lang="en-US" altLang="zh-TW" sz="2600" dirty="0"/>
              <a:t>sub)tropics regions condition </a:t>
            </a:r>
            <a:r>
              <a:rPr lang="en-US" altLang="zh-TW" sz="2600" dirty="0" smtClean="0"/>
              <a:t>about </a:t>
            </a:r>
            <a:r>
              <a:rPr lang="en-US" altLang="zh-TW" sz="2600" dirty="0"/>
              <a:t>the extreme </a:t>
            </a:r>
            <a:r>
              <a:rPr lang="en-US" altLang="zh-TW" sz="2600" dirty="0" smtClean="0"/>
              <a:t>events(Only Hong Kong and Australia,</a:t>
            </a:r>
            <a:r>
              <a:rPr lang="en-US" altLang="zh-TW" sz="2600" dirty="0"/>
              <a:t> </a:t>
            </a:r>
            <a:r>
              <a:rPr lang="en-US" altLang="zh-TW" sz="2600" dirty="0" smtClean="0"/>
              <a:t>but the </a:t>
            </a:r>
            <a:r>
              <a:rPr lang="en-US" altLang="zh-TW" sz="2600" dirty="0"/>
              <a:t>description is not detailed enough</a:t>
            </a:r>
            <a:r>
              <a:rPr lang="en-US" altLang="zh-TW" sz="2600" dirty="0" smtClean="0"/>
              <a:t>)</a:t>
            </a:r>
          </a:p>
          <a:p>
            <a:pPr marL="0" indent="0">
              <a:buNone/>
            </a:pPr>
            <a:endParaRPr lang="en-US" altLang="zh-TW" sz="2600" dirty="0" smtClean="0"/>
          </a:p>
          <a:p>
            <a:r>
              <a:rPr lang="en-US" altLang="zh-TW" sz="2600" dirty="0"/>
              <a:t>In this research, I will </a:t>
            </a:r>
            <a:r>
              <a:rPr lang="en-US" altLang="zh-TW" sz="2600" dirty="0" smtClean="0"/>
              <a:t>…</a:t>
            </a:r>
          </a:p>
          <a:p>
            <a:pPr marL="0" indent="0">
              <a:buNone/>
            </a:pPr>
            <a:r>
              <a:rPr lang="en-US" altLang="zh-TW" sz="2600" dirty="0"/>
              <a:t> </a:t>
            </a:r>
            <a:r>
              <a:rPr lang="en-US" altLang="zh-TW" sz="2600" dirty="0" smtClean="0"/>
              <a:t>  </a:t>
            </a:r>
            <a:r>
              <a:rPr lang="en-US" altLang="zh-TW" sz="2600" dirty="0" smtClean="0">
                <a:sym typeface="Wingdings" panose="05000000000000000000" pitchFamily="2" charset="2"/>
              </a:rPr>
              <a:t></a:t>
            </a:r>
            <a:r>
              <a:rPr lang="en-US" altLang="zh-TW" sz="2600" dirty="0" smtClean="0"/>
              <a:t> Analyze </a:t>
            </a:r>
            <a:r>
              <a:rPr lang="en-US" altLang="zh-TW" sz="2600" i="1" u="sng" dirty="0" smtClean="0"/>
              <a:t>Taiwan </a:t>
            </a:r>
            <a:r>
              <a:rPr lang="en-US" altLang="zh-TW" sz="2600" i="1" u="sng" dirty="0"/>
              <a:t>observation </a:t>
            </a:r>
            <a:r>
              <a:rPr lang="en-US" altLang="zh-TW" sz="2600" i="1" u="sng" dirty="0" smtClean="0"/>
              <a:t>data</a:t>
            </a:r>
            <a:r>
              <a:rPr lang="en-US" altLang="zh-TW" sz="2600" dirty="0" smtClean="0"/>
              <a:t> </a:t>
            </a:r>
            <a:r>
              <a:rPr lang="en-US" altLang="zh-TW" sz="2600" dirty="0"/>
              <a:t>to understand the association </a:t>
            </a:r>
            <a:r>
              <a:rPr lang="en-US" altLang="zh-TW" sz="2600" dirty="0" smtClean="0"/>
              <a:t>between  </a:t>
            </a:r>
          </a:p>
          <a:p>
            <a:pPr marL="0" indent="0">
              <a:buNone/>
            </a:pPr>
            <a:r>
              <a:rPr lang="en-US" altLang="zh-TW" sz="2600" dirty="0"/>
              <a:t> </a:t>
            </a:r>
            <a:r>
              <a:rPr lang="en-US" altLang="zh-TW" sz="2600" dirty="0" smtClean="0"/>
              <a:t>       hourly </a:t>
            </a:r>
            <a:r>
              <a:rPr lang="en-US" altLang="zh-TW" sz="2600" dirty="0"/>
              <a:t>(daily) </a:t>
            </a:r>
            <a:r>
              <a:rPr lang="en-US" altLang="zh-TW" sz="2600" i="1" u="sng" dirty="0"/>
              <a:t>extreme rainfall intensity and </a:t>
            </a:r>
            <a:r>
              <a:rPr lang="en-US" altLang="zh-TW" sz="2600" i="1" u="sng" dirty="0" smtClean="0"/>
              <a:t>atmospheric temperature</a:t>
            </a:r>
          </a:p>
          <a:p>
            <a:pPr marL="0" indent="0">
              <a:buNone/>
            </a:pPr>
            <a:r>
              <a:rPr lang="en-US" altLang="zh-TW" sz="2500" dirty="0" smtClean="0">
                <a:solidFill>
                  <a:schemeClr val="bg1">
                    <a:lumMod val="65000"/>
                  </a:schemeClr>
                </a:solidFill>
                <a:latin typeface="Helvetica LT" panose="02000503040000020004" pitchFamily="2" charset="0"/>
              </a:rPr>
              <a:t>       </a:t>
            </a:r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  <a:latin typeface="Helvetica LT" panose="02000503040000020004" pitchFamily="2" charset="0"/>
              </a:rPr>
              <a:t>(The typical behavior of </a:t>
            </a:r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  <a:latin typeface="Helvetica LT" panose="02000503040000020004" pitchFamily="2" charset="0"/>
              </a:rPr>
              <a:t>the </a:t>
            </a:r>
            <a:r>
              <a:rPr lang="en-US" altLang="zh-TW" sz="2000" dirty="0" smtClean="0">
                <a:solidFill>
                  <a:schemeClr val="bg1">
                    <a:lumMod val="50000"/>
                  </a:schemeClr>
                </a:solidFill>
                <a:latin typeface="Helvetica LT" panose="02000503040000020004" pitchFamily="2" charset="0"/>
              </a:rPr>
              <a:t>observation only C-C and super C-C scaling ?)</a:t>
            </a:r>
          </a:p>
          <a:p>
            <a:pPr marL="0" indent="0">
              <a:buNone/>
            </a:pPr>
            <a:r>
              <a:rPr lang="en-US" altLang="zh-TW" sz="2600" dirty="0" smtClean="0"/>
              <a:t>   </a:t>
            </a:r>
            <a:r>
              <a:rPr lang="en-US" altLang="zh-TW" sz="2600" dirty="0" smtClean="0">
                <a:sym typeface="Wingdings" panose="05000000000000000000" pitchFamily="2" charset="2"/>
              </a:rPr>
              <a:t> </a:t>
            </a:r>
            <a:r>
              <a:rPr lang="en-US" altLang="zh-TW" sz="2600" dirty="0"/>
              <a:t>Verify that the TCCIP and NCDR data are </a:t>
            </a:r>
            <a:r>
              <a:rPr lang="en-US" altLang="zh-TW" sz="2600" dirty="0" smtClean="0"/>
              <a:t>accurate </a:t>
            </a:r>
            <a:r>
              <a:rPr lang="en-US" altLang="zh-TW" sz="2600" dirty="0"/>
              <a:t>for the simulation of </a:t>
            </a:r>
            <a:endParaRPr lang="en-US" altLang="zh-TW" sz="2600" dirty="0" smtClean="0"/>
          </a:p>
          <a:p>
            <a:pPr marL="0" indent="0">
              <a:buNone/>
            </a:pPr>
            <a:r>
              <a:rPr lang="en-US" altLang="zh-TW" sz="2600" dirty="0"/>
              <a:t> </a:t>
            </a:r>
            <a:r>
              <a:rPr lang="en-US" altLang="zh-TW" sz="2600" dirty="0" smtClean="0"/>
              <a:t>       the station </a:t>
            </a:r>
            <a:r>
              <a:rPr lang="en-US" altLang="zh-TW" sz="2600" dirty="0"/>
              <a:t>data</a:t>
            </a:r>
          </a:p>
          <a:p>
            <a:pPr marL="0" indent="0">
              <a:buNone/>
            </a:pPr>
            <a:r>
              <a:rPr lang="en-US" altLang="zh-TW" sz="2600" dirty="0" smtClean="0">
                <a:sym typeface="Wingdings" panose="05000000000000000000" pitchFamily="2" charset="2"/>
              </a:rPr>
              <a:t>    </a:t>
            </a:r>
            <a:r>
              <a:rPr lang="en-US" altLang="zh-TW" sz="2600" dirty="0"/>
              <a:t>Find the relation between </a:t>
            </a:r>
            <a:r>
              <a:rPr lang="en-US" altLang="zh-TW" sz="2600" i="1" u="sng" dirty="0"/>
              <a:t>relative humidity and temperature</a:t>
            </a:r>
          </a:p>
          <a:p>
            <a:pPr marL="0" indent="0">
              <a:buNone/>
            </a:pPr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</a:rPr>
              <a:t>           </a:t>
            </a:r>
            <a:r>
              <a:rPr lang="en-US" altLang="zh-TW" sz="2000" dirty="0">
                <a:solidFill>
                  <a:schemeClr val="bg1">
                    <a:lumMod val="50000"/>
                  </a:schemeClr>
                </a:solidFill>
                <a:latin typeface="Helvetica LT" panose="02000503040000020004" pitchFamily="2" charset="0"/>
              </a:rPr>
              <a:t>(Relative humidity remains constant is true ?)</a:t>
            </a:r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zh-TW" altLang="zh-TW" dirty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789589" y="174681"/>
            <a:ext cx="10515600" cy="1325563"/>
          </a:xfrm>
        </p:spPr>
        <p:txBody>
          <a:bodyPr/>
          <a:lstStyle/>
          <a:p>
            <a:r>
              <a:rPr lang="en-US" altLang="zh-TW" b="1" dirty="0" smtClean="0">
                <a:latin typeface="Helvetica LT" panose="02000503040000020004" pitchFamily="2" charset="0"/>
              </a:rPr>
              <a:t>Motivation</a:t>
            </a:r>
            <a:endParaRPr lang="zh-TW" altLang="en-US" b="1" dirty="0">
              <a:latin typeface="Helvetica LT" panose="02000503040000020004" pitchFamily="2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13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165"/>
    </mc:Choice>
    <mc:Fallback xmlns="">
      <p:transition spd="slow" advTm="65165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7972" y="247972"/>
            <a:ext cx="11716719" cy="56345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altLang="zh-TW" sz="5400" b="1" dirty="0" smtClean="0"/>
          </a:p>
          <a:p>
            <a:pPr marL="0" indent="0" algn="ctr">
              <a:buNone/>
            </a:pPr>
            <a:r>
              <a:rPr lang="en-US" altLang="zh-TW" sz="5400" b="1" dirty="0" smtClean="0">
                <a:ea typeface="Yu Gothic Light" panose="020B0300000000000000" pitchFamily="34" charset="-128"/>
              </a:rPr>
              <a:t>PART A</a:t>
            </a:r>
          </a:p>
          <a:p>
            <a:pPr marL="0" indent="0" algn="ctr">
              <a:buNone/>
            </a:pPr>
            <a:endParaRPr lang="en-US" altLang="zh-TW" sz="5400" b="1" dirty="0" smtClean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0" indent="0" algn="ctr">
              <a:buNone/>
            </a:pPr>
            <a:r>
              <a:rPr lang="en-US" altLang="zh-TW" sz="3200" dirty="0" smtClean="0">
                <a:latin typeface="Helvetica LT" panose="02000503040000020004" pitchFamily="2" charset="0"/>
                <a:ea typeface="Yu Gothic" panose="020B0400000000000000" pitchFamily="34" charset="-128"/>
              </a:rPr>
              <a:t>Observed relationships between</a:t>
            </a:r>
          </a:p>
          <a:p>
            <a:pPr marL="0" indent="0" algn="ctr">
              <a:buNone/>
            </a:pPr>
            <a:endParaRPr lang="en-US" altLang="zh-TW" sz="3200" dirty="0" smtClean="0">
              <a:latin typeface="Helvetica LT" panose="02000503040000020004" pitchFamily="2" charset="0"/>
              <a:ea typeface="Yu Gothic" panose="020B0400000000000000" pitchFamily="34" charset="-128"/>
            </a:endParaRPr>
          </a:p>
          <a:p>
            <a:pPr marL="0" indent="0" algn="ctr">
              <a:buNone/>
            </a:pPr>
            <a:r>
              <a:rPr lang="en-US" altLang="zh-TW" sz="3200" dirty="0" smtClean="0">
                <a:latin typeface="Helvetica LT" panose="02000503040000020004" pitchFamily="2" charset="0"/>
                <a:ea typeface="Yu Gothic" panose="020B0400000000000000" pitchFamily="34" charset="-128"/>
              </a:rPr>
              <a:t>Daily Mean Temperature and Extreme </a:t>
            </a:r>
            <a:r>
              <a:rPr lang="en-US" altLang="zh-TW" sz="3200" dirty="0">
                <a:latin typeface="Helvetica LT" panose="02000503040000020004" pitchFamily="2" charset="0"/>
                <a:ea typeface="Yu Gothic" panose="020B0400000000000000" pitchFamily="34" charset="-128"/>
              </a:rPr>
              <a:t>H</a:t>
            </a:r>
            <a:r>
              <a:rPr lang="en-US" altLang="zh-TW" sz="3200" dirty="0" smtClean="0">
                <a:latin typeface="Helvetica LT" panose="02000503040000020004" pitchFamily="2" charset="0"/>
                <a:ea typeface="Yu Gothic" panose="020B0400000000000000" pitchFamily="34" charset="-128"/>
              </a:rPr>
              <a:t>ourly Precipitation</a:t>
            </a:r>
          </a:p>
          <a:p>
            <a:pPr marL="0" indent="0" algn="ctr">
              <a:buNone/>
            </a:pPr>
            <a:r>
              <a:rPr lang="en-US" altLang="zh-TW" sz="3200" dirty="0" smtClean="0">
                <a:latin typeface="Helvetica LT" panose="02000503040000020004" pitchFamily="2" charset="0"/>
                <a:ea typeface="Yu Gothic" panose="020B0400000000000000" pitchFamily="34" charset="-128"/>
              </a:rPr>
              <a:t> </a:t>
            </a:r>
          </a:p>
          <a:p>
            <a:pPr marL="0" indent="0" algn="ctr">
              <a:buNone/>
            </a:pPr>
            <a:r>
              <a:rPr lang="en-US" altLang="zh-TW" sz="3200" dirty="0" smtClean="0">
                <a:latin typeface="Helvetica LT" panose="02000503040000020004" pitchFamily="2" charset="0"/>
                <a:ea typeface="Yu Gothic" panose="020B0400000000000000" pitchFamily="34" charset="-128"/>
              </a:rPr>
              <a:t>from CWB stations and NCDR 5km grid</a:t>
            </a:r>
            <a:endParaRPr lang="zh-TW" altLang="en-US" sz="3200" dirty="0">
              <a:latin typeface="Helvetica LT" panose="02000503040000020004" pitchFamily="2" charset="0"/>
              <a:ea typeface="Yu Gothic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771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82"/>
    </mc:Choice>
    <mc:Fallback xmlns="">
      <p:transition spd="slow" advTm="14282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987" y="0"/>
            <a:ext cx="6794511" cy="6794511"/>
          </a:xfrm>
        </p:spPr>
      </p:pic>
      <p:sp>
        <p:nvSpPr>
          <p:cNvPr id="7" name="文字方塊 6"/>
          <p:cNvSpPr txBox="1"/>
          <p:nvPr/>
        </p:nvSpPr>
        <p:spPr>
          <a:xfrm>
            <a:off x="6020139" y="228601"/>
            <a:ext cx="5181203" cy="892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sz="2400" i="1" u="sng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 smtClean="0"/>
              <a:t>Dependency of different percentiles of </a:t>
            </a:r>
            <a:r>
              <a:rPr lang="en-US" altLang="zh-TW" sz="2400" i="1" u="sng" dirty="0"/>
              <a:t>o</a:t>
            </a:r>
            <a:r>
              <a:rPr lang="en-US" altLang="zh-TW" sz="2400" i="1" u="sng" dirty="0" smtClean="0"/>
              <a:t>bserved hourly</a:t>
            </a:r>
            <a:r>
              <a:rPr lang="en-US" altLang="zh-TW" sz="2400" i="1" dirty="0" smtClean="0"/>
              <a:t> </a:t>
            </a:r>
            <a:r>
              <a:rPr lang="en-US" altLang="zh-TW" sz="2400" dirty="0" smtClean="0"/>
              <a:t>precipitation intensity on daily mean temperature in </a:t>
            </a:r>
            <a:r>
              <a:rPr lang="en-US" altLang="zh-TW" sz="2400" i="1" u="sng" dirty="0" smtClean="0"/>
              <a:t>Northern Taiwan</a:t>
            </a:r>
            <a:r>
              <a:rPr lang="en-US" altLang="zh-TW" sz="2400" dirty="0" smtClean="0"/>
              <a:t>(pool </a:t>
            </a:r>
            <a:r>
              <a:rPr lang="en-US" altLang="zh-TW" sz="2400" dirty="0"/>
              <a:t>9</a:t>
            </a:r>
            <a:r>
              <a:rPr lang="en-US" altLang="zh-TW" sz="2400" dirty="0" smtClean="0"/>
              <a:t> stations)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 smtClean="0"/>
              <a:t>Solid line are the different percentiles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i="1" u="sng" dirty="0" smtClean="0"/>
              <a:t>90%</a:t>
            </a:r>
            <a:r>
              <a:rPr lang="en-US" altLang="zh-TW" sz="2400" dirty="0" smtClean="0"/>
              <a:t> confidence intervals estimate by the </a:t>
            </a:r>
            <a:r>
              <a:rPr lang="en-US" altLang="zh-TW" sz="2400" i="1" u="sng" dirty="0" smtClean="0"/>
              <a:t>bootstrap</a:t>
            </a:r>
            <a:r>
              <a:rPr lang="en-US" altLang="zh-TW" sz="2400" dirty="0" smtClean="0"/>
              <a:t>(x100)(99</a:t>
            </a:r>
            <a:r>
              <a:rPr lang="en-US" altLang="zh-TW" sz="2400" baseline="30000" dirty="0" smtClean="0"/>
              <a:t>th</a:t>
            </a:r>
            <a:r>
              <a:rPr lang="zh-TW" altLang="en-US" sz="2400" dirty="0" smtClean="0"/>
              <a:t>、</a:t>
            </a:r>
            <a:r>
              <a:rPr lang="en-US" altLang="zh-TW" sz="2400" dirty="0" smtClean="0"/>
              <a:t>95</a:t>
            </a:r>
            <a:r>
              <a:rPr lang="en-US" altLang="zh-TW" sz="2400" baseline="30000" dirty="0" smtClean="0"/>
              <a:t>th</a:t>
            </a:r>
            <a:r>
              <a:rPr lang="en-US" altLang="zh-TW" sz="24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 smtClean="0"/>
              <a:t>Dashed line are the exponential relations given by a 7%(black) and a 14%(red) increase per degree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 smtClean="0"/>
              <a:t>Note the natural logarithmic y –axis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TW" alt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sz="2400" dirty="0"/>
          </a:p>
          <a:p>
            <a:endParaRPr lang="en-US" altLang="zh-TW" sz="2400" dirty="0" smtClean="0"/>
          </a:p>
          <a:p>
            <a:endParaRPr lang="en-US" altLang="zh-TW" sz="2400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" y="90102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48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612"/>
    </mc:Choice>
    <mc:Fallback xmlns="">
      <p:transition spd="slow" advTm="50612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11028</TotalTime>
  <Words>2047</Words>
  <Application>Microsoft Office PowerPoint</Application>
  <PresentationFormat>寬螢幕</PresentationFormat>
  <Paragraphs>362</Paragraphs>
  <Slides>27</Slides>
  <Notes>23</Notes>
  <HiddenSlides>0</HiddenSlides>
  <MMClips>0</MMClips>
  <ScaleCrop>false</ScaleCrop>
  <HeadingPairs>
    <vt:vector size="6" baseType="variant">
      <vt:variant>
        <vt:lpstr>使用字型</vt:lpstr>
      </vt:variant>
      <vt:variant>
        <vt:i4>15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43" baseType="lpstr">
      <vt:lpstr>新細明體</vt:lpstr>
      <vt:lpstr>Calibri Light</vt:lpstr>
      <vt:lpstr>HelveticaGreek Upright</vt:lpstr>
      <vt:lpstr>Times New Roman</vt:lpstr>
      <vt:lpstr>Wingdings</vt:lpstr>
      <vt:lpstr>Calibri</vt:lpstr>
      <vt:lpstr>Cambria Math</vt:lpstr>
      <vt:lpstr>Yu Gothic Light</vt:lpstr>
      <vt:lpstr>Consolas</vt:lpstr>
      <vt:lpstr>Yu Gothic</vt:lpstr>
      <vt:lpstr>Arial</vt:lpstr>
      <vt:lpstr>微軟正黑體</vt:lpstr>
      <vt:lpstr>Helvetica LT</vt:lpstr>
      <vt:lpstr>Helvetica CE</vt:lpstr>
      <vt:lpstr>標楷體</vt:lpstr>
      <vt:lpstr>Office 佈景主題</vt:lpstr>
      <vt:lpstr>PowerPoint 簡報</vt:lpstr>
      <vt:lpstr>Introduction</vt:lpstr>
      <vt:lpstr>Introduction</vt:lpstr>
      <vt:lpstr>Data Description</vt:lpstr>
      <vt:lpstr>Methodology</vt:lpstr>
      <vt:lpstr>PowerPoint 簡報</vt:lpstr>
      <vt:lpstr>Motivation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Results</vt:lpstr>
      <vt:lpstr>Results</vt:lpstr>
      <vt:lpstr>Future work</vt:lpstr>
      <vt:lpstr>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305</cp:revision>
  <cp:lastPrinted>2017-09-05T18:09:25Z</cp:lastPrinted>
  <dcterms:created xsi:type="dcterms:W3CDTF">2017-07-21T16:23:46Z</dcterms:created>
  <dcterms:modified xsi:type="dcterms:W3CDTF">2017-09-12T12:56:50Z</dcterms:modified>
</cp:coreProperties>
</file>