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4" r:id="rId3"/>
    <p:sldId id="279" r:id="rId4"/>
    <p:sldId id="262" r:id="rId5"/>
    <p:sldId id="263" r:id="rId6"/>
    <p:sldId id="265" r:id="rId7"/>
    <p:sldId id="281" r:id="rId8"/>
    <p:sldId id="257" r:id="rId9"/>
    <p:sldId id="274" r:id="rId10"/>
    <p:sldId id="277" r:id="rId11"/>
    <p:sldId id="275" r:id="rId12"/>
    <p:sldId id="278" r:id="rId13"/>
    <p:sldId id="271" r:id="rId14"/>
    <p:sldId id="280" r:id="rId15"/>
    <p:sldId id="266" r:id="rId16"/>
    <p:sldId id="273" r:id="rId17"/>
    <p:sldId id="270" r:id="rId18"/>
    <p:sldId id="276" r:id="rId19"/>
    <p:sldId id="272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思元" initials="王思元" lastIdx="1" clrIdx="0">
    <p:extLst>
      <p:ext uri="{19B8F6BF-5375-455C-9EA6-DF929625EA0E}">
        <p15:presenceInfo xmlns:p15="http://schemas.microsoft.com/office/powerpoint/2012/main" userId="3cb2578af480b5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78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F601D-6470-460D-AAA6-4137D9A7482B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719A1-742C-49E8-9FD9-1387F4191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34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34C8-9930-4C92-B5C2-0BE6ED63C24B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09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D039-D0B0-4097-B85F-BD3709508EFC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68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1F56-DE87-40BA-805E-1CE9935DB67C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50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25F3-BDE5-4EBD-88A6-6C274DD8F534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19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45BE-C43D-40BD-993A-AAFFA11B880E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93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6548-D116-45C8-BE74-B0F41D0E3159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25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0214-39A5-4A4B-AC92-9B69A7F182BE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80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7BC4-912A-484D-BE59-E878F624396E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98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BEA-C77B-4857-A5D4-A198198CB438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88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220-13D5-4ACA-8D09-0AF933C4CEC9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46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1576-4B81-4B88-A7AA-377DA5BB0E1F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09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4E289-F96C-4F76-87AF-18D074C34736}" type="datetime1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0F82D-3F2B-421E-9DD1-E14201EBF6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75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599783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Study of Mountain Building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Processes</a:t>
            </a:r>
            <a:b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 the </a:t>
            </a:r>
            <a:r>
              <a:rPr lang="en-US" altLang="zh-TW" sz="3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Hsuehshan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Range,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Taiwan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雪山山脈造山機制之研究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4113026"/>
            <a:ext cx="6858000" cy="1655762"/>
          </a:xfrm>
        </p:spPr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Stz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-Yuan Wang</a:t>
            </a: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Supervisor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Prof.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Chao 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Yeh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7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9"/>
    </mc:Choice>
    <mc:Fallback xmlns="">
      <p:transition spd="slow" advTm="127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5338"/>
            <a:ext cx="5630616" cy="6382968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94" y="338508"/>
            <a:ext cx="2808335" cy="301249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171340" y="5340688"/>
            <a:ext cx="2755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Modified from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中央地質調查所，五萬分之一台灣地質圖幅第九號</a:t>
            </a:r>
            <a:endParaRPr lang="zh-TW" altLang="en-US" dirty="0"/>
          </a:p>
        </p:txBody>
      </p:sp>
      <p:grpSp>
        <p:nvGrpSpPr>
          <p:cNvPr id="23" name="群組 22"/>
          <p:cNvGrpSpPr/>
          <p:nvPr/>
        </p:nvGrpSpPr>
        <p:grpSpPr>
          <a:xfrm>
            <a:off x="2176138" y="1027907"/>
            <a:ext cx="3630022" cy="5015175"/>
            <a:chOff x="2176138" y="1027907"/>
            <a:chExt cx="3630022" cy="5015175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4341998" y="4773953"/>
              <a:ext cx="1464162" cy="561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4241020" y="1027907"/>
              <a:ext cx="0" cy="5015175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2176138" y="5475181"/>
              <a:ext cx="1980265" cy="224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40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0" y="2390008"/>
            <a:ext cx="5902419" cy="4385897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11</a:t>
            </a:fld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4034625" y="2494788"/>
            <a:ext cx="2285328" cy="3012143"/>
            <a:chOff x="7079039" y="1919254"/>
            <a:chExt cx="2285328" cy="3012143"/>
          </a:xfrm>
        </p:grpSpPr>
        <p:cxnSp>
          <p:nvCxnSpPr>
            <p:cNvPr id="7" name="直線接點 6"/>
            <p:cNvCxnSpPr/>
            <p:nvPr/>
          </p:nvCxnSpPr>
          <p:spPr>
            <a:xfrm>
              <a:off x="7079039" y="1919254"/>
              <a:ext cx="2285328" cy="3012143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8105884" y="2431055"/>
              <a:ext cx="851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/>
                <a:t>profile</a:t>
              </a:r>
              <a:endParaRPr lang="zh-TW" altLang="en-US" b="1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733188" y="4582956"/>
            <a:ext cx="1160158" cy="2022437"/>
            <a:chOff x="-2096074" y="2253728"/>
            <a:chExt cx="1422597" cy="277547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6074" y="2253728"/>
              <a:ext cx="1422597" cy="2775472"/>
            </a:xfrm>
            <a:prstGeom prst="rect">
              <a:avLst/>
            </a:prstGeom>
          </p:spPr>
        </p:pic>
        <p:sp>
          <p:nvSpPr>
            <p:cNvPr id="10" name="圓角矩形 9"/>
            <p:cNvSpPr/>
            <p:nvPr/>
          </p:nvSpPr>
          <p:spPr>
            <a:xfrm>
              <a:off x="-1199717" y="2655282"/>
              <a:ext cx="181955" cy="153253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733188" y="17834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Xindian-Wulai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highway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514599" y="5433021"/>
            <a:ext cx="2522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Modified from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中央地質調查所，五萬分之一台灣地質圖幅第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6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5594649" cy="549064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79" y="424293"/>
            <a:ext cx="2808335" cy="301249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223299" y="4604339"/>
            <a:ext cx="2708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Modified from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中央地質調查所，五萬分之一台灣地質圖幅第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 flipV="1">
            <a:off x="1649286" y="4729075"/>
            <a:ext cx="1301477" cy="11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332230" y="3915652"/>
            <a:ext cx="2300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332230" y="819033"/>
            <a:ext cx="0" cy="4442974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0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5758"/>
            <a:ext cx="7487996" cy="387685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838858" y="5956241"/>
            <a:ext cx="4095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Modified from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李錫堤 等，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1977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28650" y="1732538"/>
            <a:ext cx="599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Southern Cross-island Highway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74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"/>
    </mc:Choice>
    <mc:Fallback xmlns="">
      <p:transition spd="slow" advTm="13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5836"/>
            <a:ext cx="5130175" cy="6203858"/>
          </a:xfrm>
        </p:spPr>
      </p:pic>
      <p:sp>
        <p:nvSpPr>
          <p:cNvPr id="8" name="文字方塊 7"/>
          <p:cNvSpPr txBox="1"/>
          <p:nvPr/>
        </p:nvSpPr>
        <p:spPr>
          <a:xfrm>
            <a:off x="5758825" y="5411096"/>
            <a:ext cx="253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Modified from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李錫堤 等，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1977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 flipH="1" flipV="1">
            <a:off x="3511745" y="1206110"/>
            <a:ext cx="44878" cy="4925419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1372828" y="5592987"/>
            <a:ext cx="2075632" cy="112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6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Summary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We can summarize three observations from the temperature profiles.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The temperature do not change along with large-scale structure.</a:t>
            </a:r>
            <a:endParaRPr lang="zh-TW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T</a:t>
            </a:r>
            <a:r>
              <a:rPr lang="en-US" altLang="zh-TW" baseline="-25000" dirty="0"/>
              <a:t>M </a:t>
            </a:r>
            <a:r>
              <a:rPr lang="en-US" altLang="zh-TW" dirty="0" smtClean="0"/>
              <a:t>do not also display the difference that due to the stratigraphic</a:t>
            </a:r>
            <a:r>
              <a:rPr lang="zh-TW" altLang="en-US" dirty="0" smtClean="0"/>
              <a:t> </a:t>
            </a:r>
            <a:r>
              <a:rPr lang="en-US" altLang="zh-TW" dirty="0" smtClean="0"/>
              <a:t>thickness. </a:t>
            </a:r>
            <a:endParaRPr lang="zh-TW" alt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There </a:t>
            </a:r>
            <a:r>
              <a:rPr lang="en-US" altLang="zh-TW" dirty="0"/>
              <a:t>might be a fault that caused the change of </a:t>
            </a:r>
            <a:r>
              <a:rPr lang="en-US" altLang="zh-TW" dirty="0" smtClean="0"/>
              <a:t>temperature .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8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62"/>
    </mc:Choice>
    <mc:Fallback xmlns="">
      <p:transition spd="slow" advTm="2806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78991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ea typeface="微軟正黑體" panose="020B0604030504040204" pitchFamily="34" charset="-120"/>
              </a:rPr>
              <a:t>Based on the results above, </a:t>
            </a:r>
            <a:r>
              <a:rPr lang="en-US" altLang="zh-TW" dirty="0">
                <a:ea typeface="微軟正黑體" panose="020B0604030504040204" pitchFamily="34" charset="-120"/>
              </a:rPr>
              <a:t>we </a:t>
            </a:r>
            <a:r>
              <a:rPr lang="en-US" altLang="zh-TW" dirty="0" smtClean="0">
                <a:ea typeface="微軟正黑體" panose="020B0604030504040204" pitchFamily="34" charset="-120"/>
              </a:rPr>
              <a:t>can have reasonably think </a:t>
            </a:r>
            <a:r>
              <a:rPr lang="en-US" altLang="zh-TW" dirty="0" smtClean="0"/>
              <a:t>as following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Northern </a:t>
            </a:r>
            <a:r>
              <a:rPr lang="en-US" altLang="zh-TW" dirty="0"/>
              <a:t>part of </a:t>
            </a:r>
            <a:r>
              <a:rPr lang="en-US" altLang="zh-TW" dirty="0" err="1"/>
              <a:t>Hsuehshan</a:t>
            </a:r>
            <a:r>
              <a:rPr lang="en-US" altLang="zh-TW" dirty="0"/>
              <a:t> Range is tend to be basal </a:t>
            </a:r>
            <a:r>
              <a:rPr lang="en-US" altLang="zh-TW" dirty="0" smtClean="0"/>
              <a:t>accretion</a:t>
            </a:r>
            <a:r>
              <a:rPr lang="en-US" altLang="zh-TW" dirty="0"/>
              <a:t>.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Southern </a:t>
            </a:r>
            <a:r>
              <a:rPr lang="en-US" altLang="zh-TW" dirty="0"/>
              <a:t>part of </a:t>
            </a:r>
            <a:r>
              <a:rPr lang="en-US" altLang="zh-TW" dirty="0" err="1"/>
              <a:t>Hsuehshan</a:t>
            </a:r>
            <a:r>
              <a:rPr lang="en-US" altLang="zh-TW" dirty="0"/>
              <a:t> Range </a:t>
            </a:r>
            <a:r>
              <a:rPr lang="en-US" altLang="zh-TW" dirty="0" smtClean="0"/>
              <a:t>might </a:t>
            </a:r>
            <a:r>
              <a:rPr lang="en-US" altLang="zh-TW" dirty="0"/>
              <a:t>be tend to basal accretion inferred from available data. 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16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49"/>
    </mc:Choice>
    <mc:Fallback xmlns="">
      <p:transition spd="slow" advTm="14324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Future work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In </a:t>
            </a:r>
            <a:r>
              <a:rPr lang="en-US" altLang="zh-TW" dirty="0"/>
              <a:t>these research areas, </a:t>
            </a:r>
            <a:r>
              <a:rPr lang="en-US" altLang="zh-TW" dirty="0" smtClean="0"/>
              <a:t>we found that there </a:t>
            </a:r>
            <a:r>
              <a:rPr lang="en-US" altLang="zh-TW" dirty="0"/>
              <a:t>are potential irregularities that might be affect by faults</a:t>
            </a:r>
            <a:r>
              <a:rPr lang="en-US" altLang="zh-TW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If there </a:t>
            </a:r>
            <a:r>
              <a:rPr lang="en-US" altLang="zh-TW" dirty="0"/>
              <a:t>might be late tectonic activity in the </a:t>
            </a:r>
            <a:r>
              <a:rPr lang="en-US" altLang="zh-TW" dirty="0" err="1"/>
              <a:t>Hsuehshan</a:t>
            </a:r>
            <a:r>
              <a:rPr lang="en-US" altLang="zh-TW" dirty="0"/>
              <a:t> Range</a:t>
            </a:r>
            <a:r>
              <a:rPr lang="en-US" altLang="zh-TW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What’s the </a:t>
            </a:r>
            <a:r>
              <a:rPr lang="en-US" altLang="zh-TW" dirty="0"/>
              <a:t>relationship between </a:t>
            </a:r>
            <a:r>
              <a:rPr lang="en-US" altLang="zh-TW" dirty="0" smtClean="0"/>
              <a:t>faults, and </a:t>
            </a:r>
            <a:r>
              <a:rPr lang="en-US" altLang="zh-TW" dirty="0"/>
              <a:t>whether these fault </a:t>
            </a:r>
            <a:r>
              <a:rPr lang="en-US" altLang="zh-TW" dirty="0" smtClean="0"/>
              <a:t>activities </a:t>
            </a:r>
            <a:r>
              <a:rPr lang="en-US" altLang="zh-TW" dirty="0"/>
              <a:t>still </a:t>
            </a:r>
            <a:r>
              <a:rPr lang="en-US" altLang="zh-TW" dirty="0" smtClean="0"/>
              <a:t>ongoing?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0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94"/>
    </mc:Choice>
    <mc:Fallback xmlns="">
      <p:transition spd="slow" advTm="15399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Reference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28650" y="1524259"/>
            <a:ext cx="76181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林朝宗（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2000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）。《五萬分之一台灣地質圖幅第九號：新店》。臺北：經濟部中央地質調查所。</a:t>
            </a:r>
          </a:p>
          <a:p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黃鑑水、何信昌（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2003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）。《五萬分之一台灣地質圖幅第十號：頭城》。臺北：經濟部中央地質調查所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Suppe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, J.(1981):</a:t>
            </a:r>
            <a:r>
              <a:rPr lang="zh-TW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Mechanics of mountain building and metamorphism in Taiwan</a:t>
            </a:r>
            <a:r>
              <a:rPr lang="zh-TW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TW" sz="1400" i="1" dirty="0">
                <a:latin typeface="Arial" panose="020B0604020202020204" pitchFamily="34" charset="0"/>
                <a:cs typeface="Arial" panose="020B0604020202020204" pitchFamily="34" charset="0"/>
              </a:rPr>
              <a:t>MEMOIR OF THE GEOLOGICALSOCIETY OF CHINA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TW" sz="1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, 1981, pp.67-89.</a:t>
            </a:r>
            <a:endParaRPr lang="zh-TW" altLang="zh-TW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Barker, C.E. and Goldstein, R.H., (1990):</a:t>
            </a:r>
            <a:r>
              <a:rPr lang="zh-TW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Fluid-inclusion technique for determining</a:t>
            </a:r>
            <a:endParaRPr lang="zh-TW" altLang="zh-TW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maximum temperature in calcite and its comparison to the </a:t>
            </a:r>
            <a:r>
              <a:rPr lang="en-US" altLang="zh-TW" sz="1400" dirty="0" err="1">
                <a:latin typeface="Arial" panose="020B0604020202020204" pitchFamily="34" charset="0"/>
                <a:cs typeface="Arial" panose="020B0604020202020204" pitchFamily="34" charset="0"/>
              </a:rPr>
              <a:t>vitrinite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 reflectance </a:t>
            </a:r>
            <a:r>
              <a:rPr lang="en-US" altLang="zh-TW" sz="1400" dirty="0" err="1">
                <a:latin typeface="Arial" panose="020B0604020202020204" pitchFamily="34" charset="0"/>
                <a:cs typeface="Arial" panose="020B0604020202020204" pitchFamily="34" charset="0"/>
              </a:rPr>
              <a:t>geothermometer</a:t>
            </a:r>
            <a:r>
              <a:rPr lang="zh-TW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TW" sz="1400" i="1" dirty="0">
                <a:latin typeface="Arial" panose="020B0604020202020204" pitchFamily="34" charset="0"/>
                <a:cs typeface="Arial" panose="020B0604020202020204" pitchFamily="34" charset="0"/>
              </a:rPr>
              <a:t>Geology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TW" sz="14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, 1990, pp.1003–1006.</a:t>
            </a:r>
            <a:endParaRPr lang="zh-TW" altLang="zh-TW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Simoes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, M. et al.(2007):</a:t>
            </a:r>
            <a:r>
              <a:rPr lang="zh-TW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Mountain building in Taiwan: a </a:t>
            </a:r>
            <a:r>
              <a:rPr lang="en-US" altLang="zh-TW" sz="1400" dirty="0" err="1">
                <a:latin typeface="Arial" panose="020B0604020202020204" pitchFamily="34" charset="0"/>
                <a:cs typeface="Arial" panose="020B0604020202020204" pitchFamily="34" charset="0"/>
              </a:rPr>
              <a:t>thermokinematic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r>
              <a:rPr lang="zh-TW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TW" sz="1400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zh-TW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altLang="zh-TW" sz="1400" i="1" dirty="0">
                <a:latin typeface="Arial" panose="020B0604020202020204" pitchFamily="34" charset="0"/>
                <a:cs typeface="Arial" panose="020B0604020202020204" pitchFamily="34" charset="0"/>
              </a:rPr>
              <a:t>. Res.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TW" sz="1400" b="1" dirty="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, 2007, B11405.</a:t>
            </a:r>
            <a:endParaRPr lang="zh-TW" altLang="zh-TW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400" dirty="0" err="1">
                <a:latin typeface="Arial" panose="020B0604020202020204" pitchFamily="34" charset="0"/>
                <a:cs typeface="Arial" panose="020B0604020202020204" pitchFamily="34" charset="0"/>
              </a:rPr>
              <a:t>Beyssac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 et al.(2007):</a:t>
            </a:r>
            <a:r>
              <a:rPr lang="zh-TW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Late Cenozoic metamorphic evolution and exhumation of Taiwan</a:t>
            </a:r>
            <a:r>
              <a:rPr lang="zh-TW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TW" sz="1400" i="1" dirty="0">
                <a:latin typeface="Arial" panose="020B0604020202020204" pitchFamily="34" charset="0"/>
                <a:cs typeface="Arial" panose="020B0604020202020204" pitchFamily="34" charset="0"/>
              </a:rPr>
              <a:t>TECTONICS, </a:t>
            </a:r>
            <a:r>
              <a:rPr lang="en-US" altLang="zh-TW" sz="1400" b="1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, 2007, pp.1-32.</a:t>
            </a:r>
            <a:endParaRPr lang="zh-TW" altLang="zh-TW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Chen et al.(2011):</a:t>
            </a:r>
            <a:r>
              <a:rPr lang="zh-TW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Nappe structure revealed by thermal constraints in the Taiwan metamorphic belt</a:t>
            </a:r>
            <a:r>
              <a:rPr lang="zh-TW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TW" sz="1400" i="1" dirty="0">
                <a:latin typeface="Arial" panose="020B0604020202020204" pitchFamily="34" charset="0"/>
                <a:cs typeface="Arial" panose="020B0604020202020204" pitchFamily="34" charset="0"/>
              </a:rPr>
              <a:t>Terra Nova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TW" sz="14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, 2011, pp.85-91.</a:t>
            </a:r>
            <a:endParaRPr lang="zh-TW" altLang="zh-TW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李錫堤、王源（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1985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）。〈臺灣南部橫貫公路禮觀一帶之地層及構造〉。《地質》，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，頁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1­-20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林志貴（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1994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）。《烏來–坪林地區漸新世變質泥質岩中鏡煤素反射率之研究》。國立台灣師範大學地球科學所，未出版，臺北。</a:t>
            </a:r>
          </a:p>
          <a:p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林清俊（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2000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）。《南部橫貫公路禮觀地區鏡煤素反光率及其地質意義》。國立台灣師範大學地球科學所，未出版，臺北。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61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89474" y="2969112"/>
            <a:ext cx="808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 smtClean="0"/>
              <a:t>Thank you for your listening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151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30"/>
    </mc:Choice>
    <mc:Fallback xmlns="">
      <p:transition spd="slow" advTm="1913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There has been many debates and discussion on</a:t>
            </a:r>
            <a:r>
              <a:rPr lang="zh-TW" altLang="en-US" dirty="0" smtClean="0"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ea typeface="微軟正黑體" panose="020B0604030504040204" pitchFamily="34" charset="-120"/>
              </a:rPr>
              <a:t>Taiwan mountain building processes.</a:t>
            </a:r>
          </a:p>
          <a:p>
            <a:r>
              <a:rPr lang="en-US" altLang="zh-TW" dirty="0" smtClean="0">
                <a:ea typeface="微軟正黑體" panose="020B0604030504040204" pitchFamily="34" charset="-120"/>
              </a:rPr>
              <a:t>Based on previous studies, we can summarize how the rocks into Taiwan’s mountain belt as two types: </a:t>
            </a:r>
            <a:r>
              <a:rPr lang="en-US" altLang="zh-TW" b="1" dirty="0" smtClean="0">
                <a:ea typeface="微軟正黑體" panose="020B0604030504040204" pitchFamily="34" charset="-120"/>
              </a:rPr>
              <a:t>frontal accretion</a:t>
            </a:r>
            <a:r>
              <a:rPr lang="en-US" altLang="zh-TW" dirty="0" smtClean="0">
                <a:ea typeface="微軟正黑體" panose="020B0604030504040204" pitchFamily="34" charset="-120"/>
              </a:rPr>
              <a:t> and </a:t>
            </a:r>
            <a:r>
              <a:rPr lang="en-US" altLang="zh-TW" b="1" dirty="0" smtClean="0">
                <a:ea typeface="微軟正黑體" panose="020B0604030504040204" pitchFamily="34" charset="-120"/>
              </a:rPr>
              <a:t>basal accretion</a:t>
            </a:r>
            <a:r>
              <a:rPr lang="en-US" altLang="zh-TW" dirty="0" smtClean="0">
                <a:ea typeface="微軟正黑體" panose="020B0604030504040204" pitchFamily="34" charset="-120"/>
              </a:rPr>
              <a:t>.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82880" y="4448287"/>
            <a:ext cx="8778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ea typeface="微軟正黑體" panose="020B0604030504040204" pitchFamily="34" charset="-120"/>
              </a:rPr>
              <a:t>What’s the difference between these mechanisms?</a:t>
            </a:r>
          </a:p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55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62"/>
    </mc:Choice>
    <mc:Fallback xmlns="">
      <p:transition spd="slow" advTm="50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4" y="2323651"/>
            <a:ext cx="8509572" cy="304624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969571" y="2700169"/>
            <a:ext cx="2893808" cy="98970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915964" y="3445135"/>
            <a:ext cx="2861671" cy="12209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0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Regional background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85" y="1690689"/>
            <a:ext cx="3328019" cy="421622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339218" y="5906910"/>
            <a:ext cx="374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何春蓀，台灣地質概論，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1986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26141" y="1516828"/>
            <a:ext cx="484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Bounded by </a:t>
            </a:r>
            <a:r>
              <a:rPr lang="en-US" altLang="zh-TW" sz="2400" dirty="0" err="1" smtClean="0"/>
              <a:t>Chuchih</a:t>
            </a:r>
            <a:r>
              <a:rPr lang="en-US" altLang="zh-TW" sz="2400" dirty="0" smtClean="0"/>
              <a:t> Fault and </a:t>
            </a:r>
            <a:r>
              <a:rPr lang="en-US" altLang="zh-TW" sz="2400" dirty="0" err="1" smtClean="0"/>
              <a:t>Lishan</a:t>
            </a:r>
            <a:r>
              <a:rPr lang="en-US" altLang="zh-TW" sz="2400" dirty="0" smtClean="0"/>
              <a:t> 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The composition of </a:t>
            </a:r>
            <a:r>
              <a:rPr lang="en-US" altLang="zh-TW" sz="2400" dirty="0" err="1" smtClean="0"/>
              <a:t>Hsuehshan</a:t>
            </a:r>
            <a:r>
              <a:rPr lang="en-US" altLang="zh-TW" sz="2400" dirty="0" smtClean="0"/>
              <a:t> Range is metamorphosed terrestrial sediments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24926" y="5648465"/>
            <a:ext cx="468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Modified from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陳文山，台灣地質概論，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52260"/>
              </p:ext>
            </p:extLst>
          </p:nvPr>
        </p:nvGraphicFramePr>
        <p:xfrm>
          <a:off x="348029" y="4185425"/>
          <a:ext cx="4991189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663529">
                  <a:extLst>
                    <a:ext uri="{9D8B030D-6E8A-4147-A177-3AD203B41FA5}">
                      <a16:colId xmlns:a16="http://schemas.microsoft.com/office/drawing/2014/main" val="4215780363"/>
                    </a:ext>
                  </a:extLst>
                </a:gridCol>
                <a:gridCol w="1663529">
                  <a:extLst>
                    <a:ext uri="{9D8B030D-6E8A-4147-A177-3AD203B41FA5}">
                      <a16:colId xmlns:a16="http://schemas.microsoft.com/office/drawing/2014/main" val="2273834151"/>
                    </a:ext>
                  </a:extLst>
                </a:gridCol>
                <a:gridCol w="1664131">
                  <a:extLst>
                    <a:ext uri="{9D8B030D-6E8A-4147-A177-3AD203B41FA5}">
                      <a16:colId xmlns:a16="http://schemas.microsoft.com/office/drawing/2014/main" val="977063945"/>
                    </a:ext>
                  </a:extLst>
                </a:gridCol>
              </a:tblGrid>
              <a:tr h="168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Northern part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Central part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Southern part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518344"/>
                  </a:ext>
                </a:extLst>
              </a:tr>
              <a:tr h="168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Sule Formation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486056"/>
                  </a:ext>
                </a:extLst>
              </a:tr>
              <a:tr h="168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Audi Formation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Audi Formation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30965"/>
                  </a:ext>
                </a:extLst>
              </a:tr>
              <a:tr h="168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Tatungshan Formation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Paleng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Formation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164434"/>
                  </a:ext>
                </a:extLst>
              </a:tr>
              <a:tr h="168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Tsuku Sandstone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57507"/>
                  </a:ext>
                </a:extLst>
              </a:tr>
              <a:tr h="168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Kangkou Formation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Shuichangliu Formation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32109"/>
                  </a:ext>
                </a:extLst>
              </a:tr>
              <a:tr h="168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Szeleng Sandstone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Szeleng Sandstone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Paileng Formation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49761"/>
                  </a:ext>
                </a:extLst>
              </a:tr>
              <a:tr h="168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Hsitsun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Formation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094767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85805"/>
              </p:ext>
            </p:extLst>
          </p:nvPr>
        </p:nvGraphicFramePr>
        <p:xfrm>
          <a:off x="7562625" y="4405255"/>
          <a:ext cx="1027355" cy="13311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1297">
                  <a:extLst>
                    <a:ext uri="{9D8B030D-6E8A-4147-A177-3AD203B41FA5}">
                      <a16:colId xmlns:a16="http://schemas.microsoft.com/office/drawing/2014/main" val="469463387"/>
                    </a:ext>
                  </a:extLst>
                </a:gridCol>
                <a:gridCol w="726058">
                  <a:extLst>
                    <a:ext uri="{9D8B030D-6E8A-4147-A177-3AD203B41FA5}">
                      <a16:colId xmlns:a16="http://schemas.microsoft.com/office/drawing/2014/main" val="848579616"/>
                    </a:ext>
                  </a:extLst>
                </a:gridCol>
              </a:tblGrid>
              <a:tr h="144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600" kern="100" dirty="0">
                          <a:effectLst/>
                          <a:latin typeface="+mn-lt"/>
                        </a:rPr>
                        <a:t>Ⅰ</a:t>
                      </a:r>
                      <a:endParaRPr lang="zh-TW" sz="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100">
                          <a:effectLst/>
                          <a:latin typeface="+mn-lt"/>
                        </a:rPr>
                        <a:t>Penghu Islands</a:t>
                      </a:r>
                      <a:endParaRPr lang="zh-TW" sz="600" kern="10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023088"/>
                  </a:ext>
                </a:extLst>
              </a:tr>
              <a:tr h="176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600" kern="100" dirty="0">
                          <a:effectLst/>
                          <a:latin typeface="+mn-lt"/>
                        </a:rPr>
                        <a:t>Ⅱ</a:t>
                      </a:r>
                      <a:endParaRPr lang="zh-TW" sz="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100" dirty="0">
                          <a:effectLst/>
                          <a:latin typeface="+mn-lt"/>
                        </a:rPr>
                        <a:t>Western </a:t>
                      </a:r>
                      <a:r>
                        <a:rPr lang="en-US" sz="600" kern="100" dirty="0" smtClean="0">
                          <a:effectLst/>
                          <a:latin typeface="+mn-lt"/>
                        </a:rPr>
                        <a:t>Plain</a:t>
                      </a:r>
                      <a:endParaRPr lang="zh-TW" sz="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480805"/>
                  </a:ext>
                </a:extLst>
              </a:tr>
              <a:tr h="144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600" kern="100">
                          <a:effectLst/>
                          <a:latin typeface="+mn-lt"/>
                        </a:rPr>
                        <a:t>Ⅲ</a:t>
                      </a:r>
                      <a:endParaRPr lang="zh-TW" sz="600" kern="10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100" dirty="0">
                          <a:effectLst/>
                          <a:latin typeface="+mn-lt"/>
                        </a:rPr>
                        <a:t>Western Foothill</a:t>
                      </a:r>
                      <a:endParaRPr lang="zh-TW" sz="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946773"/>
                  </a:ext>
                </a:extLst>
              </a:tr>
              <a:tr h="144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600" kern="100">
                          <a:effectLst/>
                          <a:latin typeface="+mn-lt"/>
                        </a:rPr>
                        <a:t>Ⅳ</a:t>
                      </a:r>
                      <a:r>
                        <a:rPr lang="en-US" sz="600" kern="100">
                          <a:effectLst/>
                          <a:latin typeface="+mn-lt"/>
                        </a:rPr>
                        <a:t>a</a:t>
                      </a:r>
                      <a:endParaRPr lang="zh-TW" sz="600" kern="10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100" dirty="0" err="1">
                          <a:effectLst/>
                          <a:latin typeface="+mn-lt"/>
                        </a:rPr>
                        <a:t>Hsuehshan</a:t>
                      </a:r>
                      <a:r>
                        <a:rPr lang="en-US" sz="600" kern="100" dirty="0">
                          <a:effectLst/>
                          <a:latin typeface="+mn-lt"/>
                        </a:rPr>
                        <a:t> Range</a:t>
                      </a:r>
                      <a:endParaRPr lang="zh-TW" sz="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830607"/>
                  </a:ext>
                </a:extLst>
              </a:tr>
              <a:tr h="144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600" kern="100">
                          <a:effectLst/>
                          <a:latin typeface="+mn-lt"/>
                        </a:rPr>
                        <a:t>Ⅳ</a:t>
                      </a:r>
                      <a:r>
                        <a:rPr lang="en-US" sz="600" kern="100">
                          <a:effectLst/>
                          <a:latin typeface="+mn-lt"/>
                        </a:rPr>
                        <a:t>b</a:t>
                      </a:r>
                      <a:endParaRPr lang="zh-TW" sz="600" kern="10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100" dirty="0">
                          <a:effectLst/>
                          <a:latin typeface="+mn-lt"/>
                        </a:rPr>
                        <a:t>Backbone Range</a:t>
                      </a:r>
                      <a:endParaRPr lang="zh-TW" sz="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949384"/>
                  </a:ext>
                </a:extLst>
              </a:tr>
              <a:tr h="144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600" kern="100">
                          <a:effectLst/>
                          <a:latin typeface="+mn-lt"/>
                        </a:rPr>
                        <a:t>Ⅴ</a:t>
                      </a:r>
                      <a:r>
                        <a:rPr lang="en-US" sz="600" kern="100">
                          <a:effectLst/>
                          <a:latin typeface="+mn-lt"/>
                        </a:rPr>
                        <a:t>a</a:t>
                      </a:r>
                      <a:endParaRPr lang="zh-TW" sz="600" kern="10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100" dirty="0" err="1">
                          <a:effectLst/>
                          <a:latin typeface="+mn-lt"/>
                        </a:rPr>
                        <a:t>Taroko</a:t>
                      </a:r>
                      <a:r>
                        <a:rPr lang="en-US" sz="600" kern="100" dirty="0">
                          <a:effectLst/>
                          <a:latin typeface="+mn-lt"/>
                        </a:rPr>
                        <a:t> Belt</a:t>
                      </a:r>
                      <a:endParaRPr lang="zh-TW" sz="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759365"/>
                  </a:ext>
                </a:extLst>
              </a:tr>
              <a:tr h="144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600" kern="100">
                          <a:effectLst/>
                          <a:latin typeface="+mn-lt"/>
                        </a:rPr>
                        <a:t>Ⅴ</a:t>
                      </a:r>
                      <a:r>
                        <a:rPr lang="en-US" sz="600" kern="100">
                          <a:effectLst/>
                          <a:latin typeface="+mn-lt"/>
                        </a:rPr>
                        <a:t>b</a:t>
                      </a:r>
                      <a:endParaRPr lang="zh-TW" sz="600" kern="10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100" dirty="0" err="1">
                          <a:effectLst/>
                          <a:latin typeface="+mn-lt"/>
                        </a:rPr>
                        <a:t>Yuli</a:t>
                      </a:r>
                      <a:r>
                        <a:rPr lang="en-US" sz="600" kern="100" dirty="0">
                          <a:effectLst/>
                          <a:latin typeface="+mn-lt"/>
                        </a:rPr>
                        <a:t> Belt</a:t>
                      </a:r>
                      <a:endParaRPr lang="zh-TW" sz="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88857"/>
                  </a:ext>
                </a:extLst>
              </a:tr>
              <a:tr h="144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600" kern="100">
                          <a:effectLst/>
                          <a:latin typeface="+mn-lt"/>
                        </a:rPr>
                        <a:t>Ⅵ</a:t>
                      </a:r>
                      <a:endParaRPr lang="zh-TW" sz="600" kern="10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100" dirty="0" smtClean="0">
                          <a:effectLst/>
                          <a:latin typeface="+mn-lt"/>
                        </a:rPr>
                        <a:t>Longitudinal </a:t>
                      </a:r>
                      <a:r>
                        <a:rPr lang="en-US" sz="600" kern="100" dirty="0">
                          <a:effectLst/>
                          <a:latin typeface="+mn-lt"/>
                        </a:rPr>
                        <a:t>Valley</a:t>
                      </a:r>
                      <a:endParaRPr lang="zh-TW" sz="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990624"/>
                  </a:ext>
                </a:extLst>
              </a:tr>
              <a:tr h="144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600" kern="100">
                          <a:effectLst/>
                          <a:latin typeface="+mn-lt"/>
                        </a:rPr>
                        <a:t>Ⅶ</a:t>
                      </a:r>
                      <a:endParaRPr lang="zh-TW" sz="600" kern="10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100" dirty="0">
                          <a:effectLst/>
                          <a:latin typeface="+mn-lt"/>
                        </a:rPr>
                        <a:t>Coastal Range</a:t>
                      </a:r>
                      <a:endParaRPr lang="zh-TW" sz="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23049"/>
                  </a:ext>
                </a:extLst>
              </a:tr>
            </a:tbl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6301795" y="2486324"/>
            <a:ext cx="1184855" cy="596669"/>
            <a:chOff x="9890143" y="2259106"/>
            <a:chExt cx="1184855" cy="596669"/>
          </a:xfrm>
        </p:grpSpPr>
        <p:sp>
          <p:nvSpPr>
            <p:cNvPr id="8" name="向右箭號 7"/>
            <p:cNvSpPr/>
            <p:nvPr/>
          </p:nvSpPr>
          <p:spPr>
            <a:xfrm rot="1797791">
              <a:off x="9891657" y="2259106"/>
              <a:ext cx="1183341" cy="3227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9890143" y="2486443"/>
              <a:ext cx="537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HR</a:t>
              </a:r>
              <a:endParaRPr lang="zh-TW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80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35"/>
    </mc:Choice>
    <mc:Fallback xmlns="">
      <p:transition spd="slow" advTm="74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6183"/>
            <a:ext cx="4238677" cy="422737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27" y="695030"/>
            <a:ext cx="3614228" cy="354766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29634" y="6156296"/>
            <a:ext cx="4142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Chen et al.(2011)</a:t>
            </a:r>
            <a:endParaRPr lang="zh-TW" altLang="en-US" sz="2000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1" y="4572596"/>
            <a:ext cx="8475067" cy="1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85"/>
    </mc:Choice>
    <mc:Fallback xmlns="">
      <p:transition spd="slow" advTm="10618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Motivation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9138" y="1887333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We think the previous research is worth to further study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ea typeface="微軟正黑體" panose="020B0604030504040204" pitchFamily="34" charset="-120"/>
              </a:rPr>
              <a:t>The model needs more </a:t>
            </a:r>
            <a:r>
              <a:rPr lang="en-US" altLang="zh-TW" dirty="0">
                <a:ea typeface="微軟正黑體" panose="020B0604030504040204" pitchFamily="34" charset="-120"/>
              </a:rPr>
              <a:t>data to be </a:t>
            </a:r>
            <a:r>
              <a:rPr lang="en-US" altLang="zh-TW" dirty="0" smtClean="0">
                <a:ea typeface="微軟正黑體" panose="020B0604030504040204" pitchFamily="34" charset="-120"/>
              </a:rPr>
              <a:t>verification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Whether </a:t>
            </a:r>
            <a:r>
              <a:rPr lang="en-US" altLang="zh-TW" dirty="0"/>
              <a:t>the southern part of the </a:t>
            </a:r>
            <a:r>
              <a:rPr lang="en-US" altLang="zh-TW" dirty="0" err="1"/>
              <a:t>Hsuehshan</a:t>
            </a:r>
            <a:r>
              <a:rPr lang="en-US" altLang="zh-TW" dirty="0"/>
              <a:t> Range also follow the process of basal accretion. </a:t>
            </a:r>
            <a:endParaRPr lang="en-US" altLang="zh-TW" dirty="0" smtClean="0"/>
          </a:p>
          <a:p>
            <a:r>
              <a:rPr lang="en-US" altLang="zh-TW" dirty="0" smtClean="0">
                <a:ea typeface="微軟正黑體" panose="020B0604030504040204" pitchFamily="34" charset="-120"/>
              </a:rPr>
              <a:t>We’ll try to solve problems by…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ea typeface="微軟正黑體" panose="020B0604030504040204" pitchFamily="34" charset="-120"/>
              </a:rPr>
              <a:t>More data in northern part of the HR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ea typeface="微軟正黑體" panose="020B0604030504040204" pitchFamily="34" charset="-120"/>
              </a:rPr>
              <a:t>Analyze the data in southern part of the HR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6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06"/>
    </mc:Choice>
    <mc:Fallback xmlns="">
      <p:transition spd="slow" advTm="61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Method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31987"/>
                <a:ext cx="735890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>
                    <a:ea typeface="微軟正黑體" panose="020B0604030504040204" pitchFamily="34" charset="-120"/>
                  </a:rPr>
                  <a:t>Converted </a:t>
                </a:r>
                <a:r>
                  <a:rPr lang="en-US" altLang="zh-TW" dirty="0" err="1">
                    <a:ea typeface="微軟正黑體" panose="020B0604030504040204" pitchFamily="34" charset="-120"/>
                  </a:rPr>
                  <a:t>Vitrinite</a:t>
                </a:r>
                <a:r>
                  <a:rPr lang="en-US" altLang="zh-TW" dirty="0">
                    <a:ea typeface="微軟正黑體" panose="020B0604030504040204" pitchFamily="34" charset="-120"/>
                  </a:rPr>
                  <a:t> </a:t>
                </a:r>
                <a:r>
                  <a:rPr lang="en-US" altLang="zh-TW" dirty="0" smtClean="0">
                    <a:ea typeface="微軟正黑體" panose="020B0604030504040204" pitchFamily="34" charset="-120"/>
                  </a:rPr>
                  <a:t>Reflectance(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/>
                      <m:t>R</m:t>
                    </m:r>
                    <m:r>
                      <m:rPr>
                        <m:nor/>
                      </m:rPr>
                      <a:rPr lang="en-US" altLang="zh-TW" baseline="-25000"/>
                      <m:t>M</m:t>
                    </m:r>
                  </m:oMath>
                </a14:m>
                <a:r>
                  <a:rPr lang="en-US" altLang="zh-TW" dirty="0" smtClean="0">
                    <a:ea typeface="微軟正黑體" panose="020B0604030504040204" pitchFamily="34" charset="-120"/>
                  </a:rPr>
                  <a:t>) </a:t>
                </a:r>
                <a:r>
                  <a:rPr lang="en-US" altLang="zh-TW" dirty="0">
                    <a:ea typeface="微軟正黑體" panose="020B0604030504040204" pitchFamily="34" charset="-120"/>
                  </a:rPr>
                  <a:t>to </a:t>
                </a:r>
                <a:r>
                  <a:rPr lang="en-US" altLang="zh-TW" dirty="0" smtClean="0">
                    <a:ea typeface="微軟正黑體" panose="020B0604030504040204" pitchFamily="34" charset="-120"/>
                  </a:rPr>
                  <a:t>maximum metamorphic temperature(</a:t>
                </a:r>
                <a:r>
                  <a:rPr lang="en-US" altLang="zh-TW" dirty="0"/>
                  <a:t>T</a:t>
                </a:r>
                <a:r>
                  <a:rPr lang="en-US" altLang="zh-TW" baseline="-25000" dirty="0"/>
                  <a:t>M</a:t>
                </a:r>
                <a:r>
                  <a:rPr lang="en-US" altLang="zh-TW" dirty="0" smtClean="0">
                    <a:ea typeface="微軟正黑體" panose="020B0604030504040204" pitchFamily="34" charset="-120"/>
                  </a:rPr>
                  <a:t>). </a:t>
                </a:r>
              </a:p>
              <a:p>
                <a:r>
                  <a:rPr lang="en-US" altLang="zh-TW" dirty="0" err="1" smtClean="0">
                    <a:ea typeface="微軟正黑體" panose="020B0604030504040204" pitchFamily="34" charset="-120"/>
                  </a:rPr>
                  <a:t>Vitrinite</a:t>
                </a:r>
                <a:endParaRPr lang="en-US" altLang="zh-TW" dirty="0" smtClean="0">
                  <a:ea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ea typeface="微軟正黑體" panose="020B0604030504040204" pitchFamily="34" charset="-120"/>
                </a:endParaRPr>
              </a:p>
              <a:p>
                <a:endParaRPr lang="en-US" altLang="zh-TW" dirty="0" smtClean="0">
                  <a:ea typeface="微軟正黑體" panose="020B0604030504040204" pitchFamily="34" charset="-120"/>
                </a:endParaRPr>
              </a:p>
              <a:p>
                <a:r>
                  <a:rPr lang="en-US" altLang="zh-TW" dirty="0" err="1" smtClean="0">
                    <a:ea typeface="微軟正黑體" panose="020B0604030504040204" pitchFamily="34" charset="-120"/>
                  </a:rPr>
                  <a:t>Vitrinite</a:t>
                </a:r>
                <a:r>
                  <a:rPr lang="en-US" altLang="zh-TW" dirty="0" smtClean="0">
                    <a:ea typeface="微軟正黑體" panose="020B0604030504040204" pitchFamily="34" charset="-120"/>
                  </a:rPr>
                  <a:t> Reflection</a:t>
                </a:r>
              </a:p>
              <a:p>
                <a:pPr marL="0" indent="0">
                  <a:buNone/>
                </a:pPr>
                <a:endParaRPr lang="zh-TW" altLang="en-US" dirty="0">
                  <a:ea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31987"/>
                <a:ext cx="7358903" cy="4351338"/>
              </a:xfrm>
              <a:blipFill>
                <a:blip r:embed="rId2"/>
                <a:stretch>
                  <a:fillRect l="-1657" t="-2381" r="-6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28650" y="3052177"/>
            <a:ext cx="7111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a typeface="微軟正黑體" panose="020B0604030504040204" pitchFamily="34" charset="-120"/>
              </a:rPr>
              <a:t>One of the primary components of coals and most sedimentary kerogens.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20" y="3807656"/>
            <a:ext cx="4571030" cy="26156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28650" y="4625451"/>
                <a:ext cx="3841152" cy="980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/>
                  <a:t>T</a:t>
                </a:r>
                <a:r>
                  <a:rPr lang="en-US" altLang="zh-TW" sz="3600" baseline="-25000" dirty="0"/>
                  <a:t>M</a:t>
                </a:r>
                <a:r>
                  <a:rPr lang="en-US" altLang="zh-TW" sz="3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36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zh-TW" sz="3600"/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3600" baseline="-25000"/>
                                  <m:t>M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+1.26</m:t>
                        </m:r>
                      </m:num>
                      <m:den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0.00811</m:t>
                        </m:r>
                      </m:den>
                    </m:f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625451"/>
                <a:ext cx="3841152" cy="980012"/>
              </a:xfrm>
              <a:prstGeom prst="rect">
                <a:avLst/>
              </a:prstGeom>
              <a:blipFill>
                <a:blip r:embed="rId4"/>
                <a:stretch>
                  <a:fillRect l="-4762" b="-11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734694" y="5661967"/>
            <a:ext cx="310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(Barker and Goldstein, 1990)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90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1205"/>
            <a:ext cx="3255670" cy="6033107"/>
          </a:xfrm>
        </p:spPr>
      </p:pic>
      <p:sp>
        <p:nvSpPr>
          <p:cNvPr id="7" name="圓角矩形 6"/>
          <p:cNvSpPr/>
          <p:nvPr/>
        </p:nvSpPr>
        <p:spPr>
          <a:xfrm>
            <a:off x="2764715" y="1145689"/>
            <a:ext cx="769172" cy="69924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597511" y="3829722"/>
            <a:ext cx="731520" cy="65083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91" y="761500"/>
            <a:ext cx="3069610" cy="14676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47" y="2705548"/>
            <a:ext cx="2935330" cy="138695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91" y="4383209"/>
            <a:ext cx="3083848" cy="159557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59" y="792504"/>
            <a:ext cx="139311" cy="214677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>
          <a:xfrm flipV="1">
            <a:off x="3419457" y="1489933"/>
            <a:ext cx="1280160" cy="537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6DA9-A651-464A-8B69-69C0049CFF88}" type="slidenum">
              <a:rPr lang="zh-TW" altLang="en-US" smtClean="0"/>
              <a:t>8</a:t>
            </a:fld>
            <a:endParaRPr lang="zh-TW" altLang="en-US"/>
          </a:p>
        </p:txBody>
      </p:sp>
      <p:cxnSp>
        <p:nvCxnSpPr>
          <p:cNvPr id="22" name="直線接點 21"/>
          <p:cNvCxnSpPr/>
          <p:nvPr/>
        </p:nvCxnSpPr>
        <p:spPr>
          <a:xfrm>
            <a:off x="2996005" y="1690689"/>
            <a:ext cx="423452" cy="14451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419457" y="3125096"/>
            <a:ext cx="1098755" cy="537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1947134" y="4319195"/>
            <a:ext cx="381897" cy="946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2329031" y="5282005"/>
            <a:ext cx="2226833" cy="484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6228574" y="2228605"/>
            <a:ext cx="258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林志貴碩士論文，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1994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228575" y="3907834"/>
            <a:ext cx="255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林志貴碩士論文，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1994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228575" y="5841403"/>
            <a:ext cx="282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林清俊碩士論文，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31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4"/>
    </mc:Choice>
    <mc:Fallback xmlns="">
      <p:transition spd="slow" advTm="4300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Result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F82D-3F2B-421E-9DD1-E14201EBF64C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69864"/>
            <a:ext cx="6182568" cy="426904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28650" y="1502669"/>
            <a:ext cx="677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Taipei-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Ilan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highway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749962" y="2387489"/>
            <a:ext cx="960793" cy="1845645"/>
            <a:chOff x="-1702297" y="2721790"/>
            <a:chExt cx="1998133" cy="370275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02297" y="2721790"/>
              <a:ext cx="1998133" cy="3702754"/>
            </a:xfrm>
            <a:prstGeom prst="rect">
              <a:avLst/>
            </a:prstGeom>
          </p:spPr>
        </p:pic>
        <p:sp>
          <p:nvSpPr>
            <p:cNvPr id="10" name="圓角矩形 9"/>
            <p:cNvSpPr/>
            <p:nvPr/>
          </p:nvSpPr>
          <p:spPr>
            <a:xfrm>
              <a:off x="-199017" y="3200400"/>
              <a:ext cx="247426" cy="220532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6814970" y="5156022"/>
            <a:ext cx="2329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Modified from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中央地質調查所，五萬分之一台灣地質圖幅第九、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710005" y="2735978"/>
            <a:ext cx="2770094" cy="3697095"/>
            <a:chOff x="-3157369" y="2841818"/>
            <a:chExt cx="2770094" cy="3697095"/>
          </a:xfrm>
        </p:grpSpPr>
        <p:cxnSp>
          <p:nvCxnSpPr>
            <p:cNvPr id="16" name="直線接點 15"/>
            <p:cNvCxnSpPr/>
            <p:nvPr/>
          </p:nvCxnSpPr>
          <p:spPr>
            <a:xfrm>
              <a:off x="-3157369" y="2841818"/>
              <a:ext cx="2770094" cy="3697095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-2909943" y="4404459"/>
              <a:ext cx="925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/>
                <a:t>profile</a:t>
              </a:r>
              <a:endParaRPr lang="zh-TW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491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2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11700</TotalTime>
  <Words>824</Words>
  <Application>Microsoft Office PowerPoint</Application>
  <PresentationFormat>如螢幕大小 (4:3)</PresentationFormat>
  <Paragraphs>129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Office 佈景主題</vt:lpstr>
      <vt:lpstr>Study of Mountain Building Processes  of the Hsuehshan Range, Taiwan  雪山山脈造山機制之研究</vt:lpstr>
      <vt:lpstr>Introduction</vt:lpstr>
      <vt:lpstr>PowerPoint 簡報</vt:lpstr>
      <vt:lpstr>Regional background</vt:lpstr>
      <vt:lpstr>PowerPoint 簡報</vt:lpstr>
      <vt:lpstr>Motivation</vt:lpstr>
      <vt:lpstr>Method</vt:lpstr>
      <vt:lpstr>PowerPoint 簡報</vt:lpstr>
      <vt:lpstr>Result</vt:lpstr>
      <vt:lpstr>PowerPoint 簡報</vt:lpstr>
      <vt:lpstr>PowerPoint 簡報</vt:lpstr>
      <vt:lpstr>PowerPoint 簡報</vt:lpstr>
      <vt:lpstr>PowerPoint 簡報</vt:lpstr>
      <vt:lpstr>PowerPoint 簡報</vt:lpstr>
      <vt:lpstr>Summary</vt:lpstr>
      <vt:lpstr>Conclusion </vt:lpstr>
      <vt:lpstr>Future work</vt:lpstr>
      <vt:lpstr>Reference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Mountain Building Processes of the Hsuehshan Range, Taiwan  雪山山脈造山機制之研究</dc:title>
  <dc:creator>王思元</dc:creator>
  <cp:lastModifiedBy>王思元</cp:lastModifiedBy>
  <cp:revision>123</cp:revision>
  <dcterms:created xsi:type="dcterms:W3CDTF">2017-08-29T06:13:44Z</dcterms:created>
  <dcterms:modified xsi:type="dcterms:W3CDTF">2017-09-13T14:01:13Z</dcterms:modified>
</cp:coreProperties>
</file>